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57"/>
  </p:notesMasterIdLst>
  <p:sldIdLst>
    <p:sldId id="256" r:id="rId2"/>
    <p:sldId id="257" r:id="rId3"/>
    <p:sldId id="259" r:id="rId4"/>
    <p:sldId id="260" r:id="rId5"/>
    <p:sldId id="261" r:id="rId6"/>
    <p:sldId id="288" r:id="rId7"/>
    <p:sldId id="262" r:id="rId8"/>
    <p:sldId id="263" r:id="rId9"/>
    <p:sldId id="289" r:id="rId10"/>
    <p:sldId id="382" r:id="rId11"/>
    <p:sldId id="381" r:id="rId12"/>
    <p:sldId id="384" r:id="rId13"/>
    <p:sldId id="383" r:id="rId14"/>
    <p:sldId id="385" r:id="rId15"/>
    <p:sldId id="386" r:id="rId16"/>
    <p:sldId id="291" r:id="rId17"/>
    <p:sldId id="353" r:id="rId18"/>
    <p:sldId id="292" r:id="rId19"/>
    <p:sldId id="387" r:id="rId20"/>
    <p:sldId id="388" r:id="rId21"/>
    <p:sldId id="389" r:id="rId22"/>
    <p:sldId id="390" r:id="rId23"/>
    <p:sldId id="391" r:id="rId24"/>
    <p:sldId id="392" r:id="rId25"/>
    <p:sldId id="293" r:id="rId26"/>
    <p:sldId id="290" r:id="rId27"/>
    <p:sldId id="354" r:id="rId28"/>
    <p:sldId id="294" r:id="rId29"/>
    <p:sldId id="393" r:id="rId30"/>
    <p:sldId id="394" r:id="rId31"/>
    <p:sldId id="395" r:id="rId32"/>
    <p:sldId id="396" r:id="rId33"/>
    <p:sldId id="296" r:id="rId34"/>
    <p:sldId id="297" r:id="rId35"/>
    <p:sldId id="298" r:id="rId36"/>
    <p:sldId id="355" r:id="rId37"/>
    <p:sldId id="356" r:id="rId38"/>
    <p:sldId id="300" r:id="rId39"/>
    <p:sldId id="399" r:id="rId40"/>
    <p:sldId id="400" r:id="rId41"/>
    <p:sldId id="401" r:id="rId42"/>
    <p:sldId id="402" r:id="rId43"/>
    <p:sldId id="397" r:id="rId44"/>
    <p:sldId id="302" r:id="rId45"/>
    <p:sldId id="303" r:id="rId46"/>
    <p:sldId id="304" r:id="rId47"/>
    <p:sldId id="305" r:id="rId48"/>
    <p:sldId id="306" r:id="rId49"/>
    <p:sldId id="357" r:id="rId50"/>
    <p:sldId id="358" r:id="rId51"/>
    <p:sldId id="404" r:id="rId52"/>
    <p:sldId id="403" r:id="rId53"/>
    <p:sldId id="301" r:id="rId54"/>
    <p:sldId id="307" r:id="rId55"/>
    <p:sldId id="308" r:id="rId56"/>
    <p:sldId id="309" r:id="rId57"/>
    <p:sldId id="359" r:id="rId58"/>
    <p:sldId id="360" r:id="rId59"/>
    <p:sldId id="310" r:id="rId60"/>
    <p:sldId id="406" r:id="rId61"/>
    <p:sldId id="407" r:id="rId62"/>
    <p:sldId id="408" r:id="rId63"/>
    <p:sldId id="409" r:id="rId64"/>
    <p:sldId id="311" r:id="rId65"/>
    <p:sldId id="312" r:id="rId66"/>
    <p:sldId id="313" r:id="rId67"/>
    <p:sldId id="314" r:id="rId68"/>
    <p:sldId id="315" r:id="rId69"/>
    <p:sldId id="299" r:id="rId70"/>
    <p:sldId id="361" r:id="rId71"/>
    <p:sldId id="362" r:id="rId72"/>
    <p:sldId id="363" r:id="rId73"/>
    <p:sldId id="364" r:id="rId74"/>
    <p:sldId id="365" r:id="rId75"/>
    <p:sldId id="410" r:id="rId76"/>
    <p:sldId id="317" r:id="rId77"/>
    <p:sldId id="318" r:id="rId78"/>
    <p:sldId id="319" r:id="rId79"/>
    <p:sldId id="320" r:id="rId80"/>
    <p:sldId id="321" r:id="rId81"/>
    <p:sldId id="366" r:id="rId82"/>
    <p:sldId id="367" r:id="rId83"/>
    <p:sldId id="411" r:id="rId84"/>
    <p:sldId id="412" r:id="rId85"/>
    <p:sldId id="322" r:id="rId86"/>
    <p:sldId id="323" r:id="rId87"/>
    <p:sldId id="324" r:id="rId88"/>
    <p:sldId id="325" r:id="rId89"/>
    <p:sldId id="326" r:id="rId90"/>
    <p:sldId id="327" r:id="rId91"/>
    <p:sldId id="368" r:id="rId92"/>
    <p:sldId id="369" r:id="rId93"/>
    <p:sldId id="371" r:id="rId94"/>
    <p:sldId id="370" r:id="rId95"/>
    <p:sldId id="413" r:id="rId96"/>
    <p:sldId id="414" r:id="rId97"/>
    <p:sldId id="328" r:id="rId98"/>
    <p:sldId id="329" r:id="rId99"/>
    <p:sldId id="330" r:id="rId100"/>
    <p:sldId id="331" r:id="rId101"/>
    <p:sldId id="332" r:id="rId102"/>
    <p:sldId id="372" r:id="rId103"/>
    <p:sldId id="415" r:id="rId104"/>
    <p:sldId id="333" r:id="rId105"/>
    <p:sldId id="334" r:id="rId106"/>
    <p:sldId id="335" r:id="rId107"/>
    <p:sldId id="337" r:id="rId108"/>
    <p:sldId id="336" r:id="rId109"/>
    <p:sldId id="373" r:id="rId110"/>
    <p:sldId id="374" r:id="rId111"/>
    <p:sldId id="416" r:id="rId112"/>
    <p:sldId id="417" r:id="rId113"/>
    <p:sldId id="418" r:id="rId114"/>
    <p:sldId id="338" r:id="rId115"/>
    <p:sldId id="339" r:id="rId116"/>
    <p:sldId id="340" r:id="rId117"/>
    <p:sldId id="341" r:id="rId118"/>
    <p:sldId id="342" r:id="rId119"/>
    <p:sldId id="375" r:id="rId120"/>
    <p:sldId id="376" r:id="rId121"/>
    <p:sldId id="420" r:id="rId122"/>
    <p:sldId id="419" r:id="rId123"/>
    <p:sldId id="343" r:id="rId124"/>
    <p:sldId id="344" r:id="rId125"/>
    <p:sldId id="345" r:id="rId126"/>
    <p:sldId id="346" r:id="rId127"/>
    <p:sldId id="377" r:id="rId128"/>
    <p:sldId id="421" r:id="rId129"/>
    <p:sldId id="347" r:id="rId130"/>
    <p:sldId id="348" r:id="rId131"/>
    <p:sldId id="349" r:id="rId132"/>
    <p:sldId id="378" r:id="rId133"/>
    <p:sldId id="379" r:id="rId134"/>
    <p:sldId id="422" r:id="rId135"/>
    <p:sldId id="423" r:id="rId136"/>
    <p:sldId id="350" r:id="rId137"/>
    <p:sldId id="351" r:id="rId138"/>
    <p:sldId id="352" r:id="rId139"/>
    <p:sldId id="271" r:id="rId140"/>
    <p:sldId id="285" r:id="rId141"/>
    <p:sldId id="280" r:id="rId142"/>
    <p:sldId id="284" r:id="rId143"/>
    <p:sldId id="281" r:id="rId144"/>
    <p:sldId id="282" r:id="rId145"/>
    <p:sldId id="283" r:id="rId146"/>
    <p:sldId id="274" r:id="rId147"/>
    <p:sldId id="275" r:id="rId148"/>
    <p:sldId id="276" r:id="rId149"/>
    <p:sldId id="286" r:id="rId150"/>
    <p:sldId id="287" r:id="rId151"/>
    <p:sldId id="269" r:id="rId152"/>
    <p:sldId id="270" r:id="rId153"/>
    <p:sldId id="278" r:id="rId154"/>
    <p:sldId id="279" r:id="rId155"/>
    <p:sldId id="277" r:id="rId15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D559D"/>
    <a:srgbClr val="C492C4"/>
    <a:srgbClr val="B474B4"/>
    <a:srgbClr val="A07CD6"/>
    <a:srgbClr val="7C8BD6"/>
    <a:srgbClr val="BCD8EA"/>
    <a:srgbClr val="7CD6D2"/>
    <a:srgbClr val="80D299"/>
    <a:srgbClr val="D4D67C"/>
    <a:srgbClr val="D4F5D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93" autoAdjust="0"/>
    <p:restoredTop sz="95216" autoAdjust="0"/>
  </p:normalViewPr>
  <p:slideViewPr>
    <p:cSldViewPr snapToGrid="0">
      <p:cViewPr varScale="1">
        <p:scale>
          <a:sx n="87" d="100"/>
          <a:sy n="87" d="100"/>
        </p:scale>
        <p:origin x="600" y="7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viewProps" Target="viewProp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theme" Target="theme/theme1.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F768622-03BF-4D69-8C3D-A72940D505BF}" type="datetimeFigureOut">
              <a:rPr lang="zh-TW" altLang="en-US" smtClean="0"/>
              <a:pPr/>
              <a:t>2023/11/7</a:t>
            </a:fld>
            <a:endParaRPr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BCB0DA5-EA8E-4CFD-A822-158C38D75310}" type="slidenum">
              <a:rPr lang="zh-TW" altLang="en-US" smtClean="0"/>
              <a:pPr/>
              <a:t>‹#›</a:t>
            </a:fld>
            <a:endParaRPr lang="zh-TW" altLang="en-US"/>
          </a:p>
        </p:txBody>
      </p:sp>
    </p:spTree>
    <p:extLst>
      <p:ext uri="{BB962C8B-B14F-4D97-AF65-F5344CB8AC3E}">
        <p14:creationId xmlns:p14="http://schemas.microsoft.com/office/powerpoint/2010/main" val="22026603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標題投影片">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zh-TW" altLang="en-US"/>
              <a:t>按一下以編輯母片標題樣式</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zh-TW" altLang="en-US"/>
              <a:t>按一下以編輯母片子標題樣式</a:t>
            </a:r>
            <a:endParaRPr lang="en-US" dirty="0"/>
          </a:p>
        </p:txBody>
      </p:sp>
      <p:sp>
        <p:nvSpPr>
          <p:cNvPr id="4" name="Date Placeholder 3"/>
          <p:cNvSpPr>
            <a:spLocks noGrp="1"/>
          </p:cNvSpPr>
          <p:nvPr>
            <p:ph type="dt" sz="half" idx="10"/>
          </p:nvPr>
        </p:nvSpPr>
        <p:spPr/>
        <p:txBody>
          <a:bodyPr/>
          <a:lstStyle/>
          <a:p>
            <a:fld id="{18135658-EAB1-46BA-9664-49C571084FCA}" type="datetime1">
              <a:rPr lang="zh-TW" altLang="en-US" smtClean="0"/>
              <a:pPr/>
              <a:t>2023/11/7</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7F744221-BDCB-440C-89EF-463871313D3B}" type="slidenum">
              <a:rPr lang="zh-TW" altLang="en-US" smtClean="0"/>
              <a:pPr/>
              <a:t>‹#›</a:t>
            </a:fld>
            <a:endParaRPr lang="zh-TW" altLang="en-US"/>
          </a:p>
        </p:txBody>
      </p:sp>
    </p:spTree>
    <p:extLst>
      <p:ext uri="{BB962C8B-B14F-4D97-AF65-F5344CB8AC3E}">
        <p14:creationId xmlns:p14="http://schemas.microsoft.com/office/powerpoint/2010/main" val="9538518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Vertical Text Placeholder 2"/>
          <p:cNvSpPr>
            <a:spLocks noGrp="1"/>
          </p:cNvSpPr>
          <p:nvPr>
            <p:ph type="body" orient="vert" idx="1"/>
          </p:nvPr>
        </p:nvSpPr>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634256FF-E3BF-44A2-BF72-224109632AAC}" type="datetime1">
              <a:rPr lang="zh-TW" altLang="en-US" smtClean="0"/>
              <a:pPr/>
              <a:t>2023/11/7</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7F744221-BDCB-440C-89EF-463871313D3B}" type="slidenum">
              <a:rPr lang="zh-TW" altLang="en-US" smtClean="0"/>
              <a:pPr/>
              <a:t>‹#›</a:t>
            </a:fld>
            <a:endParaRPr lang="zh-TW" altLang="en-US"/>
          </a:p>
        </p:txBody>
      </p:sp>
    </p:spTree>
    <p:extLst>
      <p:ext uri="{BB962C8B-B14F-4D97-AF65-F5344CB8AC3E}">
        <p14:creationId xmlns:p14="http://schemas.microsoft.com/office/powerpoint/2010/main" val="28157626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zh-TW" altLang="en-US"/>
              <a:t>按一下以編輯母片標題樣式</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23CE66AD-5F5E-4AA3-BD29-5EAD0676A8AF}" type="datetime1">
              <a:rPr lang="zh-TW" altLang="en-US" smtClean="0"/>
              <a:pPr/>
              <a:t>2023/11/7</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7F744221-BDCB-440C-89EF-463871313D3B}" type="slidenum">
              <a:rPr lang="zh-TW" altLang="en-US" smtClean="0"/>
              <a:pPr/>
              <a:t>‹#›</a:t>
            </a:fld>
            <a:endParaRPr lang="zh-TW" altLang="en-US"/>
          </a:p>
        </p:txBody>
      </p:sp>
    </p:spTree>
    <p:extLst>
      <p:ext uri="{BB962C8B-B14F-4D97-AF65-F5344CB8AC3E}">
        <p14:creationId xmlns:p14="http://schemas.microsoft.com/office/powerpoint/2010/main" val="32195514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idx="1"/>
          </p:nvPr>
        </p:nvSpPr>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E036DA84-42DE-4AE8-B8A3-FB149A566BC3}" type="datetime1">
              <a:rPr lang="zh-TW" altLang="en-US" smtClean="0"/>
              <a:pPr/>
              <a:t>2023/11/7</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7F744221-BDCB-440C-89EF-463871313D3B}" type="slidenum">
              <a:rPr lang="zh-TW" altLang="en-US" smtClean="0"/>
              <a:pPr/>
              <a:t>‹#›</a:t>
            </a:fld>
            <a:endParaRPr lang="zh-TW" altLang="en-US"/>
          </a:p>
        </p:txBody>
      </p:sp>
    </p:spTree>
    <p:extLst>
      <p:ext uri="{BB962C8B-B14F-4D97-AF65-F5344CB8AC3E}">
        <p14:creationId xmlns:p14="http://schemas.microsoft.com/office/powerpoint/2010/main" val="6974414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章節標題">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zh-TW" altLang="en-US"/>
              <a:t>按一下以編輯母片標題樣式</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編輯母片文字樣式</a:t>
            </a:r>
          </a:p>
        </p:txBody>
      </p:sp>
      <p:sp>
        <p:nvSpPr>
          <p:cNvPr id="4" name="Date Placeholder 3"/>
          <p:cNvSpPr>
            <a:spLocks noGrp="1"/>
          </p:cNvSpPr>
          <p:nvPr>
            <p:ph type="dt" sz="half" idx="10"/>
          </p:nvPr>
        </p:nvSpPr>
        <p:spPr>
          <a:xfrm>
            <a:off x="8593667" y="6272784"/>
            <a:ext cx="2644309" cy="365125"/>
          </a:xfrm>
        </p:spPr>
        <p:txBody>
          <a:bodyPr/>
          <a:lstStyle/>
          <a:p>
            <a:fld id="{565E6161-7E99-4846-B082-674BDB3AC4DA}" type="datetime1">
              <a:rPr lang="zh-TW" altLang="en-US" smtClean="0"/>
              <a:pPr/>
              <a:t>2023/11/7</a:t>
            </a:fld>
            <a:endParaRPr lang="zh-TW" altLang="en-US"/>
          </a:p>
        </p:txBody>
      </p:sp>
      <p:sp>
        <p:nvSpPr>
          <p:cNvPr id="5" name="Footer Placeholder 4"/>
          <p:cNvSpPr>
            <a:spLocks noGrp="1"/>
          </p:cNvSpPr>
          <p:nvPr>
            <p:ph type="ftr" sz="quarter" idx="11"/>
          </p:nvPr>
        </p:nvSpPr>
        <p:spPr>
          <a:xfrm>
            <a:off x="2182708" y="6272784"/>
            <a:ext cx="6327648" cy="365125"/>
          </a:xfrm>
        </p:spPr>
        <p:txBody>
          <a:bodyPr/>
          <a:lstStyle/>
          <a:p>
            <a:endParaRPr lang="zh-TW" altLang="en-US"/>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7F744221-BDCB-440C-89EF-463871313D3B}" type="slidenum">
              <a:rPr lang="zh-TW" altLang="en-US" smtClean="0"/>
              <a:pPr/>
              <a:t>‹#›</a:t>
            </a:fld>
            <a:endParaRPr lang="zh-TW" altLang="en-US"/>
          </a:p>
        </p:txBody>
      </p:sp>
    </p:spTree>
    <p:extLst>
      <p:ext uri="{BB962C8B-B14F-4D97-AF65-F5344CB8AC3E}">
        <p14:creationId xmlns:p14="http://schemas.microsoft.com/office/powerpoint/2010/main" val="41776574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Date Placeholder 4"/>
          <p:cNvSpPr>
            <a:spLocks noGrp="1"/>
          </p:cNvSpPr>
          <p:nvPr>
            <p:ph type="dt" sz="half" idx="10"/>
          </p:nvPr>
        </p:nvSpPr>
        <p:spPr/>
        <p:txBody>
          <a:bodyPr/>
          <a:lstStyle/>
          <a:p>
            <a:fld id="{667137FF-54FF-418C-96DA-0220D177FBFC}" type="datetime1">
              <a:rPr lang="zh-TW" altLang="en-US" smtClean="0"/>
              <a:pPr/>
              <a:t>2023/11/7</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7F744221-BDCB-440C-89EF-463871313D3B}" type="slidenum">
              <a:rPr lang="zh-TW" altLang="en-US" smtClean="0"/>
              <a:pPr/>
              <a:t>‹#›</a:t>
            </a:fld>
            <a:endParaRPr lang="zh-TW" altLang="en-US"/>
          </a:p>
        </p:txBody>
      </p:sp>
    </p:spTree>
    <p:extLst>
      <p:ext uri="{BB962C8B-B14F-4D97-AF65-F5344CB8AC3E}">
        <p14:creationId xmlns:p14="http://schemas.microsoft.com/office/powerpoint/2010/main" val="10599062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zh-TW" altLang="en-US"/>
              <a:t>按一下以編輯母片標題樣式</a:t>
            </a:r>
            <a:endParaRPr lang="en-US" dirty="0"/>
          </a:p>
        </p:txBody>
      </p:sp>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7" name="Date Placeholder 6"/>
          <p:cNvSpPr>
            <a:spLocks noGrp="1"/>
          </p:cNvSpPr>
          <p:nvPr>
            <p:ph type="dt" sz="half" idx="10"/>
          </p:nvPr>
        </p:nvSpPr>
        <p:spPr/>
        <p:txBody>
          <a:bodyPr/>
          <a:lstStyle/>
          <a:p>
            <a:fld id="{F57446F6-D983-457E-A2A1-6555546F3467}" type="datetime1">
              <a:rPr lang="zh-TW" altLang="en-US" smtClean="0"/>
              <a:pPr/>
              <a:t>2023/11/7</a:t>
            </a:fld>
            <a:endParaRPr lang="zh-TW" altLang="en-US"/>
          </a:p>
        </p:txBody>
      </p:sp>
      <p:sp>
        <p:nvSpPr>
          <p:cNvPr id="8" name="Footer Placeholder 7"/>
          <p:cNvSpPr>
            <a:spLocks noGrp="1"/>
          </p:cNvSpPr>
          <p:nvPr>
            <p:ph type="ftr" sz="quarter" idx="11"/>
          </p:nvPr>
        </p:nvSpPr>
        <p:spPr/>
        <p:txBody>
          <a:bodyPr/>
          <a:lstStyle/>
          <a:p>
            <a:endParaRPr lang="zh-TW" altLang="en-US"/>
          </a:p>
        </p:txBody>
      </p:sp>
      <p:sp>
        <p:nvSpPr>
          <p:cNvPr id="9" name="Slide Number Placeholder 8"/>
          <p:cNvSpPr>
            <a:spLocks noGrp="1"/>
          </p:cNvSpPr>
          <p:nvPr>
            <p:ph type="sldNum" sz="quarter" idx="12"/>
          </p:nvPr>
        </p:nvSpPr>
        <p:spPr/>
        <p:txBody>
          <a:bodyPr/>
          <a:lstStyle/>
          <a:p>
            <a:fld id="{7F744221-BDCB-440C-89EF-463871313D3B}" type="slidenum">
              <a:rPr lang="zh-TW" altLang="en-US" smtClean="0"/>
              <a:pPr/>
              <a:t>‹#›</a:t>
            </a:fld>
            <a:endParaRPr lang="zh-TW" altLang="en-US"/>
          </a:p>
        </p:txBody>
      </p:sp>
    </p:spTree>
    <p:extLst>
      <p:ext uri="{BB962C8B-B14F-4D97-AF65-F5344CB8AC3E}">
        <p14:creationId xmlns:p14="http://schemas.microsoft.com/office/powerpoint/2010/main" val="4509268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zh-TW" altLang="en-US"/>
              <a:t>按一下以編輯母片標題樣式</a:t>
            </a:r>
            <a:endParaRPr lang="en-US" dirty="0"/>
          </a:p>
        </p:txBody>
      </p:sp>
      <p:sp>
        <p:nvSpPr>
          <p:cNvPr id="3" name="Date Placeholder 2"/>
          <p:cNvSpPr>
            <a:spLocks noGrp="1"/>
          </p:cNvSpPr>
          <p:nvPr>
            <p:ph type="dt" sz="half" idx="10"/>
          </p:nvPr>
        </p:nvSpPr>
        <p:spPr/>
        <p:txBody>
          <a:bodyPr/>
          <a:lstStyle/>
          <a:p>
            <a:fld id="{58E45A74-0169-49EC-9144-7784C2D24A28}" type="datetime1">
              <a:rPr lang="zh-TW" altLang="en-US" smtClean="0"/>
              <a:pPr/>
              <a:t>2023/11/7</a:t>
            </a:fld>
            <a:endParaRPr lang="zh-TW" altLang="en-US"/>
          </a:p>
        </p:txBody>
      </p:sp>
      <p:sp>
        <p:nvSpPr>
          <p:cNvPr id="4" name="Footer Placeholder 3"/>
          <p:cNvSpPr>
            <a:spLocks noGrp="1"/>
          </p:cNvSpPr>
          <p:nvPr>
            <p:ph type="ftr" sz="quarter" idx="11"/>
          </p:nvPr>
        </p:nvSpPr>
        <p:spPr/>
        <p:txBody>
          <a:bodyPr/>
          <a:lstStyle/>
          <a:p>
            <a:endParaRPr lang="zh-TW" altLang="en-US"/>
          </a:p>
        </p:txBody>
      </p:sp>
      <p:sp>
        <p:nvSpPr>
          <p:cNvPr id="5" name="Slide Number Placeholder 4"/>
          <p:cNvSpPr>
            <a:spLocks noGrp="1"/>
          </p:cNvSpPr>
          <p:nvPr>
            <p:ph type="sldNum" sz="quarter" idx="12"/>
          </p:nvPr>
        </p:nvSpPr>
        <p:spPr/>
        <p:txBody>
          <a:bodyPr/>
          <a:lstStyle/>
          <a:p>
            <a:fld id="{7F744221-BDCB-440C-89EF-463871313D3B}" type="slidenum">
              <a:rPr lang="zh-TW" altLang="en-US" smtClean="0"/>
              <a:pPr/>
              <a:t>‹#›</a:t>
            </a:fld>
            <a:endParaRPr lang="zh-TW" altLang="en-US"/>
          </a:p>
        </p:txBody>
      </p:sp>
    </p:spTree>
    <p:extLst>
      <p:ext uri="{BB962C8B-B14F-4D97-AF65-F5344CB8AC3E}">
        <p14:creationId xmlns:p14="http://schemas.microsoft.com/office/powerpoint/2010/main" val="17928858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181B435-8628-4959-9953-BF237C01B0B7}" type="datetime1">
              <a:rPr lang="zh-TW" altLang="en-US" smtClean="0"/>
              <a:pPr/>
              <a:t>2023/11/7</a:t>
            </a:fld>
            <a:endParaRPr lang="zh-TW" altLang="en-US"/>
          </a:p>
        </p:txBody>
      </p:sp>
      <p:sp>
        <p:nvSpPr>
          <p:cNvPr id="3" name="Footer Placeholder 2"/>
          <p:cNvSpPr>
            <a:spLocks noGrp="1"/>
          </p:cNvSpPr>
          <p:nvPr>
            <p:ph type="ftr" sz="quarter" idx="11"/>
          </p:nvPr>
        </p:nvSpPr>
        <p:spPr/>
        <p:txBody>
          <a:bodyPr/>
          <a:lstStyle/>
          <a:p>
            <a:endParaRPr lang="zh-TW" altLang="en-US"/>
          </a:p>
        </p:txBody>
      </p:sp>
      <p:sp>
        <p:nvSpPr>
          <p:cNvPr id="4" name="Slide Number Placeholder 3"/>
          <p:cNvSpPr>
            <a:spLocks noGrp="1"/>
          </p:cNvSpPr>
          <p:nvPr>
            <p:ph type="sldNum" sz="quarter" idx="12"/>
          </p:nvPr>
        </p:nvSpPr>
        <p:spPr/>
        <p:txBody>
          <a:bodyPr/>
          <a:lstStyle/>
          <a:p>
            <a:fld id="{7F744221-BDCB-440C-89EF-463871313D3B}" type="slidenum">
              <a:rPr lang="zh-TW" altLang="en-US" smtClean="0"/>
              <a:pPr/>
              <a:t>‹#›</a:t>
            </a:fld>
            <a:endParaRPr lang="zh-TW" altLang="en-US"/>
          </a:p>
        </p:txBody>
      </p:sp>
    </p:spTree>
    <p:extLst>
      <p:ext uri="{BB962C8B-B14F-4D97-AF65-F5344CB8AC3E}">
        <p14:creationId xmlns:p14="http://schemas.microsoft.com/office/powerpoint/2010/main" val="36361510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含標題的內容">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zh-TW" altLang="en-US"/>
              <a:t>按一下以編輯母片標題樣式</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編輯母片文字樣式</a:t>
            </a:r>
          </a:p>
        </p:txBody>
      </p:sp>
      <p:sp>
        <p:nvSpPr>
          <p:cNvPr id="5" name="Date Placeholder 4"/>
          <p:cNvSpPr>
            <a:spLocks noGrp="1"/>
          </p:cNvSpPr>
          <p:nvPr>
            <p:ph type="dt" sz="half" idx="10"/>
          </p:nvPr>
        </p:nvSpPr>
        <p:spPr/>
        <p:txBody>
          <a:bodyPr/>
          <a:lstStyle/>
          <a:p>
            <a:fld id="{9D62AF07-FB9D-4FBE-848D-B18A0FA31CE2}" type="datetime1">
              <a:rPr lang="zh-TW" altLang="en-US" smtClean="0"/>
              <a:pPr/>
              <a:t>2023/11/7</a:t>
            </a:fld>
            <a:endParaRPr lang="zh-TW" altLang="en-US"/>
          </a:p>
        </p:txBody>
      </p:sp>
      <p:sp>
        <p:nvSpPr>
          <p:cNvPr id="6" name="Footer Placeholder 5"/>
          <p:cNvSpPr>
            <a:spLocks noGrp="1"/>
          </p:cNvSpPr>
          <p:nvPr>
            <p:ph type="ftr" sz="quarter" idx="11"/>
          </p:nvPr>
        </p:nvSpPr>
        <p:spPr/>
        <p:txBody>
          <a:bodyPr/>
          <a:lstStyle/>
          <a:p>
            <a:endParaRPr lang="zh-TW" altLang="en-US"/>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7F744221-BDCB-440C-89EF-463871313D3B}" type="slidenum">
              <a:rPr lang="zh-TW" altLang="en-US" smtClean="0"/>
              <a:pPr/>
              <a:t>‹#›</a:t>
            </a:fld>
            <a:endParaRPr lang="zh-TW" altLang="en-US"/>
          </a:p>
        </p:txBody>
      </p:sp>
    </p:spTree>
    <p:extLst>
      <p:ext uri="{BB962C8B-B14F-4D97-AF65-F5344CB8AC3E}">
        <p14:creationId xmlns:p14="http://schemas.microsoft.com/office/powerpoint/2010/main" val="6354949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含標題的圖片">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zh-TW" altLang="en-US"/>
              <a:t>按一下以編輯母片標題樣式</a:t>
            </a:r>
            <a:endParaRPr lang="en-US" dirty="0"/>
          </a:p>
        </p:txBody>
      </p:sp>
      <p:sp>
        <p:nvSpPr>
          <p:cNvPr id="3" name="Picture Placeholder 2"/>
          <p:cNvSpPr>
            <a:spLocks noGrp="1" noChangeAspect="1"/>
          </p:cNvSpPr>
          <p:nvPr>
            <p:ph type="pic" idx="1"/>
          </p:nvPr>
        </p:nvSpPr>
        <p:spPr>
          <a:xfrm>
            <a:off x="0" y="0"/>
            <a:ext cx="8303740"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a:t>按一下圖示以新增圖片</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編輯母片文字樣式</a:t>
            </a:r>
          </a:p>
        </p:txBody>
      </p:sp>
      <p:sp>
        <p:nvSpPr>
          <p:cNvPr id="5" name="Date Placeholder 4"/>
          <p:cNvSpPr>
            <a:spLocks noGrp="1"/>
          </p:cNvSpPr>
          <p:nvPr>
            <p:ph type="dt" sz="half" idx="10"/>
          </p:nvPr>
        </p:nvSpPr>
        <p:spPr/>
        <p:txBody>
          <a:bodyPr/>
          <a:lstStyle/>
          <a:p>
            <a:fld id="{CB87ED92-B159-477A-91FA-6E7CD8F7F1FF}" type="datetime1">
              <a:rPr lang="zh-TW" altLang="en-US" smtClean="0"/>
              <a:pPr/>
              <a:t>2023/11/7</a:t>
            </a:fld>
            <a:endParaRPr lang="zh-TW" altLang="en-US"/>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7F744221-BDCB-440C-89EF-463871313D3B}" type="slidenum">
              <a:rPr lang="zh-TW" altLang="en-US" smtClean="0"/>
              <a:pPr/>
              <a:t>‹#›</a:t>
            </a:fld>
            <a:endParaRPr lang="zh-TW" altLang="en-US"/>
          </a:p>
        </p:txBody>
      </p:sp>
    </p:spTree>
    <p:extLst>
      <p:ext uri="{BB962C8B-B14F-4D97-AF65-F5344CB8AC3E}">
        <p14:creationId xmlns:p14="http://schemas.microsoft.com/office/powerpoint/2010/main" val="40243163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zh-TW" altLang="en-US"/>
              <a:t>按一下以編輯母片標題樣式</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79828B4C-6A26-460E-9831-F7705A1076E2}" type="datetime1">
              <a:rPr lang="zh-TW" altLang="en-US" smtClean="0"/>
              <a:pPr/>
              <a:t>2023/11/7</a:t>
            </a:fld>
            <a:endParaRPr lang="zh-TW" altLang="en-US"/>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zh-TW" altLang="en-US"/>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7F744221-BDCB-440C-89EF-463871313D3B}" type="slidenum">
              <a:rPr lang="zh-TW" altLang="en-US" smtClean="0"/>
              <a:pPr/>
              <a:t>‹#›</a:t>
            </a:fld>
            <a:endParaRPr lang="zh-TW" altLang="en-US"/>
          </a:p>
        </p:txBody>
      </p:sp>
    </p:spTree>
    <p:extLst>
      <p:ext uri="{BB962C8B-B14F-4D97-AF65-F5344CB8AC3E}">
        <p14:creationId xmlns:p14="http://schemas.microsoft.com/office/powerpoint/2010/main" val="35246886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540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hyperlink" Target="https://attack.mitre.org/techniques/T1590/001/" TargetMode="External"/><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3" Type="http://schemas.openxmlformats.org/officeDocument/2006/relationships/hyperlink" Target="https://attack.mitre.org/datasources/DS0017/" TargetMode="External"/><Relationship Id="rId2" Type="http://schemas.openxmlformats.org/officeDocument/2006/relationships/hyperlink" Target="https://attack.mitre.org/datasources/DS0017" TargetMode="External"/><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hyperlink" Target="https://attack.mitre.org/datasources/DS0022/" TargetMode="External"/><Relationship Id="rId2" Type="http://schemas.openxmlformats.org/officeDocument/2006/relationships/hyperlink" Target="https://attack.mitre.org/datasources/DS0022" TargetMode="External"/><Relationship Id="rId1" Type="http://schemas.openxmlformats.org/officeDocument/2006/relationships/slideLayout" Target="../slideLayouts/slideLayout7.xml"/><Relationship Id="rId5" Type="http://schemas.openxmlformats.org/officeDocument/2006/relationships/hyperlink" Target="https://attack.mitre.org/datasources/DS0009/" TargetMode="External"/><Relationship Id="rId4" Type="http://schemas.openxmlformats.org/officeDocument/2006/relationships/hyperlink" Target="https://attack.mitre.org/datasources/DS0009" TargetMode="Externa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3" Type="http://schemas.openxmlformats.org/officeDocument/2006/relationships/hyperlink" Target="https://attack.mitre.org/techniques/T1563/001/" TargetMode="External"/><Relationship Id="rId2" Type="http://schemas.openxmlformats.org/officeDocument/2006/relationships/hyperlink" Target="https://attack.mitre.org/techniques/T1563/001" TargetMode="External"/><Relationship Id="rId1" Type="http://schemas.openxmlformats.org/officeDocument/2006/relationships/slideLayout" Target="../slideLayouts/slideLayout7.xml"/><Relationship Id="rId5" Type="http://schemas.openxmlformats.org/officeDocument/2006/relationships/hyperlink" Target="https://attack.mitre.org/techniques/T1563/002/" TargetMode="External"/><Relationship Id="rId4" Type="http://schemas.openxmlformats.org/officeDocument/2006/relationships/hyperlink" Target="https://attack.mitre.org/techniques/T1563/002" TargetMode="External"/></Relationships>
</file>

<file path=ppt/slides/_rels/slide104.xml.rels><?xml version="1.0" encoding="UTF-8" standalone="yes"?>
<Relationships xmlns="http://schemas.openxmlformats.org/package/2006/relationships"><Relationship Id="rId3" Type="http://schemas.openxmlformats.org/officeDocument/2006/relationships/hyperlink" Target="https://attack.mitre.org/techniques/T1563/001/" TargetMode="External"/><Relationship Id="rId2" Type="http://schemas.openxmlformats.org/officeDocument/2006/relationships/hyperlink" Target="https://attack.mitre.org/techniques/T1563/001" TargetMode="External"/><Relationship Id="rId1" Type="http://schemas.openxmlformats.org/officeDocument/2006/relationships/slideLayout" Target="../slideLayouts/slideLayout7.xml"/><Relationship Id="rId6" Type="http://schemas.openxmlformats.org/officeDocument/2006/relationships/hyperlink" Target="https://attack.mitre.org/tactics/TA0008" TargetMode="External"/><Relationship Id="rId5" Type="http://schemas.openxmlformats.org/officeDocument/2006/relationships/hyperlink" Target="https://attack.mitre.org/techniques/T1563/002/" TargetMode="External"/><Relationship Id="rId4" Type="http://schemas.openxmlformats.org/officeDocument/2006/relationships/hyperlink" Target="https://attack.mitre.org/techniques/T1563/002" TargetMode="External"/></Relationships>
</file>

<file path=ppt/slides/_rels/slide105.xml.rels><?xml version="1.0" encoding="UTF-8" standalone="yes"?>
<Relationships xmlns="http://schemas.openxmlformats.org/package/2006/relationships"><Relationship Id="rId3" Type="http://schemas.openxmlformats.org/officeDocument/2006/relationships/hyperlink" Target="https://attack.mitre.org/mitigations/M1030" TargetMode="External"/><Relationship Id="rId2" Type="http://schemas.openxmlformats.org/officeDocument/2006/relationships/hyperlink" Target="https://attack.mitre.org/mitigations/M1042" TargetMode="External"/><Relationship Id="rId1" Type="http://schemas.openxmlformats.org/officeDocument/2006/relationships/slideLayout" Target="../slideLayouts/slideLayout7.xml"/><Relationship Id="rId5" Type="http://schemas.openxmlformats.org/officeDocument/2006/relationships/hyperlink" Target="https://attack.mitre.org/mitigations/M1018" TargetMode="External"/><Relationship Id="rId4" Type="http://schemas.openxmlformats.org/officeDocument/2006/relationships/hyperlink" Target="https://attack.mitre.org/mitigations/M1026" TargetMode="External"/></Relationships>
</file>

<file path=ppt/slides/_rels/slide106.xml.rels><?xml version="1.0" encoding="UTF-8" standalone="yes"?>
<Relationships xmlns="http://schemas.openxmlformats.org/package/2006/relationships"><Relationship Id="rId3" Type="http://schemas.openxmlformats.org/officeDocument/2006/relationships/hyperlink" Target="https://attack.mitre.org/datasources/DS0017/" TargetMode="External"/><Relationship Id="rId2" Type="http://schemas.openxmlformats.org/officeDocument/2006/relationships/hyperlink" Target="https://attack.mitre.org/datasources/DS0017" TargetMode="External"/><Relationship Id="rId1" Type="http://schemas.openxmlformats.org/officeDocument/2006/relationships/slideLayout" Target="../slideLayouts/slideLayout7.xml"/><Relationship Id="rId5" Type="http://schemas.openxmlformats.org/officeDocument/2006/relationships/hyperlink" Target="https://attack.mitre.org/datasources/DS0028/" TargetMode="External"/><Relationship Id="rId4" Type="http://schemas.openxmlformats.org/officeDocument/2006/relationships/hyperlink" Target="https://attack.mitre.org/datasources/DS0028" TargetMode="External"/></Relationships>
</file>

<file path=ppt/slides/_rels/slide107.xml.rels><?xml version="1.0" encoding="UTF-8" standalone="yes"?>
<Relationships xmlns="http://schemas.openxmlformats.org/package/2006/relationships"><Relationship Id="rId3" Type="http://schemas.openxmlformats.org/officeDocument/2006/relationships/hyperlink" Target="https://attack.mitre.org/datasources/DS0029/" TargetMode="External"/><Relationship Id="rId2" Type="http://schemas.openxmlformats.org/officeDocument/2006/relationships/hyperlink" Target="https://attack.mitre.org/datasources/DS0029" TargetMode="External"/><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3" Type="http://schemas.openxmlformats.org/officeDocument/2006/relationships/hyperlink" Target="https://attack.mitre.org/datasources/DS0009/" TargetMode="External"/><Relationship Id="rId2" Type="http://schemas.openxmlformats.org/officeDocument/2006/relationships/hyperlink" Target="https://attack.mitre.org/datasources/DS0009" TargetMode="External"/><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hyperlink" Target="https://attack.mitre.org/techniques/T1590/002/" TargetMode="External"/><Relationship Id="rId2" Type="http://schemas.openxmlformats.org/officeDocument/2006/relationships/hyperlink" Target="https://attack.mitre.org/techniques/T1595/002/" TargetMode="External"/><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3" Type="http://schemas.openxmlformats.org/officeDocument/2006/relationships/hyperlink" Target="https://attack.mitre.org/techniques/T1056/001/" TargetMode="External"/><Relationship Id="rId2" Type="http://schemas.openxmlformats.org/officeDocument/2006/relationships/hyperlink" Target="https://attack.mitre.org/techniques/T1056/001" TargetMode="External"/><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3" Type="http://schemas.openxmlformats.org/officeDocument/2006/relationships/hyperlink" Target="https://attack.mitre.org/techniques/T1056/002/" TargetMode="External"/><Relationship Id="rId2" Type="http://schemas.openxmlformats.org/officeDocument/2006/relationships/hyperlink" Target="https://attack.mitre.org/techniques/T1056/002" TargetMode="External"/><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3" Type="http://schemas.openxmlformats.org/officeDocument/2006/relationships/hyperlink" Target="https://attack.mitre.org/techniques/T1056/003/" TargetMode="External"/><Relationship Id="rId2" Type="http://schemas.openxmlformats.org/officeDocument/2006/relationships/hyperlink" Target="https://attack.mitre.org/techniques/T1056/003" TargetMode="External"/><Relationship Id="rId1" Type="http://schemas.openxmlformats.org/officeDocument/2006/relationships/slideLayout" Target="../slideLayouts/slideLayout7.xml"/><Relationship Id="rId5" Type="http://schemas.openxmlformats.org/officeDocument/2006/relationships/hyperlink" Target="https://attack.mitre.org/techniques/T1056/004/" TargetMode="External"/><Relationship Id="rId4" Type="http://schemas.openxmlformats.org/officeDocument/2006/relationships/hyperlink" Target="https://attack.mitre.org/techniques/T1056/004" TargetMode="External"/></Relationships>
</file>

<file path=ppt/slides/_rels/slide114.xml.rels><?xml version="1.0" encoding="UTF-8" standalone="yes"?>
<Relationships xmlns="http://schemas.openxmlformats.org/package/2006/relationships"><Relationship Id="rId8" Type="http://schemas.openxmlformats.org/officeDocument/2006/relationships/hyperlink" Target="https://attack.mitre.org/techniques/T1056/004" TargetMode="External"/><Relationship Id="rId3" Type="http://schemas.openxmlformats.org/officeDocument/2006/relationships/hyperlink" Target="https://attack.mitre.org/techniques/T1056/001/" TargetMode="External"/><Relationship Id="rId7" Type="http://schemas.openxmlformats.org/officeDocument/2006/relationships/hyperlink" Target="https://attack.mitre.org/techniques/T1056/003/" TargetMode="External"/><Relationship Id="rId2" Type="http://schemas.openxmlformats.org/officeDocument/2006/relationships/hyperlink" Target="https://attack.mitre.org/techniques/T1056/001" TargetMode="External"/><Relationship Id="rId1" Type="http://schemas.openxmlformats.org/officeDocument/2006/relationships/slideLayout" Target="../slideLayouts/slideLayout7.xml"/><Relationship Id="rId6" Type="http://schemas.openxmlformats.org/officeDocument/2006/relationships/hyperlink" Target="https://attack.mitre.org/techniques/T1056/003" TargetMode="External"/><Relationship Id="rId11" Type="http://schemas.openxmlformats.org/officeDocument/2006/relationships/hyperlink" Target="https://attack.mitre.org/tactics/TA0006" TargetMode="External"/><Relationship Id="rId5" Type="http://schemas.openxmlformats.org/officeDocument/2006/relationships/hyperlink" Target="https://attack.mitre.org/techniques/T1056/002/" TargetMode="External"/><Relationship Id="rId10" Type="http://schemas.openxmlformats.org/officeDocument/2006/relationships/hyperlink" Target="https://attack.mitre.org/tactics/TA0009" TargetMode="External"/><Relationship Id="rId4" Type="http://schemas.openxmlformats.org/officeDocument/2006/relationships/hyperlink" Target="https://attack.mitre.org/techniques/T1056/002" TargetMode="External"/><Relationship Id="rId9" Type="http://schemas.openxmlformats.org/officeDocument/2006/relationships/hyperlink" Target="https://attack.mitre.org/techniques/T1056/004/" TargetMode="External"/></Relationships>
</file>

<file path=ppt/slides/_rels/slide115.xml.rels><?xml version="1.0" encoding="UTF-8" standalone="yes"?>
<Relationships xmlns="http://schemas.openxmlformats.org/package/2006/relationships"><Relationship Id="rId3" Type="http://schemas.openxmlformats.org/officeDocument/2006/relationships/hyperlink" Target="https://attack.mitre.org/software/S0631" TargetMode="External"/><Relationship Id="rId7" Type="http://schemas.openxmlformats.org/officeDocument/2006/relationships/hyperlink" Target="https://attack.mitre.org/software/S1059" TargetMode="External"/><Relationship Id="rId2" Type="http://schemas.openxmlformats.org/officeDocument/2006/relationships/hyperlink" Target="https://attack.mitre.org/groups/G0087" TargetMode="External"/><Relationship Id="rId1" Type="http://schemas.openxmlformats.org/officeDocument/2006/relationships/slideLayout" Target="../slideLayouts/slideLayout7.xml"/><Relationship Id="rId6" Type="http://schemas.openxmlformats.org/officeDocument/2006/relationships/hyperlink" Target="https://attack.mitre.org/software/S1060" TargetMode="External"/><Relationship Id="rId5" Type="http://schemas.openxmlformats.org/officeDocument/2006/relationships/hyperlink" Target="https://attack.mitre.org/software/S0641" TargetMode="External"/><Relationship Id="rId4" Type="http://schemas.openxmlformats.org/officeDocument/2006/relationships/hyperlink" Target="https://attack.mitre.org/software/S0381" TargetMode="Externa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3" Type="http://schemas.openxmlformats.org/officeDocument/2006/relationships/hyperlink" Target="https://attack.mitre.org/datasources/DS0027/" TargetMode="External"/><Relationship Id="rId2" Type="http://schemas.openxmlformats.org/officeDocument/2006/relationships/hyperlink" Target="https://attack.mitre.org/datasources/DS0027" TargetMode="External"/><Relationship Id="rId1" Type="http://schemas.openxmlformats.org/officeDocument/2006/relationships/slideLayout" Target="../slideLayouts/slideLayout7.xml"/><Relationship Id="rId5" Type="http://schemas.openxmlformats.org/officeDocument/2006/relationships/hyperlink" Target="https://attack.mitre.org/datasources/DS0022/" TargetMode="External"/><Relationship Id="rId4" Type="http://schemas.openxmlformats.org/officeDocument/2006/relationships/hyperlink" Target="https://attack.mitre.org/datasources/DS0022" TargetMode="External"/></Relationships>
</file>

<file path=ppt/slides/_rels/slide118.xml.rels><?xml version="1.0" encoding="UTF-8" standalone="yes"?>
<Relationships xmlns="http://schemas.openxmlformats.org/package/2006/relationships"><Relationship Id="rId3" Type="http://schemas.openxmlformats.org/officeDocument/2006/relationships/hyperlink" Target="https://attack.mitre.org/datasources/DS0009/" TargetMode="External"/><Relationship Id="rId2" Type="http://schemas.openxmlformats.org/officeDocument/2006/relationships/hyperlink" Target="https://attack.mitre.org/datasources/DS0009" TargetMode="External"/><Relationship Id="rId1" Type="http://schemas.openxmlformats.org/officeDocument/2006/relationships/slideLayout" Target="../slideLayouts/slideLayout7.xml"/><Relationship Id="rId5" Type="http://schemas.openxmlformats.org/officeDocument/2006/relationships/hyperlink" Target="https://attack.mitre.org/datasources/DS0024/" TargetMode="External"/><Relationship Id="rId4" Type="http://schemas.openxmlformats.org/officeDocument/2006/relationships/hyperlink" Target="https://attack.mitre.org/datasources/DS0024" TargetMode="Externa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hyperlink" Target="https://attack.mitre.org/techniques/T1590/003/" TargetMode="External"/><Relationship Id="rId2" Type="http://schemas.openxmlformats.org/officeDocument/2006/relationships/hyperlink" Target="https://attack.mitre.org/techniques/T1595/003/" TargetMode="External"/><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3" Type="http://schemas.openxmlformats.org/officeDocument/2006/relationships/hyperlink" Target="https://attack.mitre.org/techniques/T1056/001/" TargetMode="External"/><Relationship Id="rId2" Type="http://schemas.openxmlformats.org/officeDocument/2006/relationships/hyperlink" Target="https://attack.mitre.org/techniques/T1132/001" TargetMode="External"/><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3" Type="http://schemas.openxmlformats.org/officeDocument/2006/relationships/hyperlink" Target="https://attack.mitre.org/techniques/T1056/002/" TargetMode="External"/><Relationship Id="rId2" Type="http://schemas.openxmlformats.org/officeDocument/2006/relationships/hyperlink" Target="https://attack.mitre.org/techniques/T1132/002" TargetMode="External"/><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8" Type="http://schemas.openxmlformats.org/officeDocument/2006/relationships/hyperlink" Target="https://attack.mitre.org/tactics/TA0011" TargetMode="External"/><Relationship Id="rId3" Type="http://schemas.openxmlformats.org/officeDocument/2006/relationships/hyperlink" Target="https://attack.mitre.org/techniques/T1056/001/" TargetMode="External"/><Relationship Id="rId7" Type="http://schemas.openxmlformats.org/officeDocument/2006/relationships/hyperlink" Target="https://en.wikipedia.org/wiki/Character_encoding" TargetMode="External"/><Relationship Id="rId2" Type="http://schemas.openxmlformats.org/officeDocument/2006/relationships/hyperlink" Target="https://attack.mitre.org/techniques/T1132/001" TargetMode="External"/><Relationship Id="rId1" Type="http://schemas.openxmlformats.org/officeDocument/2006/relationships/slideLayout" Target="../slideLayouts/slideLayout7.xml"/><Relationship Id="rId6" Type="http://schemas.openxmlformats.org/officeDocument/2006/relationships/hyperlink" Target="https://en.wikipedia.org/wiki/Binary-to-text_encoding" TargetMode="External"/><Relationship Id="rId5" Type="http://schemas.openxmlformats.org/officeDocument/2006/relationships/hyperlink" Target="https://attack.mitre.org/techniques/T1056/002/" TargetMode="External"/><Relationship Id="rId4" Type="http://schemas.openxmlformats.org/officeDocument/2006/relationships/hyperlink" Target="https://attack.mitre.org/techniques/T1132/002" TargetMode="External"/></Relationships>
</file>

<file path=ppt/slides/_rels/slide124.xml.rels><?xml version="1.0" encoding="UTF-8" standalone="yes"?>
<Relationships xmlns="http://schemas.openxmlformats.org/package/2006/relationships"><Relationship Id="rId3" Type="http://schemas.openxmlformats.org/officeDocument/2006/relationships/hyperlink" Target="https://attack.mitre.org/software/S0132" TargetMode="External"/><Relationship Id="rId2" Type="http://schemas.openxmlformats.org/officeDocument/2006/relationships/hyperlink" Target="https://attack.mitre.org/software/S0128" TargetMode="External"/><Relationship Id="rId1" Type="http://schemas.openxmlformats.org/officeDocument/2006/relationships/slideLayout" Target="../slideLayouts/slideLayout7.xml"/><Relationship Id="rId6" Type="http://schemas.openxmlformats.org/officeDocument/2006/relationships/hyperlink" Target="https://attack.mitre.org/software/S0386" TargetMode="External"/><Relationship Id="rId5" Type="http://schemas.openxmlformats.org/officeDocument/2006/relationships/hyperlink" Target="https://attack.mitre.org/software/S0699" TargetMode="External"/><Relationship Id="rId4" Type="http://schemas.openxmlformats.org/officeDocument/2006/relationships/hyperlink" Target="https://attack.mitre.org/software/S0362" TargetMode="External"/></Relationships>
</file>

<file path=ppt/slides/_rels/slide125.xml.rels><?xml version="1.0" encoding="UTF-8" standalone="yes"?>
<Relationships xmlns="http://schemas.openxmlformats.org/package/2006/relationships"><Relationship Id="rId2" Type="http://schemas.openxmlformats.org/officeDocument/2006/relationships/hyperlink" Target="https://attack.mitre.org/mitigations/M1031" TargetMode="External"/><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3" Type="http://schemas.openxmlformats.org/officeDocument/2006/relationships/hyperlink" Target="https://attack.mitre.org/datasources/DS0029/" TargetMode="External"/><Relationship Id="rId2" Type="http://schemas.openxmlformats.org/officeDocument/2006/relationships/hyperlink" Target="https://attack.mitre.org/datasources/DS0029" TargetMode="External"/><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hyperlink" Target="https://attack.mitre.org/techniques/T1052/001" TargetMode="External"/><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3" Type="http://schemas.openxmlformats.org/officeDocument/2006/relationships/hyperlink" Target="https://attack.mitre.org/tactics/TA0010" TargetMode="External"/><Relationship Id="rId2" Type="http://schemas.openxmlformats.org/officeDocument/2006/relationships/hyperlink" Target="https://attack.mitre.org/techniques/T1052/001" TargetMode="Externa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hyperlink" Target="https://attack.mitre.org/techniques/T1590/004/" TargetMode="External"/><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3" Type="http://schemas.openxmlformats.org/officeDocument/2006/relationships/hyperlink" Target="https://attack.mitre.org/mitigations/M1042" TargetMode="External"/><Relationship Id="rId2" Type="http://schemas.openxmlformats.org/officeDocument/2006/relationships/hyperlink" Target="https://attack.mitre.org/mitigations/M1057" TargetMode="External"/><Relationship Id="rId1" Type="http://schemas.openxmlformats.org/officeDocument/2006/relationships/slideLayout" Target="../slideLayouts/slideLayout7.xml"/><Relationship Id="rId4" Type="http://schemas.openxmlformats.org/officeDocument/2006/relationships/hyperlink" Target="https://attack.mitre.org/mitigations/M1034" TargetMode="External"/></Relationships>
</file>

<file path=ppt/slides/_rels/slide131.xml.rels><?xml version="1.0" encoding="UTF-8" standalone="yes"?>
<Relationships xmlns="http://schemas.openxmlformats.org/package/2006/relationships"><Relationship Id="rId8" Type="http://schemas.openxmlformats.org/officeDocument/2006/relationships/hyperlink" Target="https://attack.mitre.org/datasources/DS0009" TargetMode="External"/><Relationship Id="rId3" Type="http://schemas.openxmlformats.org/officeDocument/2006/relationships/hyperlink" Target="https://attack.mitre.org/datasources/DS0017/" TargetMode="External"/><Relationship Id="rId7" Type="http://schemas.openxmlformats.org/officeDocument/2006/relationships/hyperlink" Target="https://attack.mitre.org/datasources/DS0022/" TargetMode="External"/><Relationship Id="rId2" Type="http://schemas.openxmlformats.org/officeDocument/2006/relationships/hyperlink" Target="https://attack.mitre.org/datasources/DS0017" TargetMode="External"/><Relationship Id="rId1" Type="http://schemas.openxmlformats.org/officeDocument/2006/relationships/slideLayout" Target="../slideLayouts/slideLayout7.xml"/><Relationship Id="rId6" Type="http://schemas.openxmlformats.org/officeDocument/2006/relationships/hyperlink" Target="https://attack.mitre.org/datasources/DS0022" TargetMode="External"/><Relationship Id="rId5" Type="http://schemas.openxmlformats.org/officeDocument/2006/relationships/hyperlink" Target="https://attack.mitre.org/datasources/DS0016/" TargetMode="External"/><Relationship Id="rId4" Type="http://schemas.openxmlformats.org/officeDocument/2006/relationships/hyperlink" Target="https://attack.mitre.org/datasources/DS0016" TargetMode="External"/><Relationship Id="rId9" Type="http://schemas.openxmlformats.org/officeDocument/2006/relationships/hyperlink" Target="https://attack.mitre.org/datasources/DS0009/" TargetMode="Externa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3" Type="http://schemas.openxmlformats.org/officeDocument/2006/relationships/hyperlink" Target="https://attack.mitre.org/techniques/T1491/001/" TargetMode="External"/><Relationship Id="rId2" Type="http://schemas.openxmlformats.org/officeDocument/2006/relationships/hyperlink" Target="https://attack.mitre.org/techniques/T1491/001" TargetMode="External"/><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3" Type="http://schemas.openxmlformats.org/officeDocument/2006/relationships/hyperlink" Target="https://attack.mitre.org/techniques/T1491/002/" TargetMode="External"/><Relationship Id="rId2" Type="http://schemas.openxmlformats.org/officeDocument/2006/relationships/hyperlink" Target="https://attack.mitre.org/techniques/T1491/002" TargetMode="External"/><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3" Type="http://schemas.openxmlformats.org/officeDocument/2006/relationships/hyperlink" Target="https://attack.mitre.org/techniques/T1491/001/" TargetMode="External"/><Relationship Id="rId2" Type="http://schemas.openxmlformats.org/officeDocument/2006/relationships/hyperlink" Target="https://attack.mitre.org/techniques/T1491/001" TargetMode="External"/><Relationship Id="rId1" Type="http://schemas.openxmlformats.org/officeDocument/2006/relationships/slideLayout" Target="../slideLayouts/slideLayout7.xml"/><Relationship Id="rId6" Type="http://schemas.openxmlformats.org/officeDocument/2006/relationships/hyperlink" Target="https://attack.mitre.org/tactics/TA0040" TargetMode="External"/><Relationship Id="rId5" Type="http://schemas.openxmlformats.org/officeDocument/2006/relationships/hyperlink" Target="https://attack.mitre.org/techniques/T1491/002/" TargetMode="External"/><Relationship Id="rId4" Type="http://schemas.openxmlformats.org/officeDocument/2006/relationships/hyperlink" Target="https://attack.mitre.org/techniques/T1491/002" TargetMode="External"/></Relationships>
</file>

<file path=ppt/slides/_rels/slide137.xml.rels><?xml version="1.0" encoding="UTF-8" standalone="yes"?>
<Relationships xmlns="http://schemas.openxmlformats.org/package/2006/relationships"><Relationship Id="rId2" Type="http://schemas.openxmlformats.org/officeDocument/2006/relationships/hyperlink" Target="https://attack.mitre.org/mitigations/M1053" TargetMode="External"/><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3" Type="http://schemas.openxmlformats.org/officeDocument/2006/relationships/hyperlink" Target="https://attack.mitre.org/datasources/DS0015/" TargetMode="External"/><Relationship Id="rId7" Type="http://schemas.openxmlformats.org/officeDocument/2006/relationships/hyperlink" Target="https://attack.mitre.org/datasources/DS0029/" TargetMode="External"/><Relationship Id="rId2" Type="http://schemas.openxmlformats.org/officeDocument/2006/relationships/hyperlink" Target="https://attack.mitre.org/datasources/DS0015" TargetMode="External"/><Relationship Id="rId1" Type="http://schemas.openxmlformats.org/officeDocument/2006/relationships/slideLayout" Target="../slideLayouts/slideLayout7.xml"/><Relationship Id="rId6" Type="http://schemas.openxmlformats.org/officeDocument/2006/relationships/hyperlink" Target="https://attack.mitre.org/datasources/DS0029" TargetMode="External"/><Relationship Id="rId5" Type="http://schemas.openxmlformats.org/officeDocument/2006/relationships/hyperlink" Target="https://attack.mitre.org/datasources/DS0022/" TargetMode="External"/><Relationship Id="rId4" Type="http://schemas.openxmlformats.org/officeDocument/2006/relationships/hyperlink" Target="https://attack.mitre.org/datasources/DS0022" TargetMode="Externa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hyperlink" Target="https://attack.mitre.org/techniques/T1590/005/" TargetMode="External"/><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4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xml"/><Relationship Id="rId5" Type="http://schemas.openxmlformats.org/officeDocument/2006/relationships/image" Target="../media/image21.png"/><Relationship Id="rId4" Type="http://schemas.openxmlformats.org/officeDocument/2006/relationships/image" Target="../media/image20.png"/></Relationships>
</file>

<file path=ppt/slides/_rels/slide14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image" Target="../media/image24.png"/></Relationships>
</file>

<file path=ppt/slides/_rels/slide14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hyperlink" Target="https://attack.mitre.org/techniques/T1590/006/" TargetMode="External"/><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3" Type="http://schemas.openxmlformats.org/officeDocument/2006/relationships/hyperlink" Target="https://attack.mitre.org/techniques/T1498/002/" TargetMode="External"/><Relationship Id="rId2" Type="http://schemas.openxmlformats.org/officeDocument/2006/relationships/hyperlink" Target="https://attack.mitre.org/techniques/T1498/001/" TargetMode="External"/><Relationship Id="rId1" Type="http://schemas.openxmlformats.org/officeDocument/2006/relationships/slideLayout" Target="../slideLayouts/slideLayout2.xml"/><Relationship Id="rId5" Type="http://schemas.openxmlformats.org/officeDocument/2006/relationships/hyperlink" Target="https://attack.mitre.org/software/S0532" TargetMode="External"/><Relationship Id="rId4" Type="http://schemas.openxmlformats.org/officeDocument/2006/relationships/hyperlink" Target="https://attack.mitre.org/groups/G0007" TargetMode="External"/></Relationships>
</file>

<file path=ppt/slides/_rels/slide152.xml.rels><?xml version="1.0" encoding="UTF-8" standalone="yes"?>
<Relationships xmlns="http://schemas.openxmlformats.org/package/2006/relationships"><Relationship Id="rId3" Type="http://schemas.openxmlformats.org/officeDocument/2006/relationships/hyperlink" Target="https://attack.mitre.org/datasources/DS0029" TargetMode="External"/><Relationship Id="rId2" Type="http://schemas.openxmlformats.org/officeDocument/2006/relationships/hyperlink" Target="https://attack.mitre.org/mitigations/M1037" TargetMode="External"/><Relationship Id="rId1" Type="http://schemas.openxmlformats.org/officeDocument/2006/relationships/slideLayout" Target="../slideLayouts/slideLayout7.xml"/><Relationship Id="rId6" Type="http://schemas.openxmlformats.org/officeDocument/2006/relationships/hyperlink" Target="https://attack.mitre.org/datasources/DS0013/" TargetMode="External"/><Relationship Id="rId5" Type="http://schemas.openxmlformats.org/officeDocument/2006/relationships/hyperlink" Target="https://attack.mitre.org/datasources/DS0013" TargetMode="External"/><Relationship Id="rId4" Type="http://schemas.openxmlformats.org/officeDocument/2006/relationships/hyperlink" Target="https://attack.mitre.org/datasources/DS0029/" TargetMode="External"/></Relationships>
</file>

<file path=ppt/slides/_rels/slide15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hyperlink" Target="https://attack.mitre.org/groups/G0125" TargetMode="External"/><Relationship Id="rId2" Type="http://schemas.openxmlformats.org/officeDocument/2006/relationships/hyperlink" Target="https://attack.mitre.org/mitigations/M1056" TargetMode="Externa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8" Type="http://schemas.openxmlformats.org/officeDocument/2006/relationships/hyperlink" Target="https://attack.mitre.org/techniques/T1584/004/" TargetMode="External"/><Relationship Id="rId3" Type="http://schemas.openxmlformats.org/officeDocument/2006/relationships/hyperlink" Target="https://attack.mitre.org/techniques/T1566" TargetMode="External"/><Relationship Id="rId7" Type="http://schemas.openxmlformats.org/officeDocument/2006/relationships/hyperlink" Target="https://attack.mitre.org/techniques/T1584/003/" TargetMode="External"/><Relationship Id="rId12" Type="http://schemas.openxmlformats.org/officeDocument/2006/relationships/hyperlink" Target="https://attack.mitre.org/tactics/TA0042" TargetMode="External"/><Relationship Id="rId2" Type="http://schemas.openxmlformats.org/officeDocument/2006/relationships/hyperlink" Target="https://attack.mitre.org/techniques/T1588/004" TargetMode="External"/><Relationship Id="rId1" Type="http://schemas.openxmlformats.org/officeDocument/2006/relationships/slideLayout" Target="../slideLayouts/slideLayout7.xml"/><Relationship Id="rId6" Type="http://schemas.openxmlformats.org/officeDocument/2006/relationships/hyperlink" Target="https://attack.mitre.org/techniques/T1584/002/" TargetMode="External"/><Relationship Id="rId11" Type="http://schemas.openxmlformats.org/officeDocument/2006/relationships/hyperlink" Target="https://attack.mitre.org/techniques/T1584/007/" TargetMode="External"/><Relationship Id="rId5" Type="http://schemas.openxmlformats.org/officeDocument/2006/relationships/hyperlink" Target="https://attack.mitre.org/techniques/T1584/001/" TargetMode="External"/><Relationship Id="rId10" Type="http://schemas.openxmlformats.org/officeDocument/2006/relationships/hyperlink" Target="https://attack.mitre.org/techniques/T1584/006/" TargetMode="External"/><Relationship Id="rId4" Type="http://schemas.openxmlformats.org/officeDocument/2006/relationships/hyperlink" Target="https://attack.mitre.org/techniques/T1090" TargetMode="External"/><Relationship Id="rId9" Type="http://schemas.openxmlformats.org/officeDocument/2006/relationships/hyperlink" Target="https://attack.mitre.org/techniques/T1584/005/" TargetMode="External"/></Relationships>
</file>

<file path=ppt/slides/_rels/slide19.xml.rels><?xml version="1.0" encoding="UTF-8" standalone="yes"?>
<Relationships xmlns="http://schemas.openxmlformats.org/package/2006/relationships"><Relationship Id="rId2" Type="http://schemas.openxmlformats.org/officeDocument/2006/relationships/hyperlink" Target="https://attack.mitre.org/techniques/T1584/001/" TargetMode="Externa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hyperlink" Target="https://attack.mitre.org/techniques/T1584/002/" TargetMode="Externa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hyperlink" Target="https://attack.mitre.org/techniques/T1584/004/" TargetMode="External"/><Relationship Id="rId2" Type="http://schemas.openxmlformats.org/officeDocument/2006/relationships/hyperlink" Target="https://attack.mitre.org/techniques/T1584/003/" TargetMode="Externa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hyperlink" Target="https://attack.mitre.org/techniques/T1584/005/" TargetMode="Externa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hyperlink" Target="https://attack.mitre.org/techniques/T1584/006/" TargetMode="Externa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hyperlink" Target="https://attack.mitre.org/techniques/T1584/007/" TargetMode="Externa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hyperlink" Target="https://attack.mitre.org/mitigations/M1056" TargetMode="Externa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hyperlink" Target="https://attack.mitre.org/datasources/DS0038/" TargetMode="External"/><Relationship Id="rId2" Type="http://schemas.openxmlformats.org/officeDocument/2006/relationships/hyperlink" Target="https://attack.mitre.org/datasources/DS0038" TargetMode="External"/><Relationship Id="rId1" Type="http://schemas.openxmlformats.org/officeDocument/2006/relationships/slideLayout" Target="../slideLayouts/slideLayout7.xml"/><Relationship Id="rId5" Type="http://schemas.openxmlformats.org/officeDocument/2006/relationships/hyperlink" Target="https://attack.mitre.org/datasources/DS0035/" TargetMode="External"/><Relationship Id="rId4" Type="http://schemas.openxmlformats.org/officeDocument/2006/relationships/hyperlink" Target="https://attack.mitre.org/datasources/DS0035"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8" Type="http://schemas.openxmlformats.org/officeDocument/2006/relationships/hyperlink" Target="https://attack.mitre.org/techniques/T1566/004" TargetMode="External"/><Relationship Id="rId3" Type="http://schemas.openxmlformats.org/officeDocument/2006/relationships/hyperlink" Target="https://attack.mitre.org/techniques/T1566/001/" TargetMode="External"/><Relationship Id="rId7" Type="http://schemas.openxmlformats.org/officeDocument/2006/relationships/hyperlink" Target="https://attack.mitre.org/techniques/T1566/003/" TargetMode="External"/><Relationship Id="rId2" Type="http://schemas.openxmlformats.org/officeDocument/2006/relationships/hyperlink" Target="https://attack.mitre.org/techniques/T1566/001" TargetMode="External"/><Relationship Id="rId1" Type="http://schemas.openxmlformats.org/officeDocument/2006/relationships/slideLayout" Target="../slideLayouts/slideLayout7.xml"/><Relationship Id="rId6" Type="http://schemas.openxmlformats.org/officeDocument/2006/relationships/hyperlink" Target="https://attack.mitre.org/techniques/T1566/003" TargetMode="External"/><Relationship Id="rId11" Type="http://schemas.openxmlformats.org/officeDocument/2006/relationships/hyperlink" Target="https://attack.mitre.org/tactics/TA0001" TargetMode="External"/><Relationship Id="rId5" Type="http://schemas.openxmlformats.org/officeDocument/2006/relationships/hyperlink" Target="https://attack.mitre.org/techniques/T1566/002/" TargetMode="External"/><Relationship Id="rId10" Type="http://schemas.openxmlformats.org/officeDocument/2006/relationships/hyperlink" Target="https://attack.mitre.org/techniques/T1204" TargetMode="External"/><Relationship Id="rId4" Type="http://schemas.openxmlformats.org/officeDocument/2006/relationships/hyperlink" Target="https://attack.mitre.org/techniques/T1566/002" TargetMode="External"/><Relationship Id="rId9" Type="http://schemas.openxmlformats.org/officeDocument/2006/relationships/hyperlink" Target="https://attack.mitre.org/techniques/T1566/004/" TargetMode="External"/></Relationships>
</file>

<file path=ppt/slides/_rels/slide29.xml.rels><?xml version="1.0" encoding="UTF-8" standalone="yes"?>
<Relationships xmlns="http://schemas.openxmlformats.org/package/2006/relationships"><Relationship Id="rId3" Type="http://schemas.openxmlformats.org/officeDocument/2006/relationships/hyperlink" Target="https://attack.mitre.org/techniques/T1566/001/" TargetMode="External"/><Relationship Id="rId2" Type="http://schemas.openxmlformats.org/officeDocument/2006/relationships/hyperlink" Target="https://attack.mitre.org/techniques/T1566/001" TargetMode="Externa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attack.mitre.org/techniques/T1566/002/" TargetMode="External"/><Relationship Id="rId2" Type="http://schemas.openxmlformats.org/officeDocument/2006/relationships/hyperlink" Target="https://attack.mitre.org/techniques/T1566/002" TargetMode="Externa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hyperlink" Target="https://attack.mitre.org/techniques/T1566/003/" TargetMode="External"/><Relationship Id="rId2" Type="http://schemas.openxmlformats.org/officeDocument/2006/relationships/hyperlink" Target="https://attack.mitre.org/techniques/T1566/003" TargetMode="Externa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hyperlink" Target="https://attack.mitre.org/techniques/T1566/004" TargetMode="Externa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hyperlink" Target="https://attack.mitre.org/groups/G0115" TargetMode="External"/><Relationship Id="rId2" Type="http://schemas.openxmlformats.org/officeDocument/2006/relationships/hyperlink" Target="https://attack.mitre.org/groups/G0001" TargetMode="External"/><Relationship Id="rId1" Type="http://schemas.openxmlformats.org/officeDocument/2006/relationships/slideLayout" Target="../slideLayouts/slideLayout7.xml"/><Relationship Id="rId5" Type="http://schemas.openxmlformats.org/officeDocument/2006/relationships/hyperlink" Target="https://attack.mitre.org/software/S1073" TargetMode="External"/><Relationship Id="rId4" Type="http://schemas.openxmlformats.org/officeDocument/2006/relationships/hyperlink" Target="https://attack.mitre.org/software/S0009" TargetMode="External"/></Relationships>
</file>

<file path=ppt/slides/_rels/slide34.xml.rels><?xml version="1.0" encoding="UTF-8" standalone="yes"?>
<Relationships xmlns="http://schemas.openxmlformats.org/package/2006/relationships"><Relationship Id="rId3" Type="http://schemas.openxmlformats.org/officeDocument/2006/relationships/hyperlink" Target="https://attack.mitre.org/mitigations/M1031" TargetMode="External"/><Relationship Id="rId2" Type="http://schemas.openxmlformats.org/officeDocument/2006/relationships/hyperlink" Target="https://attack.mitre.org/mitigations/M1049" TargetMode="External"/><Relationship Id="rId1" Type="http://schemas.openxmlformats.org/officeDocument/2006/relationships/slideLayout" Target="../slideLayouts/slideLayout7.xml"/><Relationship Id="rId6" Type="http://schemas.openxmlformats.org/officeDocument/2006/relationships/hyperlink" Target="https://attack.mitre.org/mitigations/M1017" TargetMode="External"/><Relationship Id="rId5" Type="http://schemas.openxmlformats.org/officeDocument/2006/relationships/hyperlink" Target="https://attack.mitre.org/mitigations/M1054" TargetMode="External"/><Relationship Id="rId4" Type="http://schemas.openxmlformats.org/officeDocument/2006/relationships/hyperlink" Target="https://attack.mitre.org/mitigations/M1021" TargetMode="External"/></Relationships>
</file>

<file path=ppt/slides/_rels/slide35.xml.rels><?xml version="1.0" encoding="UTF-8" standalone="yes"?>
<Relationships xmlns="http://schemas.openxmlformats.org/package/2006/relationships"><Relationship Id="rId3" Type="http://schemas.openxmlformats.org/officeDocument/2006/relationships/hyperlink" Target="https://attack.mitre.org/datasources/DS0015/" TargetMode="External"/><Relationship Id="rId7" Type="http://schemas.openxmlformats.org/officeDocument/2006/relationships/hyperlink" Target="https://attack.mitre.org/datasources/DS0029/" TargetMode="External"/><Relationship Id="rId2" Type="http://schemas.openxmlformats.org/officeDocument/2006/relationships/hyperlink" Target="https://attack.mitre.org/datasources/DS0015" TargetMode="External"/><Relationship Id="rId1" Type="http://schemas.openxmlformats.org/officeDocument/2006/relationships/slideLayout" Target="../slideLayouts/slideLayout7.xml"/><Relationship Id="rId6" Type="http://schemas.openxmlformats.org/officeDocument/2006/relationships/hyperlink" Target="https://attack.mitre.org/datasources/DS0029" TargetMode="External"/><Relationship Id="rId5" Type="http://schemas.openxmlformats.org/officeDocument/2006/relationships/hyperlink" Target="https://attack.mitre.org/datasources/DS0022/" TargetMode="External"/><Relationship Id="rId4" Type="http://schemas.openxmlformats.org/officeDocument/2006/relationships/hyperlink" Target="https://attack.mitre.org/datasources/DS0022"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8" Type="http://schemas.openxmlformats.org/officeDocument/2006/relationships/hyperlink" Target="https://attack.mitre.org/tactics/TA0002" TargetMode="External"/><Relationship Id="rId13" Type="http://schemas.openxmlformats.org/officeDocument/2006/relationships/hyperlink" Target="https://attack.mitre.org/techniques/T1053/005/" TargetMode="External"/><Relationship Id="rId3" Type="http://schemas.openxmlformats.org/officeDocument/2006/relationships/hyperlink" Target="https://attack.mitre.org/techniques/T1053/002" TargetMode="External"/><Relationship Id="rId7" Type="http://schemas.openxmlformats.org/officeDocument/2006/relationships/hyperlink" Target="https://attack.mitre.org/techniques/T1053/007" TargetMode="External"/><Relationship Id="rId12" Type="http://schemas.openxmlformats.org/officeDocument/2006/relationships/hyperlink" Target="https://attack.mitre.org/techniques/T1053/003/" TargetMode="External"/><Relationship Id="rId2" Type="http://schemas.openxmlformats.org/officeDocument/2006/relationships/hyperlink" Target="https://attack.mitre.org/techniques/T1218" TargetMode="External"/><Relationship Id="rId1" Type="http://schemas.openxmlformats.org/officeDocument/2006/relationships/slideLayout" Target="../slideLayouts/slideLayout7.xml"/><Relationship Id="rId6" Type="http://schemas.openxmlformats.org/officeDocument/2006/relationships/hyperlink" Target="https://attack.mitre.org/techniques/T1053/006" TargetMode="External"/><Relationship Id="rId11" Type="http://schemas.openxmlformats.org/officeDocument/2006/relationships/hyperlink" Target="https://attack.mitre.org/techniques/T1053/002/" TargetMode="External"/><Relationship Id="rId5" Type="http://schemas.openxmlformats.org/officeDocument/2006/relationships/hyperlink" Target="https://attack.mitre.org/techniques/T1053/005" TargetMode="External"/><Relationship Id="rId15" Type="http://schemas.openxmlformats.org/officeDocument/2006/relationships/hyperlink" Target="https://attack.mitre.org/techniques/T1053/007/" TargetMode="External"/><Relationship Id="rId10" Type="http://schemas.openxmlformats.org/officeDocument/2006/relationships/hyperlink" Target="https://attack.mitre.org/tactics/TA0004" TargetMode="External"/><Relationship Id="rId4" Type="http://schemas.openxmlformats.org/officeDocument/2006/relationships/hyperlink" Target="https://attack.mitre.org/techniques/T1053/003" TargetMode="External"/><Relationship Id="rId9" Type="http://schemas.openxmlformats.org/officeDocument/2006/relationships/hyperlink" Target="https://attack.mitre.org/tactics/TA0003" TargetMode="External"/><Relationship Id="rId14" Type="http://schemas.openxmlformats.org/officeDocument/2006/relationships/hyperlink" Target="https://attack.mitre.org/techniques/T1053/006/" TargetMode="External"/></Relationships>
</file>

<file path=ppt/slides/_rels/slide39.xml.rels><?xml version="1.0" encoding="UTF-8" standalone="yes"?>
<Relationships xmlns="http://schemas.openxmlformats.org/package/2006/relationships"><Relationship Id="rId3" Type="http://schemas.openxmlformats.org/officeDocument/2006/relationships/hyperlink" Target="https://attack.mitre.org/techniques/T1053/002/" TargetMode="External"/><Relationship Id="rId2" Type="http://schemas.openxmlformats.org/officeDocument/2006/relationships/hyperlink" Target="https://attack.mitre.org/techniques/T1053/002" TargetMode="Externa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s://attack.mitre.org/techniques/T1053/003/" TargetMode="External"/><Relationship Id="rId2" Type="http://schemas.openxmlformats.org/officeDocument/2006/relationships/hyperlink" Target="https://attack.mitre.org/techniques/T1053/003" TargetMode="Externa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hyperlink" Target="https://attack.mitre.org/techniques/T1053/005/" TargetMode="External"/><Relationship Id="rId2" Type="http://schemas.openxmlformats.org/officeDocument/2006/relationships/hyperlink" Target="https://attack.mitre.org/techniques/T1053/005" TargetMode="Externa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hyperlink" Target="https://attack.mitre.org/techniques/T1053/006/" TargetMode="External"/><Relationship Id="rId2" Type="http://schemas.openxmlformats.org/officeDocument/2006/relationships/hyperlink" Target="https://attack.mitre.org/techniques/T1053/006" TargetMode="Externa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hyperlink" Target="https://attack.mitre.org/techniques/T1053/007/" TargetMode="External"/><Relationship Id="rId2" Type="http://schemas.openxmlformats.org/officeDocument/2006/relationships/hyperlink" Target="https://attack.mitre.org/techniques/T1053/007" TargetMode="Externa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hyperlink" Target="https://attack.mitre.org/groups/G1006" TargetMode="External"/><Relationship Id="rId2" Type="http://schemas.openxmlformats.org/officeDocument/2006/relationships/hyperlink" Target="https://attack.mitre.org/software/S1052" TargetMode="External"/><Relationship Id="rId1" Type="http://schemas.openxmlformats.org/officeDocument/2006/relationships/slideLayout" Target="../slideLayouts/slideLayout7.xml"/><Relationship Id="rId6" Type="http://schemas.openxmlformats.org/officeDocument/2006/relationships/hyperlink" Target="https://attack.mitre.org/software/S1034" TargetMode="External"/><Relationship Id="rId5" Type="http://schemas.openxmlformats.org/officeDocument/2006/relationships/hyperlink" Target="https://attack.mitre.org/software/S0125" TargetMode="External"/><Relationship Id="rId4" Type="http://schemas.openxmlformats.org/officeDocument/2006/relationships/hyperlink" Target="https://attack.mitre.org/software/S0447" TargetMode="External"/></Relationships>
</file>

<file path=ppt/slides/_rels/slide45.xml.rels><?xml version="1.0" encoding="UTF-8" standalone="yes"?>
<Relationships xmlns="http://schemas.openxmlformats.org/package/2006/relationships"><Relationship Id="rId3" Type="http://schemas.openxmlformats.org/officeDocument/2006/relationships/hyperlink" Target="https://attack.mitre.org/mitigations/M1028" TargetMode="External"/><Relationship Id="rId2" Type="http://schemas.openxmlformats.org/officeDocument/2006/relationships/hyperlink" Target="https://attack.mitre.org/mitigations/M1047" TargetMode="Externa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hyperlink" Target="https://attack.mitre.org/mitigations/M1018" TargetMode="External"/><Relationship Id="rId2" Type="http://schemas.openxmlformats.org/officeDocument/2006/relationships/hyperlink" Target="https://attack.mitre.org/mitigations/M1026" TargetMode="Externa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8" Type="http://schemas.openxmlformats.org/officeDocument/2006/relationships/hyperlink" Target="https://attack.mitre.org/datasources/DS0022/" TargetMode="External"/><Relationship Id="rId3" Type="http://schemas.openxmlformats.org/officeDocument/2006/relationships/hyperlink" Target="https://attack.mitre.org/datasources/DS0017/" TargetMode="External"/><Relationship Id="rId7" Type="http://schemas.openxmlformats.org/officeDocument/2006/relationships/hyperlink" Target="https://attack.mitre.org/datasources/DS0029" TargetMode="External"/><Relationship Id="rId2" Type="http://schemas.openxmlformats.org/officeDocument/2006/relationships/hyperlink" Target="https://attack.mitre.org/datasources/DS0017" TargetMode="External"/><Relationship Id="rId1" Type="http://schemas.openxmlformats.org/officeDocument/2006/relationships/slideLayout" Target="../slideLayouts/slideLayout7.xml"/><Relationship Id="rId6" Type="http://schemas.openxmlformats.org/officeDocument/2006/relationships/hyperlink" Target="https://attack.mitre.org/datasources/DS0022" TargetMode="External"/><Relationship Id="rId5" Type="http://schemas.openxmlformats.org/officeDocument/2006/relationships/hyperlink" Target="https://attack.mitre.org/datasources/DS0032/" TargetMode="External"/><Relationship Id="rId4" Type="http://schemas.openxmlformats.org/officeDocument/2006/relationships/hyperlink" Target="https://attack.mitre.org/datasources/DS0032" TargetMode="External"/></Relationships>
</file>

<file path=ppt/slides/_rels/slide48.xml.rels><?xml version="1.0" encoding="UTF-8" standalone="yes"?>
<Relationships xmlns="http://schemas.openxmlformats.org/package/2006/relationships"><Relationship Id="rId3" Type="http://schemas.openxmlformats.org/officeDocument/2006/relationships/hyperlink" Target="https://attack.mitre.org/datasources/DS0009/" TargetMode="External"/><Relationship Id="rId2" Type="http://schemas.openxmlformats.org/officeDocument/2006/relationships/hyperlink" Target="https://attack.mitre.org/datasources/DS0009" TargetMode="External"/><Relationship Id="rId1" Type="http://schemas.openxmlformats.org/officeDocument/2006/relationships/slideLayout" Target="../slideLayouts/slideLayout7.xml"/><Relationship Id="rId5" Type="http://schemas.openxmlformats.org/officeDocument/2006/relationships/hyperlink" Target="https://attack.mitre.org/datasources/DS0003/" TargetMode="External"/><Relationship Id="rId4" Type="http://schemas.openxmlformats.org/officeDocument/2006/relationships/hyperlink" Target="https://attack.mitre.org/datasources/DS0003"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hyperlink" Target="https://attack.mitre.org/techniques/T1136/001/" TargetMode="External"/><Relationship Id="rId2" Type="http://schemas.openxmlformats.org/officeDocument/2006/relationships/hyperlink" Target="https://attack.mitre.org/techniques/T1136/001" TargetMode="Externa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hyperlink" Target="https://attack.mitre.org/techniques/T1136/002/" TargetMode="External"/><Relationship Id="rId2" Type="http://schemas.openxmlformats.org/officeDocument/2006/relationships/hyperlink" Target="https://attack.mitre.org/techniques/T1136/002" TargetMode="External"/><Relationship Id="rId1" Type="http://schemas.openxmlformats.org/officeDocument/2006/relationships/slideLayout" Target="../slideLayouts/slideLayout7.xml"/><Relationship Id="rId5" Type="http://schemas.openxmlformats.org/officeDocument/2006/relationships/hyperlink" Target="https://attack.mitre.org/techniques/T1136/003/" TargetMode="External"/><Relationship Id="rId4" Type="http://schemas.openxmlformats.org/officeDocument/2006/relationships/hyperlink" Target="https://attack.mitre.org/techniques/T1136/003" TargetMode="External"/></Relationships>
</file>

<file path=ppt/slides/_rels/slide53.xml.rels><?xml version="1.0" encoding="UTF-8" standalone="yes"?>
<Relationships xmlns="http://schemas.openxmlformats.org/package/2006/relationships"><Relationship Id="rId8" Type="http://schemas.openxmlformats.org/officeDocument/2006/relationships/hyperlink" Target="https://attack.mitre.org/tactics/TA0003" TargetMode="External"/><Relationship Id="rId3" Type="http://schemas.openxmlformats.org/officeDocument/2006/relationships/hyperlink" Target="https://attack.mitre.org/techniques/T1136/001/" TargetMode="External"/><Relationship Id="rId7" Type="http://schemas.openxmlformats.org/officeDocument/2006/relationships/hyperlink" Target="https://attack.mitre.org/techniques/T1136/003/" TargetMode="External"/><Relationship Id="rId2" Type="http://schemas.openxmlformats.org/officeDocument/2006/relationships/hyperlink" Target="https://attack.mitre.org/techniques/T1136/001" TargetMode="External"/><Relationship Id="rId1" Type="http://schemas.openxmlformats.org/officeDocument/2006/relationships/slideLayout" Target="../slideLayouts/slideLayout7.xml"/><Relationship Id="rId6" Type="http://schemas.openxmlformats.org/officeDocument/2006/relationships/hyperlink" Target="https://attack.mitre.org/techniques/T1136/003" TargetMode="External"/><Relationship Id="rId5" Type="http://schemas.openxmlformats.org/officeDocument/2006/relationships/hyperlink" Target="https://attack.mitre.org/techniques/T1136/002/" TargetMode="External"/><Relationship Id="rId4" Type="http://schemas.openxmlformats.org/officeDocument/2006/relationships/hyperlink" Target="https://attack.mitre.org/techniques/T1136/002" TargetMode="External"/></Relationships>
</file>

<file path=ppt/slides/_rels/slide54.xml.rels><?xml version="1.0" encoding="UTF-8" standalone="yes"?>
<Relationships xmlns="http://schemas.openxmlformats.org/package/2006/relationships"><Relationship Id="rId3" Type="http://schemas.openxmlformats.org/officeDocument/2006/relationships/hyperlink" Target="https://attack.mitre.org/groups/G0034" TargetMode="External"/><Relationship Id="rId2" Type="http://schemas.openxmlformats.org/officeDocument/2006/relationships/hyperlink" Target="https://attack.mitre.org/campaigns/C0025" TargetMode="External"/><Relationship Id="rId1" Type="http://schemas.openxmlformats.org/officeDocument/2006/relationships/slideLayout" Target="../slideLayouts/slideLayout7.xml"/><Relationship Id="rId4" Type="http://schemas.openxmlformats.org/officeDocument/2006/relationships/hyperlink" Target="https://attack.mitre.org/groups/G0119" TargetMode="External"/></Relationships>
</file>

<file path=ppt/slides/_rels/slide55.xml.rels><?xml version="1.0" encoding="UTF-8" standalone="yes"?>
<Relationships xmlns="http://schemas.openxmlformats.org/package/2006/relationships"><Relationship Id="rId3" Type="http://schemas.openxmlformats.org/officeDocument/2006/relationships/hyperlink" Target="https://attack.mitre.org/mitigations/M1030" TargetMode="External"/><Relationship Id="rId2" Type="http://schemas.openxmlformats.org/officeDocument/2006/relationships/hyperlink" Target="https://attack.mitre.org/mitigations/M1032" TargetMode="External"/><Relationship Id="rId1" Type="http://schemas.openxmlformats.org/officeDocument/2006/relationships/slideLayout" Target="../slideLayouts/slideLayout7.xml"/><Relationship Id="rId5" Type="http://schemas.openxmlformats.org/officeDocument/2006/relationships/hyperlink" Target="https://attack.mitre.org/mitigations/M1026" TargetMode="External"/><Relationship Id="rId4" Type="http://schemas.openxmlformats.org/officeDocument/2006/relationships/hyperlink" Target="https://attack.mitre.org/mitigations/M1028" TargetMode="External"/></Relationships>
</file>

<file path=ppt/slides/_rels/slide56.xml.rels><?xml version="1.0" encoding="UTF-8" standalone="yes"?>
<Relationships xmlns="http://schemas.openxmlformats.org/package/2006/relationships"><Relationship Id="rId3" Type="http://schemas.openxmlformats.org/officeDocument/2006/relationships/hyperlink" Target="https://attack.mitre.org/datasources/DS0017/" TargetMode="External"/><Relationship Id="rId7" Type="http://schemas.openxmlformats.org/officeDocument/2006/relationships/hyperlink" Target="https://attack.mitre.org/datasources/DS0002/" TargetMode="External"/><Relationship Id="rId2" Type="http://schemas.openxmlformats.org/officeDocument/2006/relationships/hyperlink" Target="https://attack.mitre.org/datasources/DS0017" TargetMode="External"/><Relationship Id="rId1" Type="http://schemas.openxmlformats.org/officeDocument/2006/relationships/slideLayout" Target="../slideLayouts/slideLayout7.xml"/><Relationship Id="rId6" Type="http://schemas.openxmlformats.org/officeDocument/2006/relationships/hyperlink" Target="https://attack.mitre.org/datasources/DS0002" TargetMode="External"/><Relationship Id="rId5" Type="http://schemas.openxmlformats.org/officeDocument/2006/relationships/hyperlink" Target="https://attack.mitre.org/datasources/DS0009/" TargetMode="External"/><Relationship Id="rId4" Type="http://schemas.openxmlformats.org/officeDocument/2006/relationships/hyperlink" Target="https://attack.mitre.org/datasources/DS0009" TargetMode="Externa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8" Type="http://schemas.openxmlformats.org/officeDocument/2006/relationships/hyperlink" Target="https://attack.mitre.org/techniques/T1543/004" TargetMode="External"/><Relationship Id="rId3" Type="http://schemas.openxmlformats.org/officeDocument/2006/relationships/hyperlink" Target="https://attack.mitre.org/techniques/T1543/001/" TargetMode="External"/><Relationship Id="rId7" Type="http://schemas.openxmlformats.org/officeDocument/2006/relationships/hyperlink" Target="https://attack.mitre.org/techniques/T1543/003/" TargetMode="External"/><Relationship Id="rId2" Type="http://schemas.openxmlformats.org/officeDocument/2006/relationships/hyperlink" Target="https://attack.mitre.org/techniques/T1543/001" TargetMode="External"/><Relationship Id="rId1" Type="http://schemas.openxmlformats.org/officeDocument/2006/relationships/slideLayout" Target="../slideLayouts/slideLayout7.xml"/><Relationship Id="rId6" Type="http://schemas.openxmlformats.org/officeDocument/2006/relationships/hyperlink" Target="https://attack.mitre.org/techniques/T1543/003" TargetMode="External"/><Relationship Id="rId11" Type="http://schemas.openxmlformats.org/officeDocument/2006/relationships/hyperlink" Target="https://attack.mitre.org/tactics/TA0004" TargetMode="External"/><Relationship Id="rId5" Type="http://schemas.openxmlformats.org/officeDocument/2006/relationships/hyperlink" Target="https://attack.mitre.org/techniques/T1543/002/" TargetMode="External"/><Relationship Id="rId10" Type="http://schemas.openxmlformats.org/officeDocument/2006/relationships/hyperlink" Target="https://attack.mitre.org/tactics/TA0003" TargetMode="External"/><Relationship Id="rId4" Type="http://schemas.openxmlformats.org/officeDocument/2006/relationships/hyperlink" Target="https://attack.mitre.org/techniques/T1543/002" TargetMode="External"/><Relationship Id="rId9" Type="http://schemas.openxmlformats.org/officeDocument/2006/relationships/hyperlink" Target="https://attack.mitre.org/techniques/T1543/004/" TargetMode="Externa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hyperlink" Target="https://attack.mitre.org/techniques/T1543/001/" TargetMode="External"/><Relationship Id="rId2" Type="http://schemas.openxmlformats.org/officeDocument/2006/relationships/hyperlink" Target="https://attack.mitre.org/techniques/T1543/001" TargetMode="Externa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hyperlink" Target="https://attack.mitre.org/techniques/T1543/002/" TargetMode="External"/><Relationship Id="rId2" Type="http://schemas.openxmlformats.org/officeDocument/2006/relationships/hyperlink" Target="https://attack.mitre.org/techniques/T1543/002" TargetMode="Externa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hyperlink" Target="https://attack.mitre.org/techniques/T1543/003/" TargetMode="External"/><Relationship Id="rId2" Type="http://schemas.openxmlformats.org/officeDocument/2006/relationships/hyperlink" Target="https://attack.mitre.org/techniques/T1543/003" TargetMode="Externa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hyperlink" Target="https://attack.mitre.org/techniques/T1543/004/" TargetMode="External"/><Relationship Id="rId2" Type="http://schemas.openxmlformats.org/officeDocument/2006/relationships/hyperlink" Target="https://attack.mitre.org/techniques/T1543/004" TargetMode="Externa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hyperlink" Target="https://attack.mitre.org/software/S0401" TargetMode="Externa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hyperlink" Target="https://attack.mitre.org/mitigations/M1040" TargetMode="External"/><Relationship Id="rId2" Type="http://schemas.openxmlformats.org/officeDocument/2006/relationships/hyperlink" Target="https://attack.mitre.org/mitigations/M1047" TargetMode="External"/><Relationship Id="rId1" Type="http://schemas.openxmlformats.org/officeDocument/2006/relationships/slideLayout" Target="../slideLayouts/slideLayout7.xml"/><Relationship Id="rId5" Type="http://schemas.openxmlformats.org/officeDocument/2006/relationships/hyperlink" Target="https://attack.mitre.org/mitigations/M1033" TargetMode="External"/><Relationship Id="rId4" Type="http://schemas.openxmlformats.org/officeDocument/2006/relationships/hyperlink" Target="https://attack.mitre.org/mitigations/M1045" TargetMode="External"/></Relationships>
</file>

<file path=ppt/slides/_rels/slide66.xml.rels><?xml version="1.0" encoding="UTF-8" standalone="yes"?>
<Relationships xmlns="http://schemas.openxmlformats.org/package/2006/relationships"><Relationship Id="rId3" Type="http://schemas.openxmlformats.org/officeDocument/2006/relationships/hyperlink" Target="https://attack.mitre.org/mitigations/M1022" TargetMode="External"/><Relationship Id="rId2" Type="http://schemas.openxmlformats.org/officeDocument/2006/relationships/hyperlink" Target="https://attack.mitre.org/mitigations/M1028" TargetMode="External"/><Relationship Id="rId1" Type="http://schemas.openxmlformats.org/officeDocument/2006/relationships/slideLayout" Target="../slideLayouts/slideLayout7.xml"/><Relationship Id="rId4" Type="http://schemas.openxmlformats.org/officeDocument/2006/relationships/hyperlink" Target="https://attack.mitre.org/mitigations/M1018" TargetMode="External"/></Relationships>
</file>

<file path=ppt/slides/_rels/slide67.xml.rels><?xml version="1.0" encoding="UTF-8" standalone="yes"?>
<Relationships xmlns="http://schemas.openxmlformats.org/package/2006/relationships"><Relationship Id="rId3" Type="http://schemas.openxmlformats.org/officeDocument/2006/relationships/hyperlink" Target="https://attack.mitre.org/datasources/DS0017/" TargetMode="External"/><Relationship Id="rId7" Type="http://schemas.openxmlformats.org/officeDocument/2006/relationships/hyperlink" Target="https://attack.mitre.org/datasources/DS0022/" TargetMode="External"/><Relationship Id="rId2" Type="http://schemas.openxmlformats.org/officeDocument/2006/relationships/hyperlink" Target="https://attack.mitre.org/datasources/DS0017" TargetMode="External"/><Relationship Id="rId1" Type="http://schemas.openxmlformats.org/officeDocument/2006/relationships/slideLayout" Target="../slideLayouts/slideLayout7.xml"/><Relationship Id="rId6" Type="http://schemas.openxmlformats.org/officeDocument/2006/relationships/hyperlink" Target="https://attack.mitre.org/datasources/DS0022" TargetMode="External"/><Relationship Id="rId5" Type="http://schemas.openxmlformats.org/officeDocument/2006/relationships/hyperlink" Target="https://attack.mitre.org/datasources/DS0027/" TargetMode="External"/><Relationship Id="rId4" Type="http://schemas.openxmlformats.org/officeDocument/2006/relationships/hyperlink" Target="https://attack.mitre.org/datasources/DS0027" TargetMode="External"/></Relationships>
</file>

<file path=ppt/slides/_rels/slide68.xml.rels><?xml version="1.0" encoding="UTF-8" standalone="yes"?>
<Relationships xmlns="http://schemas.openxmlformats.org/package/2006/relationships"><Relationship Id="rId3" Type="http://schemas.openxmlformats.org/officeDocument/2006/relationships/hyperlink" Target="https://attack.mitre.org/datasources/DS0009/" TargetMode="External"/><Relationship Id="rId2" Type="http://schemas.openxmlformats.org/officeDocument/2006/relationships/hyperlink" Target="https://attack.mitre.org/datasources/DS0009" TargetMode="External"/><Relationship Id="rId1" Type="http://schemas.openxmlformats.org/officeDocument/2006/relationships/slideLayout" Target="../slideLayouts/slideLayout7.xml"/><Relationship Id="rId5" Type="http://schemas.openxmlformats.org/officeDocument/2006/relationships/hyperlink" Target="https://attack.mitre.org/datasources/DS0019/" TargetMode="External"/><Relationship Id="rId4" Type="http://schemas.openxmlformats.org/officeDocument/2006/relationships/hyperlink" Target="https://attack.mitre.org/datasources/DS0019" TargetMode="External"/></Relationships>
</file>

<file path=ppt/slides/_rels/slide69.xml.rels><?xml version="1.0" encoding="UTF-8" standalone="yes"?>
<Relationships xmlns="http://schemas.openxmlformats.org/package/2006/relationships"><Relationship Id="rId3" Type="http://schemas.openxmlformats.org/officeDocument/2006/relationships/hyperlink" Target="https://attack.mitre.org/datasources/DS0024/" TargetMode="External"/><Relationship Id="rId2" Type="http://schemas.openxmlformats.org/officeDocument/2006/relationships/hyperlink" Target="https://attack.mitre.org/datasources/DS0024" TargetMode="Externa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hyperlink" Target="https://attack.mitre.org/techniques/T1601/001/" TargetMode="External"/><Relationship Id="rId2" Type="http://schemas.openxmlformats.org/officeDocument/2006/relationships/hyperlink" Target="https://attack.mitre.org/techniques/T1601/001" TargetMode="External"/><Relationship Id="rId1" Type="http://schemas.openxmlformats.org/officeDocument/2006/relationships/slideLayout" Target="../slideLayouts/slideLayout7.xml"/><Relationship Id="rId5" Type="http://schemas.openxmlformats.org/officeDocument/2006/relationships/hyperlink" Target="https://attack.mitre.org/techniques/T1601/002/" TargetMode="External"/><Relationship Id="rId4" Type="http://schemas.openxmlformats.org/officeDocument/2006/relationships/hyperlink" Target="https://attack.mitre.org/techniques/T1601/002" TargetMode="External"/></Relationships>
</file>

<file path=ppt/slides/_rels/slide76.xml.rels><?xml version="1.0" encoding="UTF-8" standalone="yes"?>
<Relationships xmlns="http://schemas.openxmlformats.org/package/2006/relationships"><Relationship Id="rId3" Type="http://schemas.openxmlformats.org/officeDocument/2006/relationships/hyperlink" Target="https://attack.mitre.org/techniques/T1601/001/" TargetMode="External"/><Relationship Id="rId2" Type="http://schemas.openxmlformats.org/officeDocument/2006/relationships/hyperlink" Target="https://attack.mitre.org/techniques/T1601/001" TargetMode="External"/><Relationship Id="rId1" Type="http://schemas.openxmlformats.org/officeDocument/2006/relationships/slideLayout" Target="../slideLayouts/slideLayout7.xml"/><Relationship Id="rId6" Type="http://schemas.openxmlformats.org/officeDocument/2006/relationships/hyperlink" Target="https://attack.mitre.org/tactics/TA0005" TargetMode="External"/><Relationship Id="rId5" Type="http://schemas.openxmlformats.org/officeDocument/2006/relationships/hyperlink" Target="https://attack.mitre.org/techniques/T1601/002/" TargetMode="External"/><Relationship Id="rId4" Type="http://schemas.openxmlformats.org/officeDocument/2006/relationships/hyperlink" Target="https://attack.mitre.org/techniques/T1601/002" TargetMode="External"/></Relationships>
</file>

<file path=ppt/slides/_rels/slide77.xml.rels><?xml version="1.0" encoding="UTF-8" standalone="yes"?>
<Relationships xmlns="http://schemas.openxmlformats.org/package/2006/relationships"><Relationship Id="rId3" Type="http://schemas.openxmlformats.org/officeDocument/2006/relationships/hyperlink" Target="https://attack.mitre.org/mitigations/M1045" TargetMode="External"/><Relationship Id="rId2" Type="http://schemas.openxmlformats.org/officeDocument/2006/relationships/hyperlink" Target="https://attack.mitre.org/mitigations/M1046" TargetMode="External"/><Relationship Id="rId1" Type="http://schemas.openxmlformats.org/officeDocument/2006/relationships/slideLayout" Target="../slideLayouts/slideLayout7.xml"/><Relationship Id="rId5" Type="http://schemas.openxmlformats.org/officeDocument/2006/relationships/hyperlink" Target="https://attack.mitre.org/mitigations/M1032" TargetMode="External"/><Relationship Id="rId4" Type="http://schemas.openxmlformats.org/officeDocument/2006/relationships/hyperlink" Target="https://attack.mitre.org/mitigations/M1043" TargetMode="External"/></Relationships>
</file>

<file path=ppt/slides/_rels/slide78.xml.rels><?xml version="1.0" encoding="UTF-8" standalone="yes"?>
<Relationships xmlns="http://schemas.openxmlformats.org/package/2006/relationships"><Relationship Id="rId3" Type="http://schemas.openxmlformats.org/officeDocument/2006/relationships/hyperlink" Target="https://attack.mitre.org/mitigations/M1026" TargetMode="External"/><Relationship Id="rId2" Type="http://schemas.openxmlformats.org/officeDocument/2006/relationships/hyperlink" Target="https://attack.mitre.org/mitigations/M1027" TargetMode="Externa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hyperlink" Target="https://attack.mitre.org/datasources/DS0022/" TargetMode="External"/><Relationship Id="rId2" Type="http://schemas.openxmlformats.org/officeDocument/2006/relationships/hyperlink" Target="https://attack.mitre.org/datasources/DS0022" TargetMode="External"/><Relationship Id="rId1" Type="http://schemas.openxmlformats.org/officeDocument/2006/relationships/slideLayout" Target="../slideLayouts/slideLayout7.xml"/><Relationship Id="rId4" Type="http://schemas.openxmlformats.org/officeDocument/2006/relationships/hyperlink" Target="https://attack.mitre.org/techniques/T1601/001"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hyperlink" Target="https://attack.mitre.org/datasources/DS0022/" TargetMode="External"/><Relationship Id="rId2" Type="http://schemas.openxmlformats.org/officeDocument/2006/relationships/hyperlink" Target="https://attack.mitre.org/datasources/DS0022" TargetMode="External"/><Relationship Id="rId1" Type="http://schemas.openxmlformats.org/officeDocument/2006/relationships/slideLayout" Target="../slideLayouts/slideLayout7.xml"/><Relationship Id="rId4" Type="http://schemas.openxmlformats.org/officeDocument/2006/relationships/hyperlink" Target="https://attack.mitre.org/techniques/T1601/001" TargetMode="Externa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hyperlink" Target="https://attack.mitre.org/techniques/T1557/001/" TargetMode="External"/><Relationship Id="rId2" Type="http://schemas.openxmlformats.org/officeDocument/2006/relationships/hyperlink" Target="https://attack.mitre.org/techniques/T1557/001" TargetMode="External"/><Relationship Id="rId1" Type="http://schemas.openxmlformats.org/officeDocument/2006/relationships/slideLayout" Target="../slideLayouts/slideLayout7.xml"/><Relationship Id="rId5" Type="http://schemas.openxmlformats.org/officeDocument/2006/relationships/hyperlink" Target="https://attack.mitre.org/techniques/T1557/002/" TargetMode="External"/><Relationship Id="rId4" Type="http://schemas.openxmlformats.org/officeDocument/2006/relationships/hyperlink" Target="https://attack.mitre.org/techniques/T1557/002" TargetMode="External"/></Relationships>
</file>

<file path=ppt/slides/_rels/slide84.xml.rels><?xml version="1.0" encoding="UTF-8" standalone="yes"?>
<Relationships xmlns="http://schemas.openxmlformats.org/package/2006/relationships"><Relationship Id="rId3" Type="http://schemas.openxmlformats.org/officeDocument/2006/relationships/hyperlink" Target="https://attack.mitre.org/techniques/T1557/003/" TargetMode="External"/><Relationship Id="rId2" Type="http://schemas.openxmlformats.org/officeDocument/2006/relationships/hyperlink" Target="https://attack.mitre.org/techniques/T1557/003" TargetMode="External"/><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8" Type="http://schemas.openxmlformats.org/officeDocument/2006/relationships/hyperlink" Target="https://attack.mitre.org/tactics/TA0006" TargetMode="External"/><Relationship Id="rId3" Type="http://schemas.openxmlformats.org/officeDocument/2006/relationships/hyperlink" Target="https://attack.mitre.org/techniques/T1557/001/" TargetMode="External"/><Relationship Id="rId7" Type="http://schemas.openxmlformats.org/officeDocument/2006/relationships/hyperlink" Target="https://attack.mitre.org/techniques/T1557/003/" TargetMode="External"/><Relationship Id="rId2" Type="http://schemas.openxmlformats.org/officeDocument/2006/relationships/hyperlink" Target="https://attack.mitre.org/techniques/T1557/001" TargetMode="External"/><Relationship Id="rId1" Type="http://schemas.openxmlformats.org/officeDocument/2006/relationships/slideLayout" Target="../slideLayouts/slideLayout7.xml"/><Relationship Id="rId6" Type="http://schemas.openxmlformats.org/officeDocument/2006/relationships/hyperlink" Target="https://attack.mitre.org/techniques/T1557/003" TargetMode="External"/><Relationship Id="rId5" Type="http://schemas.openxmlformats.org/officeDocument/2006/relationships/hyperlink" Target="https://attack.mitre.org/techniques/T1557/002/" TargetMode="External"/><Relationship Id="rId4" Type="http://schemas.openxmlformats.org/officeDocument/2006/relationships/hyperlink" Target="https://attack.mitre.org/techniques/T1557/002" TargetMode="External"/><Relationship Id="rId9" Type="http://schemas.openxmlformats.org/officeDocument/2006/relationships/hyperlink" Target="https://attack.mitre.org/tactics/TA0009" TargetMode="External"/></Relationships>
</file>

<file path=ppt/slides/_rels/slide86.xml.rels><?xml version="1.0" encoding="UTF-8" standalone="yes"?>
<Relationships xmlns="http://schemas.openxmlformats.org/package/2006/relationships"><Relationship Id="rId3" Type="http://schemas.openxmlformats.org/officeDocument/2006/relationships/hyperlink" Target="https://attack.mitre.org/groups/G0094" TargetMode="External"/><Relationship Id="rId2" Type="http://schemas.openxmlformats.org/officeDocument/2006/relationships/hyperlink" Target="https://attack.mitre.org/software/S0281" TargetMode="External"/><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hyperlink" Target="https://attack.mitre.org/mitigations/M1041" TargetMode="External"/><Relationship Id="rId2" Type="http://schemas.openxmlformats.org/officeDocument/2006/relationships/hyperlink" Target="https://attack.mitre.org/mitigations/M1042" TargetMode="External"/><Relationship Id="rId1" Type="http://schemas.openxmlformats.org/officeDocument/2006/relationships/slideLayout" Target="../slideLayouts/slideLayout7.xml"/><Relationship Id="rId5" Type="http://schemas.openxmlformats.org/officeDocument/2006/relationships/hyperlink" Target="https://attack.mitre.org/mitigations/M1035" TargetMode="External"/><Relationship Id="rId4" Type="http://schemas.openxmlformats.org/officeDocument/2006/relationships/hyperlink" Target="https://attack.mitre.org/mitigations/M1037" TargetMode="External"/></Relationships>
</file>

<file path=ppt/slides/_rels/slide88.xml.rels><?xml version="1.0" encoding="UTF-8" standalone="yes"?>
<Relationships xmlns="http://schemas.openxmlformats.org/package/2006/relationships"><Relationship Id="rId3" Type="http://schemas.openxmlformats.org/officeDocument/2006/relationships/hyperlink" Target="https://attack.mitre.org/mitigations/M1030" TargetMode="External"/><Relationship Id="rId2" Type="http://schemas.openxmlformats.org/officeDocument/2006/relationships/hyperlink" Target="https://attack.mitre.org/mitigations/M1031" TargetMode="External"/><Relationship Id="rId1" Type="http://schemas.openxmlformats.org/officeDocument/2006/relationships/slideLayout" Target="../slideLayouts/slideLayout7.xml"/><Relationship Id="rId4" Type="http://schemas.openxmlformats.org/officeDocument/2006/relationships/hyperlink" Target="https://attack.mitre.org/mitigations/M1017" TargetMode="External"/></Relationships>
</file>

<file path=ppt/slides/_rels/slide89.xml.rels><?xml version="1.0" encoding="UTF-8" standalone="yes"?>
<Relationships xmlns="http://schemas.openxmlformats.org/package/2006/relationships"><Relationship Id="rId3" Type="http://schemas.openxmlformats.org/officeDocument/2006/relationships/hyperlink" Target="https://attack.mitre.org/datasources/DS0015/" TargetMode="External"/><Relationship Id="rId2" Type="http://schemas.openxmlformats.org/officeDocument/2006/relationships/hyperlink" Target="https://attack.mitre.org/datasources/DS0015" TargetMode="External"/><Relationship Id="rId1" Type="http://schemas.openxmlformats.org/officeDocument/2006/relationships/slideLayout" Target="../slideLayouts/slideLayout7.xml"/><Relationship Id="rId5" Type="http://schemas.openxmlformats.org/officeDocument/2006/relationships/hyperlink" Target="https://attack.mitre.org/datasources/DS0029/" TargetMode="External"/><Relationship Id="rId4" Type="http://schemas.openxmlformats.org/officeDocument/2006/relationships/hyperlink" Target="https://attack.mitre.org/datasources/DS0029" TargetMode="External"/></Relationships>
</file>

<file path=ppt/slides/_rels/slide9.xml.rels><?xml version="1.0" encoding="UTF-8" standalone="yes"?>
<Relationships xmlns="http://schemas.openxmlformats.org/package/2006/relationships"><Relationship Id="rId8" Type="http://schemas.openxmlformats.org/officeDocument/2006/relationships/hyperlink" Target="https://attack.mitre.org/tactics/TA0043" TargetMode="External"/><Relationship Id="rId13" Type="http://schemas.openxmlformats.org/officeDocument/2006/relationships/hyperlink" Target="https://attack.mitre.org/techniques/T1590/003/" TargetMode="External"/><Relationship Id="rId3" Type="http://schemas.openxmlformats.org/officeDocument/2006/relationships/hyperlink" Target="https://attack.mitre.org/techniques/T1590/002" TargetMode="External"/><Relationship Id="rId7" Type="http://schemas.openxmlformats.org/officeDocument/2006/relationships/hyperlink" Target="https://attack.mitre.org/techniques/T1590/006" TargetMode="External"/><Relationship Id="rId12" Type="http://schemas.openxmlformats.org/officeDocument/2006/relationships/hyperlink" Target="https://attack.mitre.org/techniques/T1595/003/" TargetMode="External"/><Relationship Id="rId2" Type="http://schemas.openxmlformats.org/officeDocument/2006/relationships/hyperlink" Target="https://attack.mitre.org/techniques/T1590/001" TargetMode="External"/><Relationship Id="rId16" Type="http://schemas.openxmlformats.org/officeDocument/2006/relationships/hyperlink" Target="https://attack.mitre.org/techniques/T1590/006/" TargetMode="External"/><Relationship Id="rId1" Type="http://schemas.openxmlformats.org/officeDocument/2006/relationships/slideLayout" Target="../slideLayouts/slideLayout7.xml"/><Relationship Id="rId6" Type="http://schemas.openxmlformats.org/officeDocument/2006/relationships/hyperlink" Target="https://attack.mitre.org/techniques/T1590/005" TargetMode="External"/><Relationship Id="rId11" Type="http://schemas.openxmlformats.org/officeDocument/2006/relationships/hyperlink" Target="https://attack.mitre.org/techniques/T1590/002/" TargetMode="External"/><Relationship Id="rId5" Type="http://schemas.openxmlformats.org/officeDocument/2006/relationships/hyperlink" Target="https://attack.mitre.org/techniques/T1590/004" TargetMode="External"/><Relationship Id="rId15" Type="http://schemas.openxmlformats.org/officeDocument/2006/relationships/hyperlink" Target="https://attack.mitre.org/techniques/T1590/005/" TargetMode="External"/><Relationship Id="rId10" Type="http://schemas.openxmlformats.org/officeDocument/2006/relationships/hyperlink" Target="https://attack.mitre.org/techniques/T1595/002/" TargetMode="External"/><Relationship Id="rId4" Type="http://schemas.openxmlformats.org/officeDocument/2006/relationships/hyperlink" Target="https://attack.mitre.org/techniques/T1590/003" TargetMode="External"/><Relationship Id="rId9" Type="http://schemas.openxmlformats.org/officeDocument/2006/relationships/hyperlink" Target="https://attack.mitre.org/techniques/T1590/001/" TargetMode="External"/><Relationship Id="rId14" Type="http://schemas.openxmlformats.org/officeDocument/2006/relationships/hyperlink" Target="https://attack.mitre.org/techniques/T1590/004/" TargetMode="External"/></Relationships>
</file>

<file path=ppt/slides/_rels/slide90.xml.rels><?xml version="1.0" encoding="UTF-8" standalone="yes"?>
<Relationships xmlns="http://schemas.openxmlformats.org/package/2006/relationships"><Relationship Id="rId3" Type="http://schemas.openxmlformats.org/officeDocument/2006/relationships/hyperlink" Target="https://attack.mitre.org/datasources/DS0019/" TargetMode="External"/><Relationship Id="rId2" Type="http://schemas.openxmlformats.org/officeDocument/2006/relationships/hyperlink" Target="https://attack.mitre.org/datasources/DS0019" TargetMode="External"/><Relationship Id="rId1" Type="http://schemas.openxmlformats.org/officeDocument/2006/relationships/slideLayout" Target="../slideLayouts/slideLayout7.xml"/><Relationship Id="rId5" Type="http://schemas.openxmlformats.org/officeDocument/2006/relationships/hyperlink" Target="https://attack.mitre.org/datasources/DS0024/" TargetMode="External"/><Relationship Id="rId4" Type="http://schemas.openxmlformats.org/officeDocument/2006/relationships/hyperlink" Target="https://attack.mitre.org/datasources/DS0024" TargetMode="Externa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3" Type="http://schemas.openxmlformats.org/officeDocument/2006/relationships/hyperlink" Target="https://attack.mitre.org/techniques/T1087/001/" TargetMode="External"/><Relationship Id="rId2" Type="http://schemas.openxmlformats.org/officeDocument/2006/relationships/hyperlink" Target="https://attack.mitre.org/techniques/T1087/001" TargetMode="External"/><Relationship Id="rId1" Type="http://schemas.openxmlformats.org/officeDocument/2006/relationships/slideLayout" Target="../slideLayouts/slideLayout7.xml"/><Relationship Id="rId5" Type="http://schemas.openxmlformats.org/officeDocument/2006/relationships/hyperlink" Target="https://attack.mitre.org/techniques/T1087/002/" TargetMode="External"/><Relationship Id="rId4" Type="http://schemas.openxmlformats.org/officeDocument/2006/relationships/hyperlink" Target="https://attack.mitre.org/techniques/T1087/002" TargetMode="External"/></Relationships>
</file>

<file path=ppt/slides/_rels/slide96.xml.rels><?xml version="1.0" encoding="UTF-8" standalone="yes"?>
<Relationships xmlns="http://schemas.openxmlformats.org/package/2006/relationships"><Relationship Id="rId3" Type="http://schemas.openxmlformats.org/officeDocument/2006/relationships/hyperlink" Target="https://attack.mitre.org/techniques/T1087/003/" TargetMode="External"/><Relationship Id="rId2" Type="http://schemas.openxmlformats.org/officeDocument/2006/relationships/hyperlink" Target="https://attack.mitre.org/techniques/T1087/003" TargetMode="External"/><Relationship Id="rId1" Type="http://schemas.openxmlformats.org/officeDocument/2006/relationships/slideLayout" Target="../slideLayouts/slideLayout7.xml"/><Relationship Id="rId5" Type="http://schemas.openxmlformats.org/officeDocument/2006/relationships/hyperlink" Target="https://attack.mitre.org/techniques/T1087/004/" TargetMode="External"/><Relationship Id="rId4" Type="http://schemas.openxmlformats.org/officeDocument/2006/relationships/hyperlink" Target="https://attack.mitre.org/techniques/T1087/004" TargetMode="External"/></Relationships>
</file>

<file path=ppt/slides/_rels/slide97.xml.rels><?xml version="1.0" encoding="UTF-8" standalone="yes"?>
<Relationships xmlns="http://schemas.openxmlformats.org/package/2006/relationships"><Relationship Id="rId8" Type="http://schemas.openxmlformats.org/officeDocument/2006/relationships/hyperlink" Target="https://attack.mitre.org/techniques/T1087/004" TargetMode="External"/><Relationship Id="rId3" Type="http://schemas.openxmlformats.org/officeDocument/2006/relationships/hyperlink" Target="https://attack.mitre.org/techniques/T1087/001/" TargetMode="External"/><Relationship Id="rId7" Type="http://schemas.openxmlformats.org/officeDocument/2006/relationships/hyperlink" Target="https://attack.mitre.org/techniques/T1087/003/" TargetMode="External"/><Relationship Id="rId2" Type="http://schemas.openxmlformats.org/officeDocument/2006/relationships/hyperlink" Target="https://attack.mitre.org/techniques/T1087/001" TargetMode="External"/><Relationship Id="rId1" Type="http://schemas.openxmlformats.org/officeDocument/2006/relationships/slideLayout" Target="../slideLayouts/slideLayout7.xml"/><Relationship Id="rId6" Type="http://schemas.openxmlformats.org/officeDocument/2006/relationships/hyperlink" Target="https://attack.mitre.org/techniques/T1087/003" TargetMode="External"/><Relationship Id="rId5" Type="http://schemas.openxmlformats.org/officeDocument/2006/relationships/hyperlink" Target="https://attack.mitre.org/techniques/T1087/002/" TargetMode="External"/><Relationship Id="rId10" Type="http://schemas.openxmlformats.org/officeDocument/2006/relationships/hyperlink" Target="https://attack.mitre.org/tactics/TA0007" TargetMode="External"/><Relationship Id="rId4" Type="http://schemas.openxmlformats.org/officeDocument/2006/relationships/hyperlink" Target="https://attack.mitre.org/techniques/T1087/002" TargetMode="External"/><Relationship Id="rId9" Type="http://schemas.openxmlformats.org/officeDocument/2006/relationships/hyperlink" Target="https://attack.mitre.org/techniques/T1087/004/" TargetMode="External"/></Relationships>
</file>

<file path=ppt/slides/_rels/slide98.xml.rels><?xml version="1.0" encoding="UTF-8" standalone="yes"?>
<Relationships xmlns="http://schemas.openxmlformats.org/package/2006/relationships"><Relationship Id="rId3" Type="http://schemas.openxmlformats.org/officeDocument/2006/relationships/hyperlink" Target="https://attack.mitre.org/campaigns/C0024" TargetMode="External"/><Relationship Id="rId2" Type="http://schemas.openxmlformats.org/officeDocument/2006/relationships/hyperlink" Target="https://attack.mitre.org/software/S0445" TargetMode="External"/><Relationship Id="rId1" Type="http://schemas.openxmlformats.org/officeDocument/2006/relationships/slideLayout" Target="../slideLayouts/slideLayout7.xml"/><Relationship Id="rId6" Type="http://schemas.openxmlformats.org/officeDocument/2006/relationships/hyperlink" Target="https://attack.mitre.org/software/S0658" TargetMode="External"/><Relationship Id="rId5" Type="http://schemas.openxmlformats.org/officeDocument/2006/relationships/hyperlink" Target="https://attack.mitre.org/software/S1065" TargetMode="External"/><Relationship Id="rId4" Type="http://schemas.openxmlformats.org/officeDocument/2006/relationships/hyperlink" Target="https://attack.mitre.org/groups/G0016" TargetMode="External"/></Relationships>
</file>

<file path=ppt/slides/_rels/slide99.xml.rels><?xml version="1.0" encoding="UTF-8" standalone="yes"?>
<Relationships xmlns="http://schemas.openxmlformats.org/package/2006/relationships"><Relationship Id="rId2" Type="http://schemas.openxmlformats.org/officeDocument/2006/relationships/hyperlink" Target="https://attack.mitre.org/mitigations/M1028" TargetMode="Externa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p:txBody>
          <a:bodyPr/>
          <a:lstStyle/>
          <a:p>
            <a:r>
              <a:rPr lang="en-US" altLang="zh-TW" sz="5400" dirty="0"/>
              <a:t>From MITRE</a:t>
            </a:r>
            <a:r>
              <a:rPr lang="zh-TW" altLang="en-US" sz="5400" dirty="0"/>
              <a:t> </a:t>
            </a:r>
            <a:r>
              <a:rPr lang="en-US" altLang="zh-TW" sz="5400" dirty="0"/>
              <a:t>ATT&amp;CK to SPARTA</a:t>
            </a:r>
            <a:r>
              <a:rPr lang="en-US" altLang="zh-TW" dirty="0"/>
              <a:t/>
            </a:r>
            <a:br>
              <a:rPr lang="en-US" altLang="zh-TW" dirty="0"/>
            </a:br>
            <a:r>
              <a:rPr lang="en-US" altLang="zh-TW" dirty="0"/>
              <a:t/>
            </a:r>
            <a:br>
              <a:rPr lang="en-US" altLang="zh-TW" dirty="0"/>
            </a:br>
            <a:r>
              <a:rPr lang="en-US" altLang="zh-TW" sz="4800" dirty="0"/>
              <a:t>1.MITRE</a:t>
            </a:r>
            <a:r>
              <a:rPr lang="zh-TW" altLang="en-US" sz="4800" dirty="0"/>
              <a:t> </a:t>
            </a:r>
            <a:r>
              <a:rPr lang="en-US" altLang="zh-TW" sz="4800" dirty="0"/>
              <a:t>ATT&amp;CK</a:t>
            </a:r>
            <a:endParaRPr lang="zh-TW" altLang="en-US" sz="4800" dirty="0"/>
          </a:p>
        </p:txBody>
      </p:sp>
      <p:sp>
        <p:nvSpPr>
          <p:cNvPr id="3" name="副標題 2"/>
          <p:cNvSpPr>
            <a:spLocks noGrp="1"/>
          </p:cNvSpPr>
          <p:nvPr>
            <p:ph type="subTitle" idx="1"/>
          </p:nvPr>
        </p:nvSpPr>
        <p:spPr>
          <a:xfrm>
            <a:off x="1051560" y="4803899"/>
            <a:ext cx="7891272" cy="1069848"/>
          </a:xfrm>
        </p:spPr>
        <p:txBody>
          <a:bodyPr>
            <a:normAutofit fontScale="92500" lnSpcReduction="20000"/>
          </a:bodyPr>
          <a:lstStyle/>
          <a:p>
            <a:r>
              <a:rPr lang="zh-TW" altLang="en-US" dirty="0"/>
              <a:t>崑山科技大學 雲端運算暨資通安全研發中心主任</a:t>
            </a:r>
            <a:endParaRPr lang="en-US" altLang="zh-TW" dirty="0"/>
          </a:p>
          <a:p>
            <a:r>
              <a:rPr lang="zh-TW" altLang="en-US" dirty="0" smtClean="0"/>
              <a:t>指導老師</a:t>
            </a:r>
            <a:r>
              <a:rPr lang="en-US" altLang="zh-TW" dirty="0" smtClean="0"/>
              <a:t>:</a:t>
            </a:r>
            <a:r>
              <a:rPr lang="zh-TW" altLang="en-US" dirty="0" smtClean="0"/>
              <a:t>曾</a:t>
            </a:r>
            <a:r>
              <a:rPr lang="zh-TW" altLang="en-US" dirty="0"/>
              <a:t>龍</a:t>
            </a:r>
            <a:endParaRPr lang="en-US" altLang="zh-TW" dirty="0"/>
          </a:p>
          <a:p>
            <a:r>
              <a:rPr lang="zh-TW" altLang="en-US" dirty="0" smtClean="0"/>
              <a:t>學生</a:t>
            </a:r>
            <a:r>
              <a:rPr lang="en-US" altLang="zh-TW" dirty="0" smtClean="0"/>
              <a:t>:</a:t>
            </a:r>
            <a:r>
              <a:rPr lang="zh-TW" altLang="en-US" dirty="0" smtClean="0"/>
              <a:t>董宸維</a:t>
            </a:r>
            <a:endParaRPr lang="zh-TW" altLang="en-US" dirty="0"/>
          </a:p>
        </p:txBody>
      </p:sp>
      <p:sp>
        <p:nvSpPr>
          <p:cNvPr id="4" name="投影片編號版面配置區 3">
            <a:extLst>
              <a:ext uri="{FF2B5EF4-FFF2-40B4-BE49-F238E27FC236}">
                <a16:creationId xmlns:a16="http://schemas.microsoft.com/office/drawing/2014/main" id="{B0044852-9405-4EAD-9BB1-92E943890153}"/>
              </a:ext>
            </a:extLst>
          </p:cNvPr>
          <p:cNvSpPr>
            <a:spLocks noGrp="1"/>
          </p:cNvSpPr>
          <p:nvPr>
            <p:ph type="sldNum" sz="quarter" idx="12"/>
          </p:nvPr>
        </p:nvSpPr>
        <p:spPr/>
        <p:txBody>
          <a:bodyPr/>
          <a:lstStyle/>
          <a:p>
            <a:fld id="{7F744221-BDCB-440C-89EF-463871313D3B}" type="slidenum">
              <a:rPr lang="zh-TW" altLang="en-US" smtClean="0"/>
              <a:pPr/>
              <a:t>1</a:t>
            </a:fld>
            <a:endParaRPr lang="zh-TW" altLang="en-US"/>
          </a:p>
        </p:txBody>
      </p:sp>
    </p:spTree>
    <p:extLst>
      <p:ext uri="{BB962C8B-B14F-4D97-AF65-F5344CB8AC3E}">
        <p14:creationId xmlns:p14="http://schemas.microsoft.com/office/powerpoint/2010/main" val="274515024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投影片編號版面配置區 6"/>
          <p:cNvSpPr>
            <a:spLocks noGrp="1"/>
          </p:cNvSpPr>
          <p:nvPr>
            <p:ph type="sldNum" sz="quarter" idx="12"/>
          </p:nvPr>
        </p:nvSpPr>
        <p:spPr/>
        <p:txBody>
          <a:bodyPr/>
          <a:lstStyle/>
          <a:p>
            <a:fld id="{D16C3A51-89D0-4E4D-AA61-5A30A561532A}" type="slidenum">
              <a:rPr lang="zh-TW" altLang="en-US" smtClean="0"/>
              <a:pPr/>
              <a:t>10</a:t>
            </a:fld>
            <a:endParaRPr lang="zh-TW" altLang="en-US"/>
          </a:p>
        </p:txBody>
      </p:sp>
      <p:graphicFrame>
        <p:nvGraphicFramePr>
          <p:cNvPr id="13" name="表格 12"/>
          <p:cNvGraphicFramePr>
            <a:graphicFrameLocks noGrp="1"/>
          </p:cNvGraphicFramePr>
          <p:nvPr>
            <p:extLst>
              <p:ext uri="{D42A27DB-BD31-4B8C-83A1-F6EECF244321}">
                <p14:modId xmlns:p14="http://schemas.microsoft.com/office/powerpoint/2010/main" val="1661341431"/>
              </p:ext>
            </p:extLst>
          </p:nvPr>
        </p:nvGraphicFramePr>
        <p:xfrm>
          <a:off x="0" y="804231"/>
          <a:ext cx="12192000" cy="4724400"/>
        </p:xfrm>
        <a:graphic>
          <a:graphicData uri="http://schemas.openxmlformats.org/drawingml/2006/table">
            <a:tbl>
              <a:tblPr/>
              <a:tblGrid>
                <a:gridCol w="1564395">
                  <a:extLst>
                    <a:ext uri="{9D8B030D-6E8A-4147-A177-3AD203B41FA5}">
                      <a16:colId xmlns:a16="http://schemas.microsoft.com/office/drawing/2014/main" val="2340207979"/>
                    </a:ext>
                  </a:extLst>
                </a:gridCol>
                <a:gridCol w="2445745">
                  <a:extLst>
                    <a:ext uri="{9D8B030D-6E8A-4147-A177-3AD203B41FA5}">
                      <a16:colId xmlns:a16="http://schemas.microsoft.com/office/drawing/2014/main" val="3916782922"/>
                    </a:ext>
                  </a:extLst>
                </a:gridCol>
                <a:gridCol w="8181860">
                  <a:extLst>
                    <a:ext uri="{9D8B030D-6E8A-4147-A177-3AD203B41FA5}">
                      <a16:colId xmlns:a16="http://schemas.microsoft.com/office/drawing/2014/main" val="337170361"/>
                    </a:ext>
                  </a:extLst>
                </a:gridCol>
              </a:tblGrid>
              <a:tr h="0">
                <a:tc gridSpan="3">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2000" b="0" i="0" u="none" strike="noStrike" cap="none" normalizeH="0" baseline="0" dirty="0">
                          <a:ln>
                            <a:noFill/>
                          </a:ln>
                          <a:solidFill>
                            <a:srgbClr val="FFFF00"/>
                          </a:solidFill>
                          <a:effectLst/>
                          <a:latin typeface="Arial" panose="020B0604020202020204" pitchFamily="34" charset="0"/>
                          <a:ea typeface="Roboto-Regular"/>
                        </a:rPr>
                        <a:t>Sub-techniques </a:t>
                      </a:r>
                      <a:r>
                        <a:rPr kumimoji="0" lang="zh-TW" altLang="zh-TW" sz="2000" b="0" i="0" u="none" strike="noStrike" cap="none" normalizeH="0" baseline="0" dirty="0" smtClean="0">
                          <a:ln>
                            <a:noFill/>
                          </a:ln>
                          <a:solidFill>
                            <a:srgbClr val="FFFF00"/>
                          </a:solidFill>
                          <a:effectLst/>
                          <a:latin typeface="Arial" panose="020B0604020202020204" pitchFamily="34" charset="0"/>
                          <a:ea typeface="Roboto-Regular"/>
                        </a:rPr>
                        <a:t>(</a:t>
                      </a:r>
                      <a:r>
                        <a:rPr kumimoji="0" lang="en-US" altLang="zh-TW" sz="2000" b="0" i="0" u="none" strike="noStrike" cap="none" normalizeH="0" baseline="0" dirty="0" smtClean="0">
                          <a:ln>
                            <a:noFill/>
                          </a:ln>
                          <a:solidFill>
                            <a:srgbClr val="FFFF00"/>
                          </a:solidFill>
                          <a:effectLst/>
                          <a:latin typeface="Arial" panose="020B0604020202020204" pitchFamily="34" charset="0"/>
                          <a:ea typeface="Roboto-Regular"/>
                        </a:rPr>
                        <a:t>6</a:t>
                      </a:r>
                      <a:r>
                        <a:rPr kumimoji="0" lang="zh-TW" altLang="zh-TW" sz="2000" b="0" i="0" u="none" strike="noStrike" cap="none" normalizeH="0" baseline="0" dirty="0" smtClean="0">
                          <a:ln>
                            <a:noFill/>
                          </a:ln>
                          <a:solidFill>
                            <a:srgbClr val="FFFF00"/>
                          </a:solidFill>
                          <a:effectLst/>
                          <a:latin typeface="Arial" panose="020B0604020202020204" pitchFamily="34" charset="0"/>
                          <a:ea typeface="Roboto-Regular"/>
                        </a:rPr>
                        <a:t>)</a:t>
                      </a:r>
                      <a:endParaRPr kumimoji="0" lang="zh-TW" altLang="zh-TW" sz="2000" b="0" i="0" u="none" strike="noStrike" cap="none" normalizeH="0" baseline="0" dirty="0">
                        <a:ln>
                          <a:noFill/>
                        </a:ln>
                        <a:solidFill>
                          <a:srgbClr val="FFFF00"/>
                        </a:solidFill>
                        <a:effectLst/>
                        <a:latin typeface="Arial" panose="020B0604020202020204" pitchFamily="34" charset="0"/>
                        <a:ea typeface="Roboto-Regular"/>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hMerge="1">
                  <a:txBody>
                    <a:bodyPr/>
                    <a:lstStyle/>
                    <a:p>
                      <a:pPr algn="l" fontAlgn="b"/>
                      <a:endParaRPr lang="en-US" dirty="0">
                        <a:effectLst/>
                      </a:endParaRPr>
                    </a:p>
                  </a:txBody>
                  <a:tcPr anchor="b">
                    <a:lnL w="9525" cap="flat" cmpd="sng" algn="ctr">
                      <a:solidFill>
                        <a:srgbClr val="DFDFDF"/>
                      </a:solidFill>
                      <a:prstDash val="solid"/>
                      <a:round/>
                      <a:headEnd type="none" w="med" len="med"/>
                      <a:tailEnd type="none" w="med" len="med"/>
                    </a:lnL>
                    <a:lnR>
                      <a:noFill/>
                    </a:lnR>
                    <a:lnT w="9525" cap="flat" cmpd="sng" algn="ctr">
                      <a:solidFill>
                        <a:srgbClr val="A0CD9D"/>
                      </a:solidFill>
                      <a:prstDash val="solid"/>
                      <a:round/>
                      <a:headEnd type="none" w="med" len="med"/>
                      <a:tailEnd type="none" w="med" len="med"/>
                    </a:lnT>
                    <a:lnB w="9525" cap="flat" cmpd="sng" algn="ctr">
                      <a:solidFill>
                        <a:srgbClr val="E0CC9D"/>
                      </a:solidFill>
                      <a:prstDash val="solid"/>
                      <a:round/>
                      <a:headEnd type="none" w="med" len="med"/>
                      <a:tailEnd type="none" w="med" len="med"/>
                    </a:lnB>
                  </a:tcPr>
                </a:tc>
                <a:tc hMerge="1">
                  <a:txBody>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zh-TW" sz="2000" b="0" i="0" u="none" strike="noStrike" cap="none" normalizeH="0" baseline="0" dirty="0">
                        <a:ln>
                          <a:noFill/>
                        </a:ln>
                        <a:solidFill>
                          <a:srgbClr val="FFFF00"/>
                        </a:solidFill>
                        <a:effectLst/>
                        <a:latin typeface="Arial" panose="020B0604020202020204" pitchFamily="34" charset="0"/>
                        <a:ea typeface="Roboto-Regular"/>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extLst>
                  <a:ext uri="{0D108BD9-81ED-4DB2-BD59-A6C34878D82A}">
                    <a16:rowId xmlns:a16="http://schemas.microsoft.com/office/drawing/2014/main" val="2394320160"/>
                  </a:ext>
                </a:extLst>
              </a:tr>
              <a:tr h="0">
                <a:tc>
                  <a:txBody>
                    <a:bodyPr/>
                    <a:lstStyle/>
                    <a:p>
                      <a:pPr algn="l" fontAlgn="b"/>
                      <a:r>
                        <a:rPr lang="en-US" sz="2000" dirty="0">
                          <a:solidFill>
                            <a:srgbClr val="FFFF00"/>
                          </a:solidFill>
                          <a:effectLst/>
                        </a:rPr>
                        <a:t>ID</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l" fontAlgn="b"/>
                      <a:r>
                        <a:rPr lang="en-US" sz="2000" dirty="0">
                          <a:solidFill>
                            <a:srgbClr val="FFFF00"/>
                          </a:solidFill>
                          <a:effectLst/>
                        </a:rPr>
                        <a:t>Name</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l" fontAlgn="b"/>
                      <a:r>
                        <a:rPr lang="en-US" altLang="zh-TW" sz="1800" b="0" i="0" kern="1200" dirty="0" smtClean="0">
                          <a:solidFill>
                            <a:srgbClr val="FFFF00"/>
                          </a:solidFill>
                          <a:effectLst/>
                          <a:latin typeface="+mn-lt"/>
                          <a:ea typeface="+mn-ea"/>
                          <a:cs typeface="+mn-cs"/>
                        </a:rPr>
                        <a:t>Description</a:t>
                      </a:r>
                      <a:endParaRPr lang="en-US" sz="2000" dirty="0">
                        <a:solidFill>
                          <a:srgbClr val="FFFF00"/>
                        </a:solidFill>
                        <a:effectLst/>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extLst>
                  <a:ext uri="{0D108BD9-81ED-4DB2-BD59-A6C34878D82A}">
                    <a16:rowId xmlns:a16="http://schemas.microsoft.com/office/drawing/2014/main" val="1934092260"/>
                  </a:ext>
                </a:extLst>
              </a:tr>
              <a:tr h="0">
                <a:tc>
                  <a:txBody>
                    <a:bodyPr/>
                    <a:lstStyle/>
                    <a:p>
                      <a:pPr fontAlgn="t"/>
                      <a:r>
                        <a:rPr lang="en-US" altLang="zh-TW" sz="2000" b="0" i="0" u="none" strike="noStrike" kern="1200" dirty="0" smtClean="0">
                          <a:solidFill>
                            <a:schemeClr val="tx1"/>
                          </a:solidFill>
                          <a:effectLst/>
                          <a:latin typeface="+mn-lt"/>
                          <a:ea typeface="+mn-ea"/>
                          <a:cs typeface="+mn-cs"/>
                          <a:hlinkClick r:id="rId2"/>
                        </a:rPr>
                        <a:t>T1590.001</a:t>
                      </a:r>
                      <a:endParaRPr lang="en-US" sz="24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fontAlgn="t"/>
                      <a:r>
                        <a:rPr lang="en-US" altLang="zh-TW" sz="2000" b="0" i="0" u="none" strike="noStrike" kern="1200" dirty="0" smtClean="0">
                          <a:solidFill>
                            <a:schemeClr val="tx1"/>
                          </a:solidFill>
                          <a:effectLst/>
                          <a:latin typeface="+mn-lt"/>
                          <a:ea typeface="+mn-ea"/>
                          <a:cs typeface="+mn-cs"/>
                          <a:hlinkClick r:id="rId2"/>
                        </a:rPr>
                        <a:t>Domain Properties</a:t>
                      </a:r>
                      <a:endParaRPr lang="en-US" altLang="zh-TW" sz="2000" b="0" i="0" u="none" strike="noStrike" kern="1200" dirty="0" smtClean="0">
                        <a:solidFill>
                          <a:schemeClr val="tx1"/>
                        </a:solidFill>
                        <a:effectLst/>
                        <a:latin typeface="+mn-lt"/>
                        <a:ea typeface="+mn-ea"/>
                        <a:cs typeface="+mn-cs"/>
                      </a:endParaRPr>
                    </a:p>
                    <a:p>
                      <a:pPr fontAlgn="t"/>
                      <a:r>
                        <a:rPr lang="zh-TW" altLang="en-US" sz="2400" dirty="0" smtClean="0">
                          <a:solidFill>
                            <a:srgbClr val="FFFF00"/>
                          </a:solidFill>
                          <a:effectLst/>
                        </a:rPr>
                        <a:t>域屬性</a:t>
                      </a:r>
                      <a:endParaRPr lang="en-US" sz="2400" dirty="0">
                        <a:solidFill>
                          <a:srgbClr val="FFFF00"/>
                        </a:solidFill>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marL="342900" indent="-342900" fontAlgn="t">
                        <a:buFont typeface="Wingdings" panose="05000000000000000000" pitchFamily="2" charset="2"/>
                        <a:buChar char="n"/>
                      </a:pPr>
                      <a:r>
                        <a:rPr lang="en-US" altLang="zh-TW" sz="1800" b="0" i="0" kern="1200" dirty="0" smtClean="0">
                          <a:solidFill>
                            <a:srgbClr val="FFFF00"/>
                          </a:solidFill>
                          <a:effectLst/>
                          <a:latin typeface="+mn-lt"/>
                          <a:ea typeface="+mn-ea"/>
                          <a:cs typeface="+mn-cs"/>
                        </a:rPr>
                        <a:t>Adversaries may gather information about the victim's network domain(s) that can be used during targeting. Information about domains and their properties may include a variety of details, including what domain(s) the victim owns as well as administrative data (ex: name, registrar, etc.) and more directly actionable information such as contacts (email addresses and phone numbers), business addresses, and name servers.</a:t>
                      </a:r>
                    </a:p>
                    <a:p>
                      <a:pPr marL="342900" indent="-342900" fontAlgn="t">
                        <a:buFont typeface="Wingdings" panose="05000000000000000000" pitchFamily="2" charset="2"/>
                        <a:buChar char="n"/>
                      </a:pPr>
                      <a:r>
                        <a:rPr lang="zh-TW" altLang="en-US" sz="2400" dirty="0" smtClean="0">
                          <a:solidFill>
                            <a:srgbClr val="FFFF00"/>
                          </a:solidFill>
                          <a:effectLst/>
                        </a:rPr>
                        <a:t>攻擊者可能會收集有關受害者網路域的信息，這些資訊可在定位期間使用。有關網域及其屬性的資訊可能包括各種詳細信息，包括受害者擁有的網域名稱以及管理資料（例如：姓名、註冊商等）以及更直接的可操作信息，例如聯絡人（電子郵件地址和電話）號）、公司地址及名稱伺服器。</a:t>
                      </a:r>
                      <a:endParaRPr lang="en-US" sz="2400" dirty="0">
                        <a:solidFill>
                          <a:srgbClr val="FFFF00"/>
                        </a:solidFill>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extLst>
                  <a:ext uri="{0D108BD9-81ED-4DB2-BD59-A6C34878D82A}">
                    <a16:rowId xmlns:a16="http://schemas.microsoft.com/office/drawing/2014/main" val="1331283260"/>
                  </a:ext>
                </a:extLst>
              </a:tr>
            </a:tbl>
          </a:graphicData>
        </a:graphic>
      </p:graphicFrame>
      <p:sp>
        <p:nvSpPr>
          <p:cNvPr id="5" name="矩形 4"/>
          <p:cNvSpPr/>
          <p:nvPr/>
        </p:nvSpPr>
        <p:spPr>
          <a:xfrm>
            <a:off x="0" y="83683"/>
            <a:ext cx="4315605" cy="584775"/>
          </a:xfrm>
          <a:prstGeom prst="rect">
            <a:avLst/>
          </a:prstGeom>
        </p:spPr>
        <p:txBody>
          <a:bodyPr wrap="none">
            <a:spAutoFit/>
          </a:bodyPr>
          <a:lstStyle/>
          <a:p>
            <a:r>
              <a:rPr lang="en-US" altLang="zh-TW" sz="2400" dirty="0"/>
              <a:t>1.</a:t>
            </a:r>
            <a:r>
              <a:rPr lang="zh-TW" altLang="en-US" sz="2400" dirty="0"/>
              <a:t>偵察</a:t>
            </a:r>
            <a:r>
              <a:rPr lang="en-US" altLang="zh-TW" sz="2400" dirty="0"/>
              <a:t>Reconnaissance</a:t>
            </a:r>
            <a:r>
              <a:rPr lang="zh-TW" altLang="en-US" sz="2400" dirty="0"/>
              <a:t> 戰術</a:t>
            </a:r>
            <a:r>
              <a:rPr lang="en-US" altLang="zh-TW" sz="3200" dirty="0" smtClean="0"/>
              <a:t>|</a:t>
            </a:r>
            <a:endParaRPr lang="en-US" altLang="zh-TW" sz="2000" dirty="0"/>
          </a:p>
        </p:txBody>
      </p:sp>
      <p:sp>
        <p:nvSpPr>
          <p:cNvPr id="6" name="文字方塊 5"/>
          <p:cNvSpPr txBox="1"/>
          <p:nvPr/>
        </p:nvSpPr>
        <p:spPr>
          <a:xfrm>
            <a:off x="4091227" y="264106"/>
            <a:ext cx="7718203" cy="369332"/>
          </a:xfrm>
          <a:prstGeom prst="rect">
            <a:avLst/>
          </a:prstGeom>
          <a:noFill/>
        </p:spPr>
        <p:txBody>
          <a:bodyPr wrap="none" rtlCol="0">
            <a:spAutoFit/>
          </a:bodyPr>
          <a:lstStyle/>
          <a:p>
            <a:r>
              <a:rPr lang="en-US" altLang="zh-TW" dirty="0"/>
              <a:t>4</a:t>
            </a:r>
            <a:r>
              <a:rPr lang="en-US" altLang="zh-TW" dirty="0" smtClean="0"/>
              <a:t>.</a:t>
            </a:r>
            <a:r>
              <a:rPr lang="zh-TW" altLang="en-US" dirty="0">
                <a:effectLst>
                  <a:outerShdw blurRad="38100" dist="38100" dir="2700000" algn="tl">
                    <a:srgbClr val="000000">
                      <a:alpha val="43137"/>
                    </a:srgbClr>
                  </a:outerShdw>
                </a:effectLst>
              </a:rPr>
              <a:t>收集受害者網路訊息 </a:t>
            </a:r>
            <a:r>
              <a:rPr lang="en-US" altLang="zh-TW" dirty="0">
                <a:effectLst>
                  <a:outerShdw blurRad="38100" dist="38100" dir="2700000" algn="tl">
                    <a:srgbClr val="000000">
                      <a:alpha val="43137"/>
                    </a:srgbClr>
                  </a:outerShdw>
                </a:effectLst>
              </a:rPr>
              <a:t>Gather Victim Network </a:t>
            </a:r>
            <a:r>
              <a:rPr lang="en-US" altLang="zh-TW" dirty="0" smtClean="0">
                <a:effectLst>
                  <a:outerShdw blurRad="38100" dist="38100" dir="2700000" algn="tl">
                    <a:srgbClr val="000000">
                      <a:alpha val="43137"/>
                    </a:srgbClr>
                  </a:outerShdw>
                </a:effectLst>
              </a:rPr>
              <a:t>Information</a:t>
            </a:r>
            <a:r>
              <a:rPr lang="zh-TW" altLang="en-US" dirty="0" smtClean="0">
                <a:effectLst>
                  <a:outerShdw blurRad="38100" dist="38100" dir="2700000" algn="tl">
                    <a:srgbClr val="000000">
                      <a:alpha val="43137"/>
                    </a:srgbClr>
                  </a:outerShdw>
                </a:effectLst>
              </a:rPr>
              <a:t> </a:t>
            </a:r>
            <a:r>
              <a:rPr lang="en-US" altLang="zh-TW" dirty="0" smtClean="0">
                <a:solidFill>
                  <a:prstClr val="black"/>
                </a:solidFill>
              </a:rPr>
              <a:t>T1590 </a:t>
            </a:r>
            <a:r>
              <a:rPr lang="en-US" altLang="zh-TW" dirty="0">
                <a:solidFill>
                  <a:prstClr val="black"/>
                </a:solidFill>
              </a:rPr>
              <a:t>(6)</a:t>
            </a:r>
            <a:r>
              <a:rPr lang="zh-TW" altLang="en-US" dirty="0">
                <a:solidFill>
                  <a:prstClr val="black"/>
                </a:solidFill>
              </a:rPr>
              <a:t>技術</a:t>
            </a:r>
            <a:endParaRPr lang="zh-TW" altLang="en-US" dirty="0"/>
          </a:p>
        </p:txBody>
      </p:sp>
    </p:spTree>
    <p:extLst>
      <p:ext uri="{BB962C8B-B14F-4D97-AF65-F5344CB8AC3E}">
        <p14:creationId xmlns:p14="http://schemas.microsoft.com/office/powerpoint/2010/main" val="400521521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76200" y="-118538"/>
            <a:ext cx="2955553" cy="584775"/>
          </a:xfrm>
          <a:prstGeom prst="rect">
            <a:avLst/>
          </a:prstGeom>
        </p:spPr>
        <p:txBody>
          <a:bodyPr wrap="none">
            <a:spAutoFit/>
          </a:bodyPr>
          <a:lstStyle/>
          <a:p>
            <a:r>
              <a:rPr lang="en-US" altLang="zh-TW" sz="3200" b="1" dirty="0">
                <a:solidFill>
                  <a:srgbClr val="39434C"/>
                </a:solidFill>
                <a:latin typeface="Roboto-Light"/>
              </a:rPr>
              <a:t>Detection</a:t>
            </a:r>
            <a:r>
              <a:rPr lang="zh-TW" altLang="en-US" sz="3200" b="1" dirty="0">
                <a:solidFill>
                  <a:srgbClr val="39434C"/>
                </a:solidFill>
                <a:latin typeface="Roboto-Light"/>
              </a:rPr>
              <a:t>偵測</a:t>
            </a:r>
            <a:endParaRPr lang="en-US" altLang="zh-TW" sz="3200" b="1" dirty="0">
              <a:solidFill>
                <a:srgbClr val="39434C"/>
              </a:solidFill>
              <a:latin typeface="Roboto-Light"/>
            </a:endParaRPr>
          </a:p>
        </p:txBody>
      </p:sp>
      <p:graphicFrame>
        <p:nvGraphicFramePr>
          <p:cNvPr id="5" name="表格 4"/>
          <p:cNvGraphicFramePr>
            <a:graphicFrameLocks noGrp="1"/>
          </p:cNvGraphicFramePr>
          <p:nvPr>
            <p:extLst>
              <p:ext uri="{D42A27DB-BD31-4B8C-83A1-F6EECF244321}">
                <p14:modId xmlns:p14="http://schemas.microsoft.com/office/powerpoint/2010/main" val="2157966802"/>
              </p:ext>
            </p:extLst>
          </p:nvPr>
        </p:nvGraphicFramePr>
        <p:xfrm>
          <a:off x="0" y="466238"/>
          <a:ext cx="12192000" cy="4706018"/>
        </p:xfrm>
        <a:graphic>
          <a:graphicData uri="http://schemas.openxmlformats.org/drawingml/2006/table">
            <a:tbl>
              <a:tblPr/>
              <a:tblGrid>
                <a:gridCol w="991518">
                  <a:extLst>
                    <a:ext uri="{9D8B030D-6E8A-4147-A177-3AD203B41FA5}">
                      <a16:colId xmlns:a16="http://schemas.microsoft.com/office/drawing/2014/main" val="906928145"/>
                    </a:ext>
                  </a:extLst>
                </a:gridCol>
                <a:gridCol w="1233889">
                  <a:extLst>
                    <a:ext uri="{9D8B030D-6E8A-4147-A177-3AD203B41FA5}">
                      <a16:colId xmlns:a16="http://schemas.microsoft.com/office/drawing/2014/main" val="515423261"/>
                    </a:ext>
                  </a:extLst>
                </a:gridCol>
                <a:gridCol w="1737536">
                  <a:extLst>
                    <a:ext uri="{9D8B030D-6E8A-4147-A177-3AD203B41FA5}">
                      <a16:colId xmlns:a16="http://schemas.microsoft.com/office/drawing/2014/main" val="951650634"/>
                    </a:ext>
                  </a:extLst>
                </a:gridCol>
                <a:gridCol w="8229057">
                  <a:extLst>
                    <a:ext uri="{9D8B030D-6E8A-4147-A177-3AD203B41FA5}">
                      <a16:colId xmlns:a16="http://schemas.microsoft.com/office/drawing/2014/main" val="1647455623"/>
                    </a:ext>
                  </a:extLst>
                </a:gridCol>
              </a:tblGrid>
              <a:tr h="310498">
                <a:tc>
                  <a:txBody>
                    <a:bodyPr/>
                    <a:lstStyle/>
                    <a:p>
                      <a:pPr algn="l" fontAlgn="b"/>
                      <a:r>
                        <a:rPr lang="en-US" sz="1400" b="1" dirty="0">
                          <a:effectLst/>
                        </a:rPr>
                        <a:t>ID</a:t>
                      </a:r>
                    </a:p>
                  </a:txBody>
                  <a:tcPr marL="54279" marR="54279" marT="27139" marB="2713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a:effectLst/>
                        </a:rPr>
                        <a:t>Data Source</a:t>
                      </a:r>
                    </a:p>
                  </a:txBody>
                  <a:tcPr marL="54279" marR="54279" marT="27139" marB="2713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u="none" dirty="0">
                          <a:effectLst/>
                        </a:rPr>
                        <a:t>Data Component</a:t>
                      </a:r>
                    </a:p>
                  </a:txBody>
                  <a:tcPr marL="54279" marR="54279" marT="27139" marB="2713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a:effectLst/>
                        </a:rPr>
                        <a:t>Detects</a:t>
                      </a:r>
                    </a:p>
                  </a:txBody>
                  <a:tcPr marL="54279" marR="54279" marT="27139" marB="2713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228550365"/>
                  </a:ext>
                </a:extLst>
              </a:tr>
              <a:tr h="2574556">
                <a:tc>
                  <a:txBody>
                    <a:bodyPr/>
                    <a:lstStyle/>
                    <a:p>
                      <a:pPr fontAlgn="t"/>
                      <a:r>
                        <a:rPr lang="en-US" altLang="zh-TW" sz="1800" b="0" i="0" u="none" strike="noStrike" kern="1200" dirty="0" smtClean="0">
                          <a:solidFill>
                            <a:schemeClr val="tx1"/>
                          </a:solidFill>
                          <a:effectLst/>
                          <a:latin typeface="+mn-lt"/>
                          <a:ea typeface="+mn-ea"/>
                          <a:cs typeface="+mn-cs"/>
                          <a:hlinkClick r:id="rId2"/>
                        </a:rPr>
                        <a:t>DS0017</a:t>
                      </a:r>
                      <a:endParaRPr lang="en-US" sz="1400" b="1"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2"/>
                        </a:rPr>
                        <a:t>Command</a:t>
                      </a:r>
                      <a:endParaRPr lang="en-US" sz="1400" b="1"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3"/>
                        </a:rPr>
                        <a:t>Command Execution</a:t>
                      </a:r>
                      <a:endParaRPr lang="en-US" altLang="zh-TW" sz="1800" b="0" i="0" u="none" strike="noStrike" kern="1200" dirty="0" smtClean="0">
                        <a:solidFill>
                          <a:schemeClr val="tx1"/>
                        </a:solidFill>
                        <a:effectLst/>
                        <a:latin typeface="+mn-lt"/>
                        <a:ea typeface="+mn-ea"/>
                        <a:cs typeface="+mn-cs"/>
                      </a:endParaRPr>
                    </a:p>
                    <a:p>
                      <a:pPr fontAlgn="t"/>
                      <a:r>
                        <a:rPr lang="zh-TW" altLang="en-US" sz="1600" b="1" u="none" dirty="0" smtClean="0">
                          <a:effectLst/>
                        </a:rPr>
                        <a:t>命令執行</a:t>
                      </a:r>
                      <a:endParaRPr lang="en-US" sz="1600" b="1" u="none"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285750" indent="-285750" fontAlgn="t">
                        <a:buFont typeface="Wingdings" panose="05000000000000000000" pitchFamily="2" charset="2"/>
                        <a:buChar char="n"/>
                      </a:pPr>
                      <a:r>
                        <a:rPr lang="en-US" altLang="zh-TW" sz="1800" b="0" i="0" kern="1200" dirty="0" smtClean="0">
                          <a:solidFill>
                            <a:schemeClr val="tx1"/>
                          </a:solidFill>
                          <a:effectLst/>
                          <a:latin typeface="+mn-lt"/>
                          <a:ea typeface="+mn-ea"/>
                          <a:cs typeface="+mn-cs"/>
                        </a:rPr>
                        <a:t>Monitor logs and other sources of command execution history for actions that could be taken to gather information about accounts, including the use of calls to cloud APIs that perform account discovery.</a:t>
                      </a:r>
                    </a:p>
                    <a:p>
                      <a:pPr marL="285750" indent="-285750" fontAlgn="t">
                        <a:buFont typeface="Wingdings" panose="05000000000000000000" pitchFamily="2" charset="2"/>
                        <a:buChar char="n"/>
                      </a:pPr>
                      <a:r>
                        <a:rPr lang="en-US" altLang="zh-TW" sz="1800" b="0" i="0" kern="1200" dirty="0" smtClean="0">
                          <a:solidFill>
                            <a:schemeClr val="tx1"/>
                          </a:solidFill>
                          <a:effectLst/>
                          <a:latin typeface="+mn-lt"/>
                          <a:ea typeface="+mn-ea"/>
                          <a:cs typeface="+mn-cs"/>
                        </a:rPr>
                        <a:t>System and network discovery techniques normally occur throughout an operation as an adversary learns the environment, and also to an extent in normal network operations. Therefore discovery data and events should not be viewed in isolation, but as part of a chain of behavior that could lead to other activities, such as Lateral Movement, based on the information obtained.</a:t>
                      </a:r>
                    </a:p>
                    <a:p>
                      <a:pPr marL="285750" indent="-285750" fontAlgn="t">
                        <a:buFont typeface="Wingdings" panose="05000000000000000000" pitchFamily="2" charset="2"/>
                        <a:buChar char="n"/>
                      </a:pPr>
                      <a:r>
                        <a:rPr lang="zh-TW" altLang="en-US" sz="1800" b="0" i="0" kern="1200" dirty="0" smtClean="0">
                          <a:solidFill>
                            <a:schemeClr val="tx1"/>
                          </a:solidFill>
                          <a:effectLst/>
                          <a:latin typeface="+mn-lt"/>
                          <a:ea typeface="+mn-ea"/>
                          <a:cs typeface="+mn-cs"/>
                        </a:rPr>
                        <a:t>監視日誌和命令執行歷史記錄的其他來源，以了解可用於收集帳戶資訊的操作，包括使用對執行帳戶發現的雲端 </a:t>
                      </a:r>
                      <a:r>
                        <a:rPr lang="en-US" altLang="zh-TW" sz="1800" b="0" i="0" kern="1200" dirty="0" smtClean="0">
                          <a:solidFill>
                            <a:schemeClr val="tx1"/>
                          </a:solidFill>
                          <a:effectLst/>
                          <a:latin typeface="+mn-lt"/>
                          <a:ea typeface="+mn-ea"/>
                          <a:cs typeface="+mn-cs"/>
                        </a:rPr>
                        <a:t>API </a:t>
                      </a:r>
                      <a:r>
                        <a:rPr lang="zh-TW" altLang="en-US" sz="1800" b="0" i="0" kern="1200" dirty="0" smtClean="0">
                          <a:solidFill>
                            <a:schemeClr val="tx1"/>
                          </a:solidFill>
                          <a:effectLst/>
                          <a:latin typeface="+mn-lt"/>
                          <a:ea typeface="+mn-ea"/>
                          <a:cs typeface="+mn-cs"/>
                        </a:rPr>
                        <a:t>的呼叫。</a:t>
                      </a:r>
                      <a:endParaRPr lang="en-US" altLang="zh-TW" sz="1800" b="0" i="0" kern="1200" dirty="0" smtClean="0">
                        <a:solidFill>
                          <a:schemeClr val="tx1"/>
                        </a:solidFill>
                        <a:effectLst/>
                        <a:latin typeface="+mn-lt"/>
                        <a:ea typeface="+mn-ea"/>
                        <a:cs typeface="+mn-cs"/>
                      </a:endParaRPr>
                    </a:p>
                    <a:p>
                      <a:pPr marL="285750" indent="-285750" fontAlgn="t">
                        <a:buFont typeface="Wingdings" panose="05000000000000000000" pitchFamily="2" charset="2"/>
                        <a:buChar char="n"/>
                      </a:pPr>
                      <a:r>
                        <a:rPr lang="zh-TW" altLang="en-US" sz="1800" b="0" i="0" kern="1200" dirty="0" smtClean="0">
                          <a:solidFill>
                            <a:schemeClr val="tx1"/>
                          </a:solidFill>
                          <a:effectLst/>
                          <a:latin typeface="+mn-lt"/>
                          <a:ea typeface="+mn-ea"/>
                          <a:cs typeface="+mn-cs"/>
                        </a:rPr>
                        <a:t>系統和網路發現技術通常發生在攻擊者了解環境的整個操作過程中，並且在正常網路操作中也在一定程度上發生。因此，不應孤立地看待發現資料和事件，而應將其視為可能導致其他活動（例如基於所獲得資訊的橫向移動）的行為鏈的一部分。</a:t>
                      </a:r>
                    </a:p>
                    <a:p>
                      <a:pPr marL="285750" indent="-285750" fontAlgn="t">
                        <a:buFont typeface="Wingdings" panose="05000000000000000000" pitchFamily="2" charset="2"/>
                        <a:buChar char="n"/>
                      </a:pPr>
                      <a:endParaRPr lang="en-US" altLang="zh-TW" sz="1100" b="1" dirty="0" smtClean="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4077921397"/>
                  </a:ext>
                </a:extLst>
              </a:tr>
            </a:tbl>
          </a:graphicData>
        </a:graphic>
      </p:graphicFrame>
      <p:sp>
        <p:nvSpPr>
          <p:cNvPr id="7" name="投影片編號版面配置區 6"/>
          <p:cNvSpPr>
            <a:spLocks noGrp="1"/>
          </p:cNvSpPr>
          <p:nvPr>
            <p:ph type="sldNum" sz="quarter" idx="12"/>
          </p:nvPr>
        </p:nvSpPr>
        <p:spPr/>
        <p:txBody>
          <a:bodyPr/>
          <a:lstStyle/>
          <a:p>
            <a:fld id="{D16C3A51-89D0-4E4D-AA61-5A30A561532A}" type="slidenum">
              <a:rPr lang="zh-TW" altLang="en-US" smtClean="0"/>
              <a:pPr/>
              <a:t>100</a:t>
            </a:fld>
            <a:endParaRPr lang="zh-TW" altLang="en-US"/>
          </a:p>
        </p:txBody>
      </p:sp>
    </p:spTree>
    <p:extLst>
      <p:ext uri="{BB962C8B-B14F-4D97-AF65-F5344CB8AC3E}">
        <p14:creationId xmlns:p14="http://schemas.microsoft.com/office/powerpoint/2010/main" val="163028429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76200" y="-118538"/>
            <a:ext cx="2955553" cy="584775"/>
          </a:xfrm>
          <a:prstGeom prst="rect">
            <a:avLst/>
          </a:prstGeom>
        </p:spPr>
        <p:txBody>
          <a:bodyPr wrap="none">
            <a:spAutoFit/>
          </a:bodyPr>
          <a:lstStyle/>
          <a:p>
            <a:r>
              <a:rPr lang="en-US" altLang="zh-TW" sz="3200" b="1" dirty="0">
                <a:solidFill>
                  <a:srgbClr val="39434C"/>
                </a:solidFill>
                <a:latin typeface="Roboto-Light"/>
              </a:rPr>
              <a:t>Detection</a:t>
            </a:r>
            <a:r>
              <a:rPr lang="zh-TW" altLang="en-US" sz="3200" b="1" dirty="0">
                <a:solidFill>
                  <a:srgbClr val="39434C"/>
                </a:solidFill>
                <a:latin typeface="Roboto-Light"/>
              </a:rPr>
              <a:t>偵測</a:t>
            </a:r>
            <a:endParaRPr lang="en-US" altLang="zh-TW" sz="3200" b="1" dirty="0">
              <a:solidFill>
                <a:srgbClr val="39434C"/>
              </a:solidFill>
              <a:latin typeface="Roboto-Light"/>
            </a:endParaRPr>
          </a:p>
        </p:txBody>
      </p:sp>
      <p:graphicFrame>
        <p:nvGraphicFramePr>
          <p:cNvPr id="5" name="表格 4"/>
          <p:cNvGraphicFramePr>
            <a:graphicFrameLocks noGrp="1"/>
          </p:cNvGraphicFramePr>
          <p:nvPr>
            <p:extLst>
              <p:ext uri="{D42A27DB-BD31-4B8C-83A1-F6EECF244321}">
                <p14:modId xmlns:p14="http://schemas.microsoft.com/office/powerpoint/2010/main" val="3776954234"/>
              </p:ext>
            </p:extLst>
          </p:nvPr>
        </p:nvGraphicFramePr>
        <p:xfrm>
          <a:off x="0" y="466238"/>
          <a:ext cx="12192000" cy="5367738"/>
        </p:xfrm>
        <a:graphic>
          <a:graphicData uri="http://schemas.openxmlformats.org/drawingml/2006/table">
            <a:tbl>
              <a:tblPr/>
              <a:tblGrid>
                <a:gridCol w="991518">
                  <a:extLst>
                    <a:ext uri="{9D8B030D-6E8A-4147-A177-3AD203B41FA5}">
                      <a16:colId xmlns:a16="http://schemas.microsoft.com/office/drawing/2014/main" val="906928145"/>
                    </a:ext>
                  </a:extLst>
                </a:gridCol>
                <a:gridCol w="1233889">
                  <a:extLst>
                    <a:ext uri="{9D8B030D-6E8A-4147-A177-3AD203B41FA5}">
                      <a16:colId xmlns:a16="http://schemas.microsoft.com/office/drawing/2014/main" val="515423261"/>
                    </a:ext>
                  </a:extLst>
                </a:gridCol>
                <a:gridCol w="1737536">
                  <a:extLst>
                    <a:ext uri="{9D8B030D-6E8A-4147-A177-3AD203B41FA5}">
                      <a16:colId xmlns:a16="http://schemas.microsoft.com/office/drawing/2014/main" val="951650634"/>
                    </a:ext>
                  </a:extLst>
                </a:gridCol>
                <a:gridCol w="8229057">
                  <a:extLst>
                    <a:ext uri="{9D8B030D-6E8A-4147-A177-3AD203B41FA5}">
                      <a16:colId xmlns:a16="http://schemas.microsoft.com/office/drawing/2014/main" val="1647455623"/>
                    </a:ext>
                  </a:extLst>
                </a:gridCol>
              </a:tblGrid>
              <a:tr h="310498">
                <a:tc>
                  <a:txBody>
                    <a:bodyPr/>
                    <a:lstStyle/>
                    <a:p>
                      <a:pPr algn="l" fontAlgn="b"/>
                      <a:r>
                        <a:rPr lang="en-US" sz="1400" b="1" dirty="0">
                          <a:effectLst/>
                        </a:rPr>
                        <a:t>ID</a:t>
                      </a:r>
                    </a:p>
                  </a:txBody>
                  <a:tcPr marL="54279" marR="54279" marT="27139" marB="2713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a:effectLst/>
                        </a:rPr>
                        <a:t>Data Source</a:t>
                      </a:r>
                    </a:p>
                  </a:txBody>
                  <a:tcPr marL="54279" marR="54279" marT="27139" marB="2713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u="none" dirty="0">
                          <a:effectLst/>
                        </a:rPr>
                        <a:t>Data Component</a:t>
                      </a:r>
                    </a:p>
                  </a:txBody>
                  <a:tcPr marL="54279" marR="54279" marT="27139" marB="2713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a:effectLst/>
                        </a:rPr>
                        <a:t>Detects</a:t>
                      </a:r>
                    </a:p>
                  </a:txBody>
                  <a:tcPr marL="54279" marR="54279" marT="27139" marB="2713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228550365"/>
                  </a:ext>
                </a:extLst>
              </a:tr>
              <a:tr h="1085938">
                <a:tc>
                  <a:txBody>
                    <a:bodyPr/>
                    <a:lstStyle/>
                    <a:p>
                      <a:pPr fontAlgn="t"/>
                      <a:r>
                        <a:rPr lang="en-US" altLang="zh-TW" sz="1800" b="0" i="0" u="none" strike="noStrike" kern="1200" dirty="0" smtClean="0">
                          <a:solidFill>
                            <a:schemeClr val="tx1"/>
                          </a:solidFill>
                          <a:effectLst/>
                          <a:latin typeface="+mn-lt"/>
                          <a:ea typeface="+mn-ea"/>
                          <a:cs typeface="+mn-cs"/>
                          <a:hlinkClick r:id="rId2"/>
                        </a:rPr>
                        <a:t>DS0022</a:t>
                      </a:r>
                      <a:endParaRPr lang="en-US" dirty="0">
                        <a:effectLst/>
                      </a:endParaRPr>
                    </a:p>
                  </a:txBody>
                  <a:tcPr marL="95250" marR="95250" marT="95250" marB="952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2"/>
                        </a:rPr>
                        <a:t>File</a:t>
                      </a:r>
                      <a:endParaRPr lang="en-US" sz="1400" b="1"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3"/>
                        </a:rPr>
                        <a:t>File Access</a:t>
                      </a:r>
                      <a:endParaRPr lang="en-US" altLang="zh-TW" sz="1800" b="0" i="0" u="none" strike="noStrike" kern="1200" dirty="0" smtClean="0">
                        <a:solidFill>
                          <a:schemeClr val="tx1"/>
                        </a:solidFill>
                        <a:effectLst/>
                        <a:latin typeface="+mn-lt"/>
                        <a:ea typeface="+mn-ea"/>
                        <a:cs typeface="+mn-cs"/>
                      </a:endParaRPr>
                    </a:p>
                    <a:p>
                      <a:pPr fontAlgn="t"/>
                      <a:r>
                        <a:rPr lang="zh-TW" altLang="en-US" sz="1800" b="0" i="0" u="none" strike="noStrike" kern="1200" dirty="0" smtClean="0">
                          <a:solidFill>
                            <a:schemeClr val="tx1"/>
                          </a:solidFill>
                          <a:effectLst/>
                          <a:latin typeface="+mn-lt"/>
                          <a:ea typeface="+mn-ea"/>
                          <a:cs typeface="+mn-cs"/>
                        </a:rPr>
                        <a:t>文件訪問</a:t>
                      </a:r>
                      <a:endParaRPr lang="en-US" sz="1800" b="1" u="none"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285750" indent="-285750" fontAlgn="t">
                        <a:buFont typeface="Wingdings" panose="05000000000000000000" pitchFamily="2" charset="2"/>
                        <a:buChar char="n"/>
                      </a:pPr>
                      <a:r>
                        <a:rPr lang="en-US" altLang="zh-TW" sz="1800" b="0" i="0" kern="1200" dirty="0" smtClean="0">
                          <a:solidFill>
                            <a:schemeClr val="tx1"/>
                          </a:solidFill>
                          <a:effectLst/>
                          <a:latin typeface="+mn-lt"/>
                          <a:ea typeface="+mn-ea"/>
                          <a:cs typeface="+mn-cs"/>
                        </a:rPr>
                        <a:t>Monitor access to file resources that contain local accounts and groups information such as </a:t>
                      </a:r>
                      <a:r>
                        <a:rPr lang="en-US" altLang="zh-TW" sz="1800" b="0" i="0" kern="1200" dirty="0" smtClean="0">
                          <a:solidFill>
                            <a:srgbClr val="FF0000"/>
                          </a:solidFill>
                          <a:effectLst/>
                          <a:latin typeface="+mn-lt"/>
                          <a:ea typeface="+mn-ea"/>
                          <a:cs typeface="+mn-cs"/>
                        </a:rPr>
                        <a:t>/</a:t>
                      </a:r>
                      <a:r>
                        <a:rPr lang="en-US" altLang="zh-TW" sz="1800" b="0" i="0" kern="1200" dirty="0" err="1" smtClean="0">
                          <a:solidFill>
                            <a:srgbClr val="FF0000"/>
                          </a:solidFill>
                          <a:effectLst/>
                          <a:latin typeface="+mn-lt"/>
                          <a:ea typeface="+mn-ea"/>
                          <a:cs typeface="+mn-cs"/>
                        </a:rPr>
                        <a:t>etc</a:t>
                      </a:r>
                      <a:r>
                        <a:rPr lang="en-US" altLang="zh-TW" sz="1800" b="0" i="0" kern="1200" dirty="0" smtClean="0">
                          <a:solidFill>
                            <a:srgbClr val="FF0000"/>
                          </a:solidFill>
                          <a:effectLst/>
                          <a:latin typeface="+mn-lt"/>
                          <a:ea typeface="+mn-ea"/>
                          <a:cs typeface="+mn-cs"/>
                        </a:rPr>
                        <a:t>/</a:t>
                      </a:r>
                      <a:r>
                        <a:rPr lang="en-US" altLang="zh-TW" sz="1800" b="0" i="0" kern="1200" dirty="0" err="1" smtClean="0">
                          <a:solidFill>
                            <a:srgbClr val="FF0000"/>
                          </a:solidFill>
                          <a:effectLst/>
                          <a:latin typeface="+mn-lt"/>
                          <a:ea typeface="+mn-ea"/>
                          <a:cs typeface="+mn-cs"/>
                        </a:rPr>
                        <a:t>passwd</a:t>
                      </a:r>
                      <a:r>
                        <a:rPr lang="en-US" altLang="zh-TW" sz="1800" b="0" i="0" kern="1200" dirty="0" smtClean="0">
                          <a:solidFill>
                            <a:schemeClr val="tx1"/>
                          </a:solidFill>
                          <a:effectLst/>
                          <a:latin typeface="+mn-lt"/>
                          <a:ea typeface="+mn-ea"/>
                          <a:cs typeface="+mn-cs"/>
                        </a:rPr>
                        <a:t>, </a:t>
                      </a:r>
                      <a:r>
                        <a:rPr lang="en-US" altLang="zh-TW" sz="1800" b="0" i="0" kern="1200" dirty="0" smtClean="0">
                          <a:solidFill>
                            <a:srgbClr val="FF0000"/>
                          </a:solidFill>
                          <a:effectLst/>
                          <a:latin typeface="+mn-lt"/>
                          <a:ea typeface="+mn-ea"/>
                          <a:cs typeface="+mn-cs"/>
                        </a:rPr>
                        <a:t>/Users directories</a:t>
                      </a:r>
                      <a:r>
                        <a:rPr lang="en-US" altLang="zh-TW" sz="1800" b="0" i="0" kern="1200" dirty="0" smtClean="0">
                          <a:solidFill>
                            <a:schemeClr val="tx1"/>
                          </a:solidFill>
                          <a:effectLst/>
                          <a:latin typeface="+mn-lt"/>
                          <a:ea typeface="+mn-ea"/>
                          <a:cs typeface="+mn-cs"/>
                        </a:rPr>
                        <a:t>, and the SAM database.</a:t>
                      </a:r>
                    </a:p>
                    <a:p>
                      <a:pPr marL="285750" indent="-285750" fontAlgn="t">
                        <a:buFont typeface="Wingdings" panose="05000000000000000000" pitchFamily="2" charset="2"/>
                        <a:buChar char="n"/>
                      </a:pPr>
                      <a:r>
                        <a:rPr lang="en-US" altLang="zh-TW" sz="1800" b="0" i="0" kern="1200" dirty="0" smtClean="0">
                          <a:solidFill>
                            <a:schemeClr val="tx1"/>
                          </a:solidFill>
                          <a:effectLst/>
                          <a:latin typeface="+mn-lt"/>
                          <a:ea typeface="+mn-ea"/>
                          <a:cs typeface="+mn-cs"/>
                        </a:rPr>
                        <a:t>If access requires high privileges, look for non-admin objects (such as users or processes) attempting to access restricted file resources.</a:t>
                      </a:r>
                    </a:p>
                    <a:p>
                      <a:pPr marL="285750" indent="-285750" fontAlgn="t">
                        <a:buFont typeface="Wingdings" panose="05000000000000000000" pitchFamily="2" charset="2"/>
                        <a:buChar char="n"/>
                      </a:pPr>
                      <a:r>
                        <a:rPr lang="zh-TW" altLang="en-US" sz="1800" b="0" i="0" kern="1200" dirty="0" smtClean="0">
                          <a:solidFill>
                            <a:schemeClr val="tx1"/>
                          </a:solidFill>
                          <a:effectLst/>
                          <a:latin typeface="+mn-lt"/>
                          <a:ea typeface="+mn-ea"/>
                          <a:cs typeface="+mn-cs"/>
                        </a:rPr>
                        <a:t>監視對包含本機帳戶和群組資訊（例如</a:t>
                      </a:r>
                      <a:r>
                        <a:rPr lang="en-US" altLang="zh-TW" sz="1800" b="0" i="0" kern="1200" dirty="0" smtClean="0">
                          <a:solidFill>
                            <a:srgbClr val="FF0000"/>
                          </a:solidFill>
                          <a:effectLst/>
                          <a:latin typeface="+mn-lt"/>
                          <a:ea typeface="+mn-ea"/>
                          <a:cs typeface="+mn-cs"/>
                        </a:rPr>
                        <a:t>/</a:t>
                      </a:r>
                      <a:r>
                        <a:rPr lang="en-US" altLang="zh-TW" sz="1800" b="0" i="0" kern="1200" dirty="0" err="1" smtClean="0">
                          <a:solidFill>
                            <a:srgbClr val="FF0000"/>
                          </a:solidFill>
                          <a:effectLst/>
                          <a:latin typeface="+mn-lt"/>
                          <a:ea typeface="+mn-ea"/>
                          <a:cs typeface="+mn-cs"/>
                        </a:rPr>
                        <a:t>etc</a:t>
                      </a:r>
                      <a:r>
                        <a:rPr lang="en-US" altLang="zh-TW" sz="1800" b="0" i="0" kern="1200" dirty="0" smtClean="0">
                          <a:solidFill>
                            <a:srgbClr val="FF0000"/>
                          </a:solidFill>
                          <a:effectLst/>
                          <a:latin typeface="+mn-lt"/>
                          <a:ea typeface="+mn-ea"/>
                          <a:cs typeface="+mn-cs"/>
                        </a:rPr>
                        <a:t>/</a:t>
                      </a:r>
                      <a:r>
                        <a:rPr lang="en-US" altLang="zh-TW" sz="1800" b="0" i="0" kern="1200" dirty="0" err="1" smtClean="0">
                          <a:solidFill>
                            <a:srgbClr val="FF0000"/>
                          </a:solidFill>
                          <a:effectLst/>
                          <a:latin typeface="+mn-lt"/>
                          <a:ea typeface="+mn-ea"/>
                          <a:cs typeface="+mn-cs"/>
                        </a:rPr>
                        <a:t>passwd</a:t>
                      </a:r>
                      <a:r>
                        <a:rPr lang="zh-TW" altLang="en-US" sz="1800" b="0" i="0" kern="1200" dirty="0" smtClean="0">
                          <a:solidFill>
                            <a:schemeClr val="tx1"/>
                          </a:solidFill>
                          <a:effectLst/>
                          <a:latin typeface="+mn-lt"/>
                          <a:ea typeface="+mn-ea"/>
                          <a:cs typeface="+mn-cs"/>
                        </a:rPr>
                        <a:t>，</a:t>
                      </a:r>
                      <a:r>
                        <a:rPr lang="en-US" altLang="zh-TW" sz="1800" b="0" i="0" kern="1200" dirty="0" smtClean="0">
                          <a:solidFill>
                            <a:srgbClr val="FF0000"/>
                          </a:solidFill>
                          <a:effectLst/>
                          <a:latin typeface="+mn-lt"/>
                          <a:ea typeface="+mn-ea"/>
                          <a:cs typeface="+mn-cs"/>
                        </a:rPr>
                        <a:t>/Users</a:t>
                      </a:r>
                      <a:r>
                        <a:rPr lang="zh-TW" altLang="en-US" sz="1800" b="0" i="0" kern="1200" dirty="0" smtClean="0">
                          <a:solidFill>
                            <a:schemeClr val="tx1"/>
                          </a:solidFill>
                          <a:effectLst/>
                          <a:latin typeface="+mn-lt"/>
                          <a:ea typeface="+mn-ea"/>
                          <a:cs typeface="+mn-cs"/>
                        </a:rPr>
                        <a:t>目錄和 </a:t>
                      </a:r>
                      <a:r>
                        <a:rPr lang="en-US" altLang="zh-TW" sz="1800" b="0" i="0" kern="1200" dirty="0" smtClean="0">
                          <a:solidFill>
                            <a:schemeClr val="tx1"/>
                          </a:solidFill>
                          <a:effectLst/>
                          <a:latin typeface="+mn-lt"/>
                          <a:ea typeface="+mn-ea"/>
                          <a:cs typeface="+mn-cs"/>
                        </a:rPr>
                        <a:t>SAM </a:t>
                      </a:r>
                      <a:r>
                        <a:rPr lang="zh-TW" altLang="en-US" sz="1800" b="0" i="0" kern="1200" dirty="0" smtClean="0">
                          <a:solidFill>
                            <a:schemeClr val="tx1"/>
                          </a:solidFill>
                          <a:effectLst/>
                          <a:latin typeface="+mn-lt"/>
                          <a:ea typeface="+mn-ea"/>
                          <a:cs typeface="+mn-cs"/>
                        </a:rPr>
                        <a:t>資料庫）的檔案資源的存取。</a:t>
                      </a:r>
                      <a:endParaRPr lang="en-US" altLang="zh-TW" sz="1800" b="0" i="0" kern="1200" dirty="0" smtClean="0">
                        <a:solidFill>
                          <a:schemeClr val="tx1"/>
                        </a:solidFill>
                        <a:effectLst/>
                        <a:latin typeface="+mn-lt"/>
                        <a:ea typeface="+mn-ea"/>
                        <a:cs typeface="+mn-cs"/>
                      </a:endParaRPr>
                    </a:p>
                    <a:p>
                      <a:pPr marL="285750" indent="-285750" fontAlgn="t">
                        <a:buFont typeface="Wingdings" panose="05000000000000000000" pitchFamily="2" charset="2"/>
                        <a:buChar char="n"/>
                      </a:pPr>
                      <a:r>
                        <a:rPr lang="zh-TW" altLang="en-US" sz="1800" b="0" i="0" kern="1200" dirty="0" smtClean="0">
                          <a:solidFill>
                            <a:schemeClr val="tx1"/>
                          </a:solidFill>
                          <a:effectLst/>
                          <a:latin typeface="+mn-lt"/>
                          <a:ea typeface="+mn-ea"/>
                          <a:cs typeface="+mn-cs"/>
                        </a:rPr>
                        <a:t>如果存取需要高權限，請尋找嘗試存取受限檔案資源的非管理物件（例如使用者或流程）。</a:t>
                      </a:r>
                    </a:p>
                    <a:p>
                      <a:pPr marL="285750" indent="-285750" fontAlgn="t">
                        <a:buFont typeface="Wingdings" panose="05000000000000000000" pitchFamily="2" charset="2"/>
                        <a:buChar char="n"/>
                      </a:pPr>
                      <a:endParaRPr lang="en-US" altLang="zh-TW" sz="1100" b="1"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4071033893"/>
                  </a:ext>
                </a:extLst>
              </a:tr>
              <a:tr h="1085938">
                <a:tc>
                  <a:txBody>
                    <a:bodyPr/>
                    <a:lstStyle/>
                    <a:p>
                      <a:pPr fontAlgn="t"/>
                      <a:r>
                        <a:rPr lang="en-US" altLang="zh-TW" sz="1800" b="0" i="0" u="none" strike="noStrike" kern="1200" dirty="0" smtClean="0">
                          <a:solidFill>
                            <a:schemeClr val="tx1"/>
                          </a:solidFill>
                          <a:effectLst/>
                          <a:latin typeface="+mn-lt"/>
                          <a:ea typeface="+mn-ea"/>
                          <a:cs typeface="+mn-cs"/>
                          <a:hlinkClick r:id="rId4"/>
                        </a:rPr>
                        <a:t>DS0009</a:t>
                      </a:r>
                      <a:endParaRPr lang="en-US" dirty="0">
                        <a:effectLst/>
                      </a:endParaRPr>
                    </a:p>
                  </a:txBody>
                  <a:tcPr marL="95250" marR="95250" marT="95250" marB="952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4"/>
                        </a:rPr>
                        <a:t>Process</a:t>
                      </a:r>
                      <a:endParaRPr lang="en-US" sz="1400" b="1"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5"/>
                        </a:rPr>
                        <a:t>Process Creation</a:t>
                      </a:r>
                      <a:endParaRPr lang="en-US" altLang="zh-TW" sz="1800" b="0" i="0" u="none" strike="noStrike" kern="1200" dirty="0" smtClean="0">
                        <a:solidFill>
                          <a:schemeClr val="tx1"/>
                        </a:solidFill>
                        <a:effectLst/>
                        <a:latin typeface="+mn-lt"/>
                        <a:ea typeface="+mn-ea"/>
                        <a:cs typeface="+mn-cs"/>
                      </a:endParaRPr>
                    </a:p>
                    <a:p>
                      <a:pPr fontAlgn="t"/>
                      <a:r>
                        <a:rPr lang="zh-TW" altLang="en-US" sz="1800" b="1" u="none" dirty="0" smtClean="0">
                          <a:effectLst/>
                        </a:rPr>
                        <a:t>流程創建</a:t>
                      </a:r>
                      <a:endParaRPr lang="en-US" sz="1800" b="1" u="none"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285750" indent="-285750" fontAlgn="t">
                        <a:buFont typeface="Wingdings" panose="05000000000000000000" pitchFamily="2" charset="2"/>
                        <a:buChar char="n"/>
                      </a:pPr>
                      <a:r>
                        <a:rPr lang="en-US" altLang="zh-TW" sz="1800" b="0" i="0" kern="1200" dirty="0" smtClean="0">
                          <a:solidFill>
                            <a:schemeClr val="tx1"/>
                          </a:solidFill>
                          <a:effectLst/>
                          <a:latin typeface="+mn-lt"/>
                          <a:ea typeface="+mn-ea"/>
                          <a:cs typeface="+mn-cs"/>
                        </a:rPr>
                        <a:t>Monitor for processes that can be used to enumerate user accounts and groups such as </a:t>
                      </a:r>
                      <a:r>
                        <a:rPr lang="en-US" altLang="zh-TW" sz="1800" b="0" i="0" kern="1200" dirty="0" smtClean="0">
                          <a:solidFill>
                            <a:srgbClr val="FF0000"/>
                          </a:solidFill>
                          <a:effectLst/>
                          <a:latin typeface="+mn-lt"/>
                          <a:ea typeface="+mn-ea"/>
                          <a:cs typeface="+mn-cs"/>
                        </a:rPr>
                        <a:t>net.exe</a:t>
                      </a:r>
                      <a:r>
                        <a:rPr lang="en-US" altLang="zh-TW" sz="1800" b="0" i="0" kern="1200" dirty="0" smtClean="0">
                          <a:solidFill>
                            <a:schemeClr val="tx1"/>
                          </a:solidFill>
                          <a:effectLst/>
                          <a:latin typeface="+mn-lt"/>
                          <a:ea typeface="+mn-ea"/>
                          <a:cs typeface="+mn-cs"/>
                        </a:rPr>
                        <a:t> and</a:t>
                      </a:r>
                      <a:r>
                        <a:rPr lang="en-US" altLang="zh-TW" sz="1800" b="0" i="0" kern="1200" baseline="0" dirty="0" smtClean="0">
                          <a:solidFill>
                            <a:schemeClr val="tx1"/>
                          </a:solidFill>
                          <a:effectLst/>
                          <a:latin typeface="+mn-lt"/>
                          <a:ea typeface="+mn-ea"/>
                          <a:cs typeface="+mn-cs"/>
                        </a:rPr>
                        <a:t> </a:t>
                      </a:r>
                      <a:r>
                        <a:rPr lang="en-US" altLang="zh-TW" sz="1800" b="0" i="0" kern="1200" baseline="0" dirty="0" smtClean="0">
                          <a:solidFill>
                            <a:srgbClr val="FF0000"/>
                          </a:solidFill>
                          <a:effectLst/>
                          <a:latin typeface="+mn-lt"/>
                          <a:ea typeface="+mn-ea"/>
                          <a:cs typeface="+mn-cs"/>
                        </a:rPr>
                        <a:t>netl.exe</a:t>
                      </a:r>
                      <a:r>
                        <a:rPr lang="en-US" altLang="zh-TW" sz="1800" b="0" i="0" kern="1200" dirty="0" smtClean="0">
                          <a:solidFill>
                            <a:schemeClr val="tx1"/>
                          </a:solidFill>
                          <a:effectLst/>
                          <a:latin typeface="+mn-lt"/>
                          <a:ea typeface="+mn-ea"/>
                          <a:cs typeface="+mn-cs"/>
                        </a:rPr>
                        <a:t>, especially when executed in quick succession</a:t>
                      </a:r>
                      <a:r>
                        <a:rPr lang="zh-TW" altLang="en-US" sz="1800" b="0" i="0" kern="1200" dirty="0" smtClean="0">
                          <a:solidFill>
                            <a:schemeClr val="tx1"/>
                          </a:solidFill>
                          <a:effectLst/>
                          <a:latin typeface="+mn-lt"/>
                          <a:ea typeface="+mn-ea"/>
                          <a:cs typeface="+mn-cs"/>
                        </a:rPr>
                        <a:t> </a:t>
                      </a:r>
                      <a:r>
                        <a:rPr lang="en-US" altLang="zh-TW" sz="1800" b="0" i="0" kern="1200" dirty="0" smtClean="0">
                          <a:solidFill>
                            <a:schemeClr val="tx1"/>
                          </a:solidFill>
                          <a:effectLst/>
                          <a:latin typeface="+mn-lt"/>
                          <a:ea typeface="+mn-ea"/>
                          <a:cs typeface="+mn-cs"/>
                        </a:rPr>
                        <a:t>.</a:t>
                      </a:r>
                      <a:r>
                        <a:rPr lang="zh-TW" altLang="en-US" sz="1800" b="0" i="0" kern="1200" dirty="0" smtClean="0">
                          <a:solidFill>
                            <a:schemeClr val="tx1"/>
                          </a:solidFill>
                          <a:effectLst/>
                          <a:latin typeface="+mn-lt"/>
                          <a:ea typeface="+mn-ea"/>
                          <a:cs typeface="+mn-cs"/>
                        </a:rPr>
                        <a:t> </a:t>
                      </a:r>
                      <a:r>
                        <a:rPr lang="en-US" altLang="zh-TW" sz="1800" b="0" i="0" kern="1200" dirty="0" smtClean="0">
                          <a:solidFill>
                            <a:schemeClr val="tx1"/>
                          </a:solidFill>
                          <a:effectLst/>
                          <a:latin typeface="+mn-lt"/>
                          <a:ea typeface="+mn-ea"/>
                          <a:cs typeface="+mn-cs"/>
                        </a:rPr>
                        <a:t>Information may also be acquired through Windows system management tools such as </a:t>
                      </a:r>
                      <a:r>
                        <a:rPr lang="en-US" altLang="zh-TW" sz="1800" b="0" i="0" u="none" strike="noStrike" kern="1200" dirty="0" smtClean="0">
                          <a:solidFill>
                            <a:schemeClr val="tx1"/>
                          </a:solidFill>
                          <a:effectLst/>
                          <a:latin typeface="+mn-lt"/>
                          <a:ea typeface="+mn-ea"/>
                          <a:cs typeface="+mn-cs"/>
                        </a:rPr>
                        <a:t>Windows Management Instrumentation</a:t>
                      </a:r>
                      <a:r>
                        <a:rPr lang="en-US" altLang="zh-TW" sz="1800" b="0" i="0" kern="1200" dirty="0" smtClean="0">
                          <a:solidFill>
                            <a:schemeClr val="tx1"/>
                          </a:solidFill>
                          <a:effectLst/>
                          <a:latin typeface="+mn-lt"/>
                          <a:ea typeface="+mn-ea"/>
                          <a:cs typeface="+mn-cs"/>
                        </a:rPr>
                        <a:t> and </a:t>
                      </a:r>
                      <a:r>
                        <a:rPr lang="en-US" altLang="zh-TW" sz="1800" b="0" i="0" u="none" strike="noStrike" kern="1200" dirty="0" smtClean="0">
                          <a:solidFill>
                            <a:schemeClr val="tx1"/>
                          </a:solidFill>
                          <a:effectLst/>
                          <a:latin typeface="+mn-lt"/>
                          <a:ea typeface="+mn-ea"/>
                          <a:cs typeface="+mn-cs"/>
                        </a:rPr>
                        <a:t>PowerShell</a:t>
                      </a:r>
                      <a:r>
                        <a:rPr lang="en-US" altLang="zh-TW" sz="1800" b="0" i="0" kern="1200" dirty="0" smtClean="0">
                          <a:solidFill>
                            <a:schemeClr val="tx1"/>
                          </a:solidFill>
                          <a:effectLst/>
                          <a:latin typeface="+mn-lt"/>
                          <a:ea typeface="+mn-ea"/>
                          <a:cs typeface="+mn-cs"/>
                        </a:rPr>
                        <a:t>.</a:t>
                      </a:r>
                    </a:p>
                    <a:p>
                      <a:pPr marL="285750" indent="-285750" fontAlgn="t">
                        <a:buFont typeface="Wingdings" panose="05000000000000000000" pitchFamily="2" charset="2"/>
                        <a:buChar char="n"/>
                      </a:pPr>
                      <a:r>
                        <a:rPr lang="zh-TW" altLang="en-US" sz="1800" b="0" i="0" kern="1200" dirty="0" smtClean="0">
                          <a:solidFill>
                            <a:schemeClr val="tx1"/>
                          </a:solidFill>
                          <a:effectLst/>
                          <a:latin typeface="+mn-lt"/>
                          <a:ea typeface="+mn-ea"/>
                          <a:cs typeface="+mn-cs"/>
                        </a:rPr>
                        <a:t>監視可用於枚舉使用者帳戶和群組的進程，例如</a:t>
                      </a:r>
                      <a:r>
                        <a:rPr lang="en-US" altLang="zh-TW" sz="1800" b="0" i="0" kern="1200" dirty="0" smtClean="0">
                          <a:solidFill>
                            <a:srgbClr val="FF0000"/>
                          </a:solidFill>
                          <a:effectLst/>
                          <a:latin typeface="+mn-lt"/>
                          <a:ea typeface="+mn-ea"/>
                          <a:cs typeface="+mn-cs"/>
                        </a:rPr>
                        <a:t>net.exe</a:t>
                      </a:r>
                      <a:r>
                        <a:rPr lang="zh-TW" altLang="en-US" sz="1800" b="0" i="0" kern="1200" dirty="0" smtClean="0">
                          <a:solidFill>
                            <a:schemeClr val="tx1"/>
                          </a:solidFill>
                          <a:effectLst/>
                          <a:latin typeface="+mn-lt"/>
                          <a:ea typeface="+mn-ea"/>
                          <a:cs typeface="+mn-cs"/>
                        </a:rPr>
                        <a:t>和</a:t>
                      </a:r>
                      <a:r>
                        <a:rPr lang="en-US" altLang="zh-TW" sz="1800" b="0" i="0" kern="1200" baseline="0" dirty="0" smtClean="0">
                          <a:solidFill>
                            <a:srgbClr val="FF0000"/>
                          </a:solidFill>
                          <a:effectLst/>
                          <a:latin typeface="+mn-lt"/>
                          <a:ea typeface="+mn-ea"/>
                          <a:cs typeface="+mn-cs"/>
                        </a:rPr>
                        <a:t>netl.exe</a:t>
                      </a:r>
                      <a:r>
                        <a:rPr lang="zh-TW" altLang="en-US" sz="1800" b="0" i="0" kern="1200" dirty="0" smtClean="0">
                          <a:solidFill>
                            <a:schemeClr val="tx1"/>
                          </a:solidFill>
                          <a:effectLst/>
                          <a:latin typeface="+mn-lt"/>
                          <a:ea typeface="+mn-ea"/>
                          <a:cs typeface="+mn-cs"/>
                        </a:rPr>
                        <a:t>，特別是在快速連續執行時。也可以透過 </a:t>
                      </a:r>
                      <a:r>
                        <a:rPr lang="en-US" altLang="zh-TW" sz="1800" b="0" i="0" kern="1200" dirty="0" smtClean="0">
                          <a:solidFill>
                            <a:schemeClr val="tx1"/>
                          </a:solidFill>
                          <a:effectLst/>
                          <a:latin typeface="+mn-lt"/>
                          <a:ea typeface="+mn-ea"/>
                          <a:cs typeface="+mn-cs"/>
                        </a:rPr>
                        <a:t>Windows </a:t>
                      </a:r>
                      <a:r>
                        <a:rPr lang="zh-TW" altLang="en-US" sz="1800" b="0" i="0" kern="1200" dirty="0" smtClean="0">
                          <a:solidFill>
                            <a:schemeClr val="tx1"/>
                          </a:solidFill>
                          <a:effectLst/>
                          <a:latin typeface="+mn-lt"/>
                          <a:ea typeface="+mn-ea"/>
                          <a:cs typeface="+mn-cs"/>
                        </a:rPr>
                        <a:t>系統管理工具（例如</a:t>
                      </a:r>
                      <a:r>
                        <a:rPr lang="en-US" altLang="zh-TW" sz="1800" b="0" i="0" u="none" strike="noStrike" kern="1200" dirty="0" smtClean="0">
                          <a:solidFill>
                            <a:schemeClr val="tx1"/>
                          </a:solidFill>
                          <a:effectLst/>
                          <a:latin typeface="+mn-lt"/>
                          <a:ea typeface="+mn-ea"/>
                          <a:cs typeface="+mn-cs"/>
                        </a:rPr>
                        <a:t>Windows Management Instrumentation</a:t>
                      </a:r>
                      <a:r>
                        <a:rPr lang="zh-TW" altLang="en-US" sz="1800" b="0" i="0" kern="1200" dirty="0" smtClean="0">
                          <a:solidFill>
                            <a:schemeClr val="tx1"/>
                          </a:solidFill>
                          <a:effectLst/>
                          <a:latin typeface="+mn-lt"/>
                          <a:ea typeface="+mn-ea"/>
                          <a:cs typeface="+mn-cs"/>
                        </a:rPr>
                        <a:t>和</a:t>
                      </a:r>
                      <a:r>
                        <a:rPr lang="en-US" altLang="zh-TW" sz="1800" b="0" i="0" u="none" strike="noStrike" kern="1200" dirty="0" smtClean="0">
                          <a:solidFill>
                            <a:schemeClr val="tx1"/>
                          </a:solidFill>
                          <a:effectLst/>
                          <a:latin typeface="+mn-lt"/>
                          <a:ea typeface="+mn-ea"/>
                          <a:cs typeface="+mn-cs"/>
                        </a:rPr>
                        <a:t>PowerShell</a:t>
                      </a:r>
                      <a:r>
                        <a:rPr lang="zh-TW" altLang="en-US" sz="1800" b="0" i="0" u="none" strike="noStrike" kern="1200" dirty="0" smtClean="0">
                          <a:solidFill>
                            <a:schemeClr val="tx1"/>
                          </a:solidFill>
                          <a:effectLst/>
                          <a:latin typeface="+mn-lt"/>
                          <a:ea typeface="+mn-ea"/>
                          <a:cs typeface="+mn-cs"/>
                        </a:rPr>
                        <a:t>）</a:t>
                      </a:r>
                      <a:r>
                        <a:rPr lang="zh-TW" altLang="en-US" sz="1800" b="0" i="0" kern="1200" dirty="0" smtClean="0">
                          <a:solidFill>
                            <a:schemeClr val="tx1"/>
                          </a:solidFill>
                          <a:effectLst/>
                          <a:latin typeface="+mn-lt"/>
                          <a:ea typeface="+mn-ea"/>
                          <a:cs typeface="+mn-cs"/>
                        </a:rPr>
                        <a:t>取得資訊。</a:t>
                      </a:r>
                      <a:endParaRPr lang="en-US" altLang="zh-TW" sz="1100" b="1"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548378547"/>
                  </a:ext>
                </a:extLst>
              </a:tr>
            </a:tbl>
          </a:graphicData>
        </a:graphic>
      </p:graphicFrame>
      <p:sp>
        <p:nvSpPr>
          <p:cNvPr id="7" name="投影片編號版面配置區 6"/>
          <p:cNvSpPr>
            <a:spLocks noGrp="1"/>
          </p:cNvSpPr>
          <p:nvPr>
            <p:ph type="sldNum" sz="quarter" idx="12"/>
          </p:nvPr>
        </p:nvSpPr>
        <p:spPr/>
        <p:txBody>
          <a:bodyPr/>
          <a:lstStyle/>
          <a:p>
            <a:fld id="{D16C3A51-89D0-4E4D-AA61-5A30A561532A}" type="slidenum">
              <a:rPr lang="zh-TW" altLang="en-US" smtClean="0"/>
              <a:pPr/>
              <a:t>101</a:t>
            </a:fld>
            <a:endParaRPr lang="zh-TW" altLang="en-US"/>
          </a:p>
        </p:txBody>
      </p:sp>
    </p:spTree>
    <p:extLst>
      <p:ext uri="{BB962C8B-B14F-4D97-AF65-F5344CB8AC3E}">
        <p14:creationId xmlns:p14="http://schemas.microsoft.com/office/powerpoint/2010/main" val="49483452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5772150" y="1825625"/>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800" b="0" i="0" u="none" strike="noStrike" cap="none" normalizeH="0" baseline="0" dirty="0">
                <a:ln>
                  <a:noFill/>
                </a:ln>
                <a:solidFill>
                  <a:schemeClr val="tx1"/>
                </a:solidFill>
                <a:effectLst/>
                <a:latin typeface="Arial" panose="020B0604020202020204" pitchFamily="34" charset="0"/>
              </a:rPr>
              <a:t/>
            </a:r>
            <a:br>
              <a:rPr kumimoji="0" lang="zh-TW" altLang="zh-TW" sz="1800" b="0" i="0" u="none" strike="noStrike" cap="none" normalizeH="0" baseline="0" dirty="0">
                <a:ln>
                  <a:noFill/>
                </a:ln>
                <a:solidFill>
                  <a:schemeClr val="tx1"/>
                </a:solidFill>
                <a:effectLst/>
                <a:latin typeface="Arial" panose="020B0604020202020204" pitchFamily="34" charset="0"/>
              </a:rPr>
            </a:br>
            <a:endParaRPr kumimoji="0" lang="zh-TW" altLang="zh-TW" sz="1800" b="0" i="0" u="none" strike="noStrike" cap="none" normalizeH="0" baseline="0" dirty="0">
              <a:ln>
                <a:noFill/>
              </a:ln>
              <a:solidFill>
                <a:schemeClr val="tx1"/>
              </a:solidFill>
              <a:effectLst/>
              <a:latin typeface="Arial" panose="020B0604020202020204" pitchFamily="34" charset="0"/>
            </a:endParaRPr>
          </a:p>
        </p:txBody>
      </p:sp>
      <p:graphicFrame>
        <p:nvGraphicFramePr>
          <p:cNvPr id="4" name="表格 3"/>
          <p:cNvGraphicFramePr>
            <a:graphicFrameLocks noGrp="1"/>
          </p:cNvGraphicFramePr>
          <p:nvPr>
            <p:extLst>
              <p:ext uri="{D42A27DB-BD31-4B8C-83A1-F6EECF244321}">
                <p14:modId xmlns:p14="http://schemas.microsoft.com/office/powerpoint/2010/main" val="3637877461"/>
              </p:ext>
            </p:extLst>
          </p:nvPr>
        </p:nvGraphicFramePr>
        <p:xfrm>
          <a:off x="184410" y="219187"/>
          <a:ext cx="11419986" cy="5439680"/>
        </p:xfrm>
        <a:graphic>
          <a:graphicData uri="http://schemas.openxmlformats.org/drawingml/2006/table">
            <a:tbl>
              <a:tblPr firstRow="1" bandRow="1">
                <a:tableStyleId>{5C22544A-7EE6-4342-B048-85BDC9FD1C3A}</a:tableStyleId>
              </a:tblPr>
              <a:tblGrid>
                <a:gridCol w="11419986">
                  <a:extLst>
                    <a:ext uri="{9D8B030D-6E8A-4147-A177-3AD203B41FA5}">
                      <a16:colId xmlns:a16="http://schemas.microsoft.com/office/drawing/2014/main" val="3994818564"/>
                    </a:ext>
                  </a:extLst>
                </a:gridCol>
              </a:tblGrid>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dirty="0" smtClean="0"/>
                        <a:t>10.</a:t>
                      </a:r>
                      <a:r>
                        <a:rPr lang="zh-TW" altLang="en-US" sz="2800" dirty="0" smtClean="0"/>
                        <a:t>橫向移動</a:t>
                      </a:r>
                      <a:r>
                        <a:rPr lang="en-US" altLang="zh-TW" sz="2800" dirty="0" smtClean="0"/>
                        <a:t>Lateral Movement </a:t>
                      </a:r>
                      <a:r>
                        <a:rPr lang="zh-TW" altLang="en-US" sz="2800" dirty="0" smtClean="0"/>
                        <a:t>戰術的</a:t>
                      </a:r>
                      <a:r>
                        <a:rPr lang="en-US" altLang="zh-TW" sz="2800" dirty="0" smtClean="0"/>
                        <a:t>9</a:t>
                      </a:r>
                      <a:r>
                        <a:rPr lang="zh-TW" altLang="en-US" sz="2800" dirty="0" smtClean="0"/>
                        <a:t>大</a:t>
                      </a:r>
                      <a:r>
                        <a:rPr lang="zh-TW" altLang="en-US" sz="2800" dirty="0"/>
                        <a:t>類型技術</a:t>
                      </a:r>
                      <a:r>
                        <a:rPr lang="en-US" altLang="zh-TW" sz="2800" dirty="0"/>
                        <a:t>(Techniques)</a:t>
                      </a:r>
                    </a:p>
                  </a:txBody>
                  <a:tcPr/>
                </a:tc>
                <a:extLst>
                  <a:ext uri="{0D108BD9-81ED-4DB2-BD59-A6C34878D82A}">
                    <a16:rowId xmlns:a16="http://schemas.microsoft.com/office/drawing/2014/main" val="826265273"/>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smtClean="0"/>
                        <a:t>1.</a:t>
                      </a:r>
                      <a:r>
                        <a:rPr lang="zh-TW" altLang="en-US" sz="2800" b="1" dirty="0" smtClean="0"/>
                        <a:t>遠端服務的利用 </a:t>
                      </a:r>
                      <a:r>
                        <a:rPr lang="en-US" altLang="zh-TW" sz="2800" b="1" dirty="0" smtClean="0"/>
                        <a:t>Exploitation of Remote Services</a:t>
                      </a:r>
                      <a:endParaRPr lang="en-US" altLang="zh-TW" sz="2800" b="1" dirty="0"/>
                    </a:p>
                  </a:txBody>
                  <a:tcPr/>
                </a:tc>
                <a:extLst>
                  <a:ext uri="{0D108BD9-81ED-4DB2-BD59-A6C34878D82A}">
                    <a16:rowId xmlns:a16="http://schemas.microsoft.com/office/drawing/2014/main" val="1535378437"/>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smtClean="0"/>
                        <a:t>2.</a:t>
                      </a:r>
                      <a:r>
                        <a:rPr lang="zh-TW" altLang="en-US" sz="2800" b="1" dirty="0" smtClean="0"/>
                        <a:t>內部魚叉式網路釣魚 </a:t>
                      </a:r>
                      <a:r>
                        <a:rPr lang="en-US" altLang="zh-TW" sz="2800" b="1" dirty="0" smtClean="0"/>
                        <a:t>Internal </a:t>
                      </a:r>
                      <a:r>
                        <a:rPr lang="en-US" altLang="zh-TW" sz="2800" b="1" dirty="0" err="1" smtClean="0"/>
                        <a:t>Spearphishing</a:t>
                      </a:r>
                      <a:endParaRPr lang="zh-TW" altLang="en-US" sz="2800" b="1" dirty="0"/>
                    </a:p>
                  </a:txBody>
                  <a:tcPr>
                    <a:solidFill>
                      <a:schemeClr val="accent6">
                        <a:lumMod val="20000"/>
                        <a:lumOff val="80000"/>
                      </a:schemeClr>
                    </a:solidFill>
                  </a:tcPr>
                </a:tc>
                <a:extLst>
                  <a:ext uri="{0D108BD9-81ED-4DB2-BD59-A6C34878D82A}">
                    <a16:rowId xmlns:a16="http://schemas.microsoft.com/office/drawing/2014/main" val="3624120180"/>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smtClean="0"/>
                        <a:t>3.</a:t>
                      </a:r>
                      <a:r>
                        <a:rPr lang="zh-TW" altLang="en-US" sz="2800" b="1" dirty="0" smtClean="0"/>
                        <a:t>橫向工具傳輸</a:t>
                      </a:r>
                      <a:r>
                        <a:rPr lang="en-US" altLang="zh-TW" sz="2800" b="1" dirty="0" smtClean="0"/>
                        <a:t> Lateral Tool Transfer</a:t>
                      </a:r>
                    </a:p>
                  </a:txBody>
                  <a:tcPr>
                    <a:solidFill>
                      <a:schemeClr val="accent6">
                        <a:lumMod val="20000"/>
                        <a:lumOff val="80000"/>
                      </a:schemeClr>
                    </a:solidFill>
                  </a:tcPr>
                </a:tc>
                <a:extLst>
                  <a:ext uri="{0D108BD9-81ED-4DB2-BD59-A6C34878D82A}">
                    <a16:rowId xmlns:a16="http://schemas.microsoft.com/office/drawing/2014/main" val="943303741"/>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smtClean="0"/>
                        <a:t>4.</a:t>
                      </a:r>
                      <a:r>
                        <a:rPr lang="zh-TW" altLang="en-US" sz="2800" b="1" dirty="0" smtClean="0"/>
                        <a:t>遠端服務會話劫持</a:t>
                      </a:r>
                      <a:r>
                        <a:rPr lang="en-US" altLang="zh-TW" sz="2800" b="1" dirty="0" smtClean="0"/>
                        <a:t>(2) Remote Service Session Hijacking</a:t>
                      </a:r>
                      <a:endParaRPr lang="en-US" altLang="zh-TW" sz="2800" b="1" dirty="0"/>
                    </a:p>
                  </a:txBody>
                  <a:tcPr>
                    <a:solidFill>
                      <a:schemeClr val="accent6">
                        <a:lumMod val="20000"/>
                        <a:lumOff val="80000"/>
                      </a:schemeClr>
                    </a:solidFill>
                  </a:tcPr>
                </a:tc>
                <a:extLst>
                  <a:ext uri="{0D108BD9-81ED-4DB2-BD59-A6C34878D82A}">
                    <a16:rowId xmlns:a16="http://schemas.microsoft.com/office/drawing/2014/main" val="1413733454"/>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smtClean="0"/>
                        <a:t>5.</a:t>
                      </a:r>
                      <a:r>
                        <a:rPr lang="zh-TW" altLang="en-US" sz="2800" b="1" dirty="0" smtClean="0"/>
                        <a:t>遠端服務</a:t>
                      </a:r>
                      <a:r>
                        <a:rPr lang="en-US" altLang="zh-TW" sz="2800" b="1" dirty="0" smtClean="0"/>
                        <a:t>(8) Remote Services</a:t>
                      </a:r>
                      <a:endParaRPr lang="en-US" altLang="zh-TW" sz="2800" b="1" dirty="0"/>
                    </a:p>
                  </a:txBody>
                  <a:tcPr>
                    <a:solidFill>
                      <a:schemeClr val="accent6">
                        <a:lumMod val="20000"/>
                        <a:lumOff val="80000"/>
                      </a:schemeClr>
                    </a:solidFill>
                  </a:tcPr>
                </a:tc>
                <a:extLst>
                  <a:ext uri="{0D108BD9-81ED-4DB2-BD59-A6C34878D82A}">
                    <a16:rowId xmlns:a16="http://schemas.microsoft.com/office/drawing/2014/main" val="1450935706"/>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smtClean="0"/>
                        <a:t>6.</a:t>
                      </a:r>
                      <a:r>
                        <a:rPr lang="zh-TW" altLang="en-US" sz="2800" b="1" dirty="0" smtClean="0"/>
                        <a:t>透過可移動介質複製 </a:t>
                      </a:r>
                      <a:r>
                        <a:rPr lang="en-US" altLang="zh-TW" sz="2800" b="1" dirty="0" smtClean="0"/>
                        <a:t>Replication Through Removable Media</a:t>
                      </a:r>
                      <a:endParaRPr lang="en-US" altLang="zh-TW" sz="2800" b="1" dirty="0"/>
                    </a:p>
                  </a:txBody>
                  <a:tcPr>
                    <a:solidFill>
                      <a:schemeClr val="accent6">
                        <a:lumMod val="20000"/>
                        <a:lumOff val="80000"/>
                      </a:schemeClr>
                    </a:solidFill>
                  </a:tcPr>
                </a:tc>
                <a:extLst>
                  <a:ext uri="{0D108BD9-81ED-4DB2-BD59-A6C34878D82A}">
                    <a16:rowId xmlns:a16="http://schemas.microsoft.com/office/drawing/2014/main" val="2957516494"/>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smtClean="0"/>
                        <a:t>7.</a:t>
                      </a:r>
                      <a:r>
                        <a:rPr lang="zh-TW" altLang="en-US" sz="2800" b="1" dirty="0" smtClean="0"/>
                        <a:t>軟體部署工具 </a:t>
                      </a:r>
                      <a:r>
                        <a:rPr lang="en-US" altLang="zh-TW" sz="2800" b="1" dirty="0" smtClean="0"/>
                        <a:t>Software Deployment Tools</a:t>
                      </a:r>
                      <a:r>
                        <a:rPr lang="zh-TW" altLang="en-US" sz="2800" b="1" dirty="0" smtClean="0"/>
                        <a:t>  </a:t>
                      </a:r>
                      <a:endParaRPr lang="en-US" altLang="zh-TW" sz="2800" b="1" dirty="0"/>
                    </a:p>
                  </a:txBody>
                  <a:tcPr/>
                </a:tc>
                <a:extLst>
                  <a:ext uri="{0D108BD9-81ED-4DB2-BD59-A6C34878D82A}">
                    <a16:rowId xmlns:a16="http://schemas.microsoft.com/office/drawing/2014/main" val="1260882538"/>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smtClean="0"/>
                        <a:t>8.</a:t>
                      </a:r>
                      <a:r>
                        <a:rPr lang="zh-TW" altLang="en-US" sz="2800" b="1" dirty="0" smtClean="0"/>
                        <a:t>汙點分享內容 </a:t>
                      </a:r>
                      <a:r>
                        <a:rPr lang="en-US" altLang="zh-TW" sz="2800" b="1" dirty="0" smtClean="0"/>
                        <a:t>Taint Shared Content</a:t>
                      </a:r>
                      <a:endParaRPr lang="en-US" altLang="zh-TW" sz="2800" b="1" dirty="0"/>
                    </a:p>
                  </a:txBody>
                  <a:tcPr/>
                </a:tc>
                <a:extLst>
                  <a:ext uri="{0D108BD9-81ED-4DB2-BD59-A6C34878D82A}">
                    <a16:rowId xmlns:a16="http://schemas.microsoft.com/office/drawing/2014/main" val="211472250"/>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smtClean="0"/>
                        <a:t>9.</a:t>
                      </a:r>
                      <a:r>
                        <a:rPr lang="zh-TW" altLang="en-US" sz="2800" b="1" dirty="0" smtClean="0"/>
                        <a:t>使用替代驗證材料</a:t>
                      </a:r>
                      <a:r>
                        <a:rPr lang="en-US" altLang="zh-TW" sz="2800" b="1" dirty="0" smtClean="0"/>
                        <a:t>(4)</a:t>
                      </a:r>
                      <a:r>
                        <a:rPr lang="zh-TW" altLang="en-US" sz="2800" b="1" dirty="0" smtClean="0"/>
                        <a:t> </a:t>
                      </a:r>
                      <a:r>
                        <a:rPr lang="en-US" altLang="zh-TW" sz="2800" b="1" dirty="0" smtClean="0"/>
                        <a:t>Use Alternate Authentication Material</a:t>
                      </a:r>
                      <a:endParaRPr lang="en-US" altLang="zh-TW" sz="2800" b="1" dirty="0"/>
                    </a:p>
                  </a:txBody>
                  <a:tcPr/>
                </a:tc>
                <a:extLst>
                  <a:ext uri="{0D108BD9-81ED-4DB2-BD59-A6C34878D82A}">
                    <a16:rowId xmlns:a16="http://schemas.microsoft.com/office/drawing/2014/main" val="1551759250"/>
                  </a:ext>
                </a:extLst>
              </a:tr>
            </a:tbl>
          </a:graphicData>
        </a:graphic>
      </p:graphicFrame>
      <p:sp>
        <p:nvSpPr>
          <p:cNvPr id="2" name="投影片編號版面配置區 1"/>
          <p:cNvSpPr>
            <a:spLocks noGrp="1"/>
          </p:cNvSpPr>
          <p:nvPr>
            <p:ph type="sldNum" sz="quarter" idx="12"/>
          </p:nvPr>
        </p:nvSpPr>
        <p:spPr/>
        <p:txBody>
          <a:bodyPr/>
          <a:lstStyle/>
          <a:p>
            <a:fld id="{D16C3A51-89D0-4E4D-AA61-5A30A561532A}" type="slidenum">
              <a:rPr lang="zh-TW" altLang="en-US" smtClean="0"/>
              <a:pPr/>
              <a:t>102</a:t>
            </a:fld>
            <a:endParaRPr lang="zh-TW" altLang="en-US"/>
          </a:p>
        </p:txBody>
      </p:sp>
      <p:sp>
        <p:nvSpPr>
          <p:cNvPr id="7" name="文字方塊 6"/>
          <p:cNvSpPr txBox="1"/>
          <p:nvPr/>
        </p:nvSpPr>
        <p:spPr>
          <a:xfrm>
            <a:off x="3657600" y="5951913"/>
            <a:ext cx="45719" cy="369332"/>
          </a:xfrm>
          <a:prstGeom prst="rect">
            <a:avLst/>
          </a:prstGeom>
          <a:noFill/>
        </p:spPr>
        <p:txBody>
          <a:bodyPr wrap="square" rtlCol="0">
            <a:spAutoFit/>
          </a:bodyPr>
          <a:lstStyle/>
          <a:p>
            <a:endParaRPr lang="zh-TW" altLang="en-US" dirty="0"/>
          </a:p>
        </p:txBody>
      </p:sp>
      <p:sp>
        <p:nvSpPr>
          <p:cNvPr id="8" name="Rectangle 1"/>
          <p:cNvSpPr>
            <a:spLocks noChangeArrowheads="1"/>
          </p:cNvSpPr>
          <p:nvPr/>
        </p:nvSpPr>
        <p:spPr bwMode="auto">
          <a:xfrm>
            <a:off x="300739" y="481301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800" b="0" i="0" u="none" strike="noStrike" cap="none" normalizeH="0" baseline="0" smtClean="0">
                <a:ln>
                  <a:noFill/>
                </a:ln>
                <a:solidFill>
                  <a:schemeClr val="tx1"/>
                </a:solidFill>
                <a:effectLst/>
                <a:latin typeface="Arial" panose="020B0604020202020204" pitchFamily="34" charset="0"/>
              </a:rPr>
              <a:t/>
            </a:r>
            <a:br>
              <a:rPr kumimoji="0" lang="zh-TW" altLang="zh-TW" sz="1800" b="0" i="0" u="none" strike="noStrike" cap="none" normalizeH="0" baseline="0" smtClean="0">
                <a:ln>
                  <a:noFill/>
                </a:ln>
                <a:solidFill>
                  <a:schemeClr val="tx1"/>
                </a:solidFill>
                <a:effectLst/>
                <a:latin typeface="Arial" panose="020B0604020202020204" pitchFamily="34" charset="0"/>
              </a:rPr>
            </a:br>
            <a:endParaRPr kumimoji="0" lang="zh-TW" altLang="zh-TW" sz="1800" b="0" i="0" u="none" strike="noStrike" cap="none" normalizeH="0" baseline="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96870113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5772150" y="1825625"/>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800" b="0" i="0" u="none" strike="noStrike" cap="none" normalizeH="0" baseline="0" dirty="0">
                <a:ln>
                  <a:noFill/>
                </a:ln>
                <a:solidFill>
                  <a:schemeClr val="tx1"/>
                </a:solidFill>
                <a:effectLst/>
                <a:latin typeface="Arial" panose="020B0604020202020204" pitchFamily="34" charset="0"/>
              </a:rPr>
              <a:t/>
            </a:r>
            <a:br>
              <a:rPr kumimoji="0" lang="zh-TW" altLang="zh-TW" sz="1800" b="0" i="0" u="none" strike="noStrike" cap="none" normalizeH="0" baseline="0" dirty="0">
                <a:ln>
                  <a:noFill/>
                </a:ln>
                <a:solidFill>
                  <a:schemeClr val="tx1"/>
                </a:solidFill>
                <a:effectLst/>
                <a:latin typeface="Arial" panose="020B0604020202020204" pitchFamily="34" charset="0"/>
              </a:rPr>
            </a:br>
            <a:endParaRPr kumimoji="0" lang="zh-TW" altLang="zh-TW" sz="1800" b="0" i="0" u="none" strike="noStrike" cap="none" normalizeH="0" baseline="0" dirty="0">
              <a:ln>
                <a:noFill/>
              </a:ln>
              <a:solidFill>
                <a:schemeClr val="tx1"/>
              </a:solidFill>
              <a:effectLst/>
              <a:latin typeface="Arial" panose="020B0604020202020204" pitchFamily="34" charset="0"/>
            </a:endParaRPr>
          </a:p>
        </p:txBody>
      </p:sp>
      <p:sp>
        <p:nvSpPr>
          <p:cNvPr id="2" name="投影片編號版面配置區 1"/>
          <p:cNvSpPr>
            <a:spLocks noGrp="1"/>
          </p:cNvSpPr>
          <p:nvPr>
            <p:ph type="sldNum" sz="quarter" idx="12"/>
          </p:nvPr>
        </p:nvSpPr>
        <p:spPr/>
        <p:txBody>
          <a:bodyPr/>
          <a:lstStyle/>
          <a:p>
            <a:fld id="{D16C3A51-89D0-4E4D-AA61-5A30A561532A}" type="slidenum">
              <a:rPr lang="zh-TW" altLang="en-US" smtClean="0"/>
              <a:pPr/>
              <a:t>103</a:t>
            </a:fld>
            <a:endParaRPr lang="zh-TW" altLang="en-US"/>
          </a:p>
        </p:txBody>
      </p:sp>
      <p:sp>
        <p:nvSpPr>
          <p:cNvPr id="7" name="文字方塊 6"/>
          <p:cNvSpPr txBox="1"/>
          <p:nvPr/>
        </p:nvSpPr>
        <p:spPr>
          <a:xfrm>
            <a:off x="3657600" y="5951913"/>
            <a:ext cx="45719" cy="369332"/>
          </a:xfrm>
          <a:prstGeom prst="rect">
            <a:avLst/>
          </a:prstGeom>
          <a:noFill/>
        </p:spPr>
        <p:txBody>
          <a:bodyPr wrap="square" rtlCol="0">
            <a:spAutoFit/>
          </a:bodyPr>
          <a:lstStyle/>
          <a:p>
            <a:endParaRPr lang="zh-TW" altLang="en-US" dirty="0"/>
          </a:p>
        </p:txBody>
      </p:sp>
      <p:sp>
        <p:nvSpPr>
          <p:cNvPr id="8" name="Rectangle 1"/>
          <p:cNvSpPr>
            <a:spLocks noChangeArrowheads="1"/>
          </p:cNvSpPr>
          <p:nvPr/>
        </p:nvSpPr>
        <p:spPr bwMode="auto">
          <a:xfrm>
            <a:off x="300739" y="481301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800" b="0" i="0" u="none" strike="noStrike" cap="none" normalizeH="0" baseline="0" smtClean="0">
                <a:ln>
                  <a:noFill/>
                </a:ln>
                <a:solidFill>
                  <a:schemeClr val="tx1"/>
                </a:solidFill>
                <a:effectLst/>
                <a:latin typeface="Arial" panose="020B0604020202020204" pitchFamily="34" charset="0"/>
              </a:rPr>
              <a:t/>
            </a:r>
            <a:br>
              <a:rPr kumimoji="0" lang="zh-TW" altLang="zh-TW" sz="1800" b="0" i="0" u="none" strike="noStrike" cap="none" normalizeH="0" baseline="0" smtClean="0">
                <a:ln>
                  <a:noFill/>
                </a:ln>
                <a:solidFill>
                  <a:schemeClr val="tx1"/>
                </a:solidFill>
                <a:effectLst/>
                <a:latin typeface="Arial" panose="020B0604020202020204" pitchFamily="34" charset="0"/>
              </a:rPr>
            </a:br>
            <a:endParaRPr kumimoji="0" lang="zh-TW" altLang="zh-TW" sz="1800" b="0" i="0" u="none" strike="noStrike" cap="none" normalizeH="0" baseline="0" smtClean="0">
              <a:ln>
                <a:noFill/>
              </a:ln>
              <a:solidFill>
                <a:schemeClr val="tx1"/>
              </a:solidFill>
              <a:effectLst/>
              <a:latin typeface="Arial" panose="020B0604020202020204" pitchFamily="34" charset="0"/>
            </a:endParaRPr>
          </a:p>
        </p:txBody>
      </p:sp>
      <p:graphicFrame>
        <p:nvGraphicFramePr>
          <p:cNvPr id="9" name="表格 8"/>
          <p:cNvGraphicFramePr>
            <a:graphicFrameLocks noGrp="1"/>
          </p:cNvGraphicFramePr>
          <p:nvPr>
            <p:extLst>
              <p:ext uri="{D42A27DB-BD31-4B8C-83A1-F6EECF244321}">
                <p14:modId xmlns:p14="http://schemas.microsoft.com/office/powerpoint/2010/main" val="3021251494"/>
              </p:ext>
            </p:extLst>
          </p:nvPr>
        </p:nvGraphicFramePr>
        <p:xfrm>
          <a:off x="0" y="536635"/>
          <a:ext cx="12192000" cy="5913120"/>
        </p:xfrm>
        <a:graphic>
          <a:graphicData uri="http://schemas.openxmlformats.org/drawingml/2006/table">
            <a:tbl>
              <a:tblPr/>
              <a:tblGrid>
                <a:gridCol w="1476260">
                  <a:extLst>
                    <a:ext uri="{9D8B030D-6E8A-4147-A177-3AD203B41FA5}">
                      <a16:colId xmlns:a16="http://schemas.microsoft.com/office/drawing/2014/main" val="2340207979"/>
                    </a:ext>
                  </a:extLst>
                </a:gridCol>
                <a:gridCol w="1795750">
                  <a:extLst>
                    <a:ext uri="{9D8B030D-6E8A-4147-A177-3AD203B41FA5}">
                      <a16:colId xmlns:a16="http://schemas.microsoft.com/office/drawing/2014/main" val="3916782922"/>
                    </a:ext>
                  </a:extLst>
                </a:gridCol>
                <a:gridCol w="8919990">
                  <a:extLst>
                    <a:ext uri="{9D8B030D-6E8A-4147-A177-3AD203B41FA5}">
                      <a16:colId xmlns:a16="http://schemas.microsoft.com/office/drawing/2014/main" val="4044897153"/>
                    </a:ext>
                  </a:extLst>
                </a:gridCol>
              </a:tblGrid>
              <a:tr h="0">
                <a:tc gridSpan="3">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2000" b="0" i="0" u="none" strike="noStrike" cap="none" normalizeH="0" baseline="0" dirty="0">
                          <a:ln>
                            <a:noFill/>
                          </a:ln>
                          <a:solidFill>
                            <a:srgbClr val="39434C"/>
                          </a:solidFill>
                          <a:effectLst/>
                          <a:latin typeface="Arial" panose="020B0604020202020204" pitchFamily="34" charset="0"/>
                          <a:ea typeface="Roboto-Regular"/>
                        </a:rPr>
                        <a:t>Sub-techniques </a:t>
                      </a:r>
                      <a:r>
                        <a:rPr kumimoji="0" lang="zh-TW" altLang="zh-TW" sz="2000" b="0" i="0" u="none" strike="noStrike" cap="none" normalizeH="0" baseline="0" dirty="0" smtClean="0">
                          <a:ln>
                            <a:noFill/>
                          </a:ln>
                          <a:solidFill>
                            <a:srgbClr val="39434C"/>
                          </a:solidFill>
                          <a:effectLst/>
                          <a:latin typeface="Arial" panose="020B0604020202020204" pitchFamily="34" charset="0"/>
                          <a:ea typeface="Roboto-Regular"/>
                        </a:rPr>
                        <a:t>(</a:t>
                      </a:r>
                      <a:r>
                        <a:rPr kumimoji="0" lang="en-US" altLang="zh-TW" sz="2000" b="0" i="0" u="none" strike="noStrike" cap="none" normalizeH="0" baseline="0" dirty="0" smtClean="0">
                          <a:ln>
                            <a:noFill/>
                          </a:ln>
                          <a:solidFill>
                            <a:srgbClr val="39434C"/>
                          </a:solidFill>
                          <a:effectLst/>
                          <a:latin typeface="Arial" panose="020B0604020202020204" pitchFamily="34" charset="0"/>
                          <a:ea typeface="Roboto-Regular"/>
                        </a:rPr>
                        <a:t>2</a:t>
                      </a:r>
                      <a:r>
                        <a:rPr kumimoji="0" lang="zh-TW" altLang="zh-TW" sz="2000" b="0" i="0" u="none" strike="noStrike" cap="none" normalizeH="0" baseline="0" dirty="0" smtClean="0">
                          <a:ln>
                            <a:noFill/>
                          </a:ln>
                          <a:solidFill>
                            <a:srgbClr val="39434C"/>
                          </a:solidFill>
                          <a:effectLst/>
                          <a:latin typeface="Arial" panose="020B0604020202020204" pitchFamily="34" charset="0"/>
                          <a:ea typeface="Roboto-Regular"/>
                        </a:rPr>
                        <a:t>)</a:t>
                      </a:r>
                      <a:endParaRPr kumimoji="0" lang="zh-TW" altLang="zh-TW" sz="2000" b="0" i="0" u="none" strike="noStrike" cap="none" normalizeH="0" baseline="0" dirty="0">
                        <a:ln>
                          <a:noFill/>
                        </a:ln>
                        <a:solidFill>
                          <a:srgbClr val="39434C"/>
                        </a:solidFill>
                        <a:effectLst/>
                        <a:latin typeface="Arial" panose="020B0604020202020204" pitchFamily="34" charset="0"/>
                        <a:ea typeface="Roboto-Regular"/>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CD6D2"/>
                    </a:solidFill>
                  </a:tcPr>
                </a:tc>
                <a:tc hMerge="1">
                  <a:txBody>
                    <a:bodyPr/>
                    <a:lstStyle/>
                    <a:p>
                      <a:pPr algn="l" fontAlgn="b"/>
                      <a:endParaRPr lang="en-US" dirty="0">
                        <a:effectLst/>
                      </a:endParaRPr>
                    </a:p>
                  </a:txBody>
                  <a:tcPr anchor="b">
                    <a:lnL w="9525" cap="flat" cmpd="sng" algn="ctr">
                      <a:solidFill>
                        <a:srgbClr val="DFDFDF"/>
                      </a:solidFill>
                      <a:prstDash val="solid"/>
                      <a:round/>
                      <a:headEnd type="none" w="med" len="med"/>
                      <a:tailEnd type="none" w="med" len="med"/>
                    </a:lnL>
                    <a:lnR>
                      <a:noFill/>
                    </a:lnR>
                    <a:lnT w="9525" cap="flat" cmpd="sng" algn="ctr">
                      <a:solidFill>
                        <a:srgbClr val="A0CD9D"/>
                      </a:solidFill>
                      <a:prstDash val="solid"/>
                      <a:round/>
                      <a:headEnd type="none" w="med" len="med"/>
                      <a:tailEnd type="none" w="med" len="med"/>
                    </a:lnT>
                    <a:lnB w="9525" cap="flat" cmpd="sng" algn="ctr">
                      <a:solidFill>
                        <a:srgbClr val="E0CC9D"/>
                      </a:solidFill>
                      <a:prstDash val="solid"/>
                      <a:round/>
                      <a:headEnd type="none" w="med" len="med"/>
                      <a:tailEnd type="none" w="med" len="med"/>
                    </a:lnB>
                  </a:tcPr>
                </a:tc>
                <a:tc hMerge="1">
                  <a:txBody>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zh-TW" sz="2000" b="0" i="0" u="none" strike="noStrike" cap="none" normalizeH="0" baseline="0" dirty="0">
                        <a:ln>
                          <a:noFill/>
                        </a:ln>
                        <a:solidFill>
                          <a:srgbClr val="39434C"/>
                        </a:solidFill>
                        <a:effectLst/>
                        <a:latin typeface="Arial" panose="020B0604020202020204" pitchFamily="34" charset="0"/>
                        <a:ea typeface="Roboto-Regular"/>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CD6D2"/>
                    </a:solidFill>
                  </a:tcPr>
                </a:tc>
                <a:extLst>
                  <a:ext uri="{0D108BD9-81ED-4DB2-BD59-A6C34878D82A}">
                    <a16:rowId xmlns:a16="http://schemas.microsoft.com/office/drawing/2014/main" val="2394320160"/>
                  </a:ext>
                </a:extLst>
              </a:tr>
              <a:tr h="0">
                <a:tc>
                  <a:txBody>
                    <a:bodyPr/>
                    <a:lstStyle/>
                    <a:p>
                      <a:pPr algn="l" fontAlgn="b"/>
                      <a:r>
                        <a:rPr lang="en-US" sz="2000" dirty="0">
                          <a:effectLst/>
                        </a:rPr>
                        <a:t>ID</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CD6D2"/>
                    </a:solidFill>
                  </a:tcPr>
                </a:tc>
                <a:tc>
                  <a:txBody>
                    <a:bodyPr/>
                    <a:lstStyle/>
                    <a:p>
                      <a:pPr algn="l" fontAlgn="b"/>
                      <a:r>
                        <a:rPr lang="en-US" sz="2000" dirty="0">
                          <a:effectLst/>
                        </a:rPr>
                        <a:t>Name</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CD6D2"/>
                    </a:solidFill>
                  </a:tcPr>
                </a:tc>
                <a:tc>
                  <a:txBody>
                    <a:bodyPr/>
                    <a:lstStyle/>
                    <a:p>
                      <a:pPr algn="l" fontAlgn="b"/>
                      <a:r>
                        <a:rPr lang="en-US" altLang="zh-TW" sz="2000" b="1" dirty="0" smtClean="0">
                          <a:effectLst/>
                        </a:rPr>
                        <a:t>Description</a:t>
                      </a:r>
                      <a:endParaRPr lang="en-US" sz="2000" dirty="0">
                        <a:effectLst/>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CD6D2"/>
                    </a:solidFill>
                  </a:tcPr>
                </a:tc>
                <a:extLst>
                  <a:ext uri="{0D108BD9-81ED-4DB2-BD59-A6C34878D82A}">
                    <a16:rowId xmlns:a16="http://schemas.microsoft.com/office/drawing/2014/main" val="1934092260"/>
                  </a:ext>
                </a:extLst>
              </a:tr>
              <a:tr h="0">
                <a:tc>
                  <a:txBody>
                    <a:bodyPr/>
                    <a:lstStyle/>
                    <a:p>
                      <a:pPr fontAlgn="t"/>
                      <a:r>
                        <a:rPr lang="en-US" altLang="zh-TW" sz="2000" dirty="0" smtClean="0">
                          <a:hlinkClick r:id="rId2"/>
                        </a:rPr>
                        <a:t>T1563.001</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CD6D2"/>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3"/>
                        </a:rPr>
                        <a:t>SSH </a:t>
                      </a:r>
                      <a:r>
                        <a:rPr lang="en-US" altLang="zh-TW" sz="1800" b="0" i="0" u="none" strike="noStrike" kern="1200" dirty="0" smtClean="0">
                          <a:solidFill>
                            <a:schemeClr val="tx1"/>
                          </a:solidFill>
                          <a:effectLst/>
                          <a:latin typeface="+mn-lt"/>
                          <a:ea typeface="+mn-ea"/>
                          <a:cs typeface="+mn-cs"/>
                          <a:hlinkClick r:id="rId3"/>
                        </a:rPr>
                        <a:t>Hijacking</a:t>
                      </a:r>
                      <a:endParaRPr lang="en-US" altLang="zh-TW" sz="1800" b="0" i="0" u="none" strike="noStrike" kern="1200" dirty="0" smtClean="0">
                        <a:solidFill>
                          <a:schemeClr val="tx1"/>
                        </a:solidFill>
                        <a:effectLst/>
                        <a:latin typeface="+mn-lt"/>
                        <a:ea typeface="+mn-ea"/>
                        <a:cs typeface="+mn-cs"/>
                      </a:endParaRPr>
                    </a:p>
                    <a:p>
                      <a:pPr fontAlgn="t"/>
                      <a:r>
                        <a:rPr lang="en-US" sz="2000" dirty="0" smtClean="0">
                          <a:effectLst/>
                        </a:rPr>
                        <a:t>SSH </a:t>
                      </a:r>
                      <a:r>
                        <a:rPr lang="zh-TW" altLang="en-US" sz="2000" dirty="0" smtClean="0">
                          <a:effectLst/>
                        </a:rPr>
                        <a:t>劫持</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CD6D2"/>
                    </a:solidFill>
                  </a:tcPr>
                </a:tc>
                <a:tc>
                  <a:txBody>
                    <a:bodyPr/>
                    <a:lstStyle/>
                    <a:p>
                      <a:pPr marL="285750" indent="-285750" fontAlgn="t">
                        <a:buFont typeface="Wingdings" panose="05000000000000000000" pitchFamily="2" charset="2"/>
                        <a:buChar char="n"/>
                      </a:pPr>
                      <a:r>
                        <a:rPr lang="en-US" altLang="zh-TW" sz="1800" b="0" i="0" kern="1200" dirty="0" smtClean="0">
                          <a:solidFill>
                            <a:schemeClr val="tx1"/>
                          </a:solidFill>
                          <a:effectLst/>
                          <a:latin typeface="+mn-lt"/>
                          <a:ea typeface="+mn-ea"/>
                          <a:cs typeface="+mn-cs"/>
                        </a:rPr>
                        <a:t>Adversaries may hijack a legitimate user's SSH session to move laterally within an environment. Secure Shell (SSH) is a standard means of remote access on Linux and </a:t>
                      </a:r>
                      <a:r>
                        <a:rPr lang="en-US" altLang="zh-TW" sz="1800" b="0" i="0" kern="1200" dirty="0" err="1" smtClean="0">
                          <a:solidFill>
                            <a:schemeClr val="tx1"/>
                          </a:solidFill>
                          <a:effectLst/>
                          <a:latin typeface="+mn-lt"/>
                          <a:ea typeface="+mn-ea"/>
                          <a:cs typeface="+mn-cs"/>
                        </a:rPr>
                        <a:t>macOS</a:t>
                      </a:r>
                      <a:r>
                        <a:rPr lang="en-US" altLang="zh-TW" sz="1800" b="0" i="0" kern="1200" dirty="0" smtClean="0">
                          <a:solidFill>
                            <a:schemeClr val="tx1"/>
                          </a:solidFill>
                          <a:effectLst/>
                          <a:latin typeface="+mn-lt"/>
                          <a:ea typeface="+mn-ea"/>
                          <a:cs typeface="+mn-cs"/>
                        </a:rPr>
                        <a:t> systems. It allows a user to connect to another system via an encrypted tunnel, commonly authenticating through a password, certificate or the use of an asymmetric encryption key pair.</a:t>
                      </a:r>
                    </a:p>
                    <a:p>
                      <a:pPr marL="285750" indent="-285750" fontAlgn="t">
                        <a:buFont typeface="Wingdings" panose="05000000000000000000" pitchFamily="2" charset="2"/>
                        <a:buChar char="n"/>
                      </a:pPr>
                      <a:r>
                        <a:rPr lang="zh-TW" altLang="en-US" sz="1800" b="0" i="0" kern="1200" dirty="0" smtClean="0">
                          <a:solidFill>
                            <a:schemeClr val="tx1"/>
                          </a:solidFill>
                          <a:effectLst/>
                          <a:latin typeface="+mn-lt"/>
                          <a:ea typeface="+mn-ea"/>
                          <a:cs typeface="+mn-cs"/>
                        </a:rPr>
                        <a:t>攻擊者可能會劫持合法使用者的 </a:t>
                      </a:r>
                      <a:r>
                        <a:rPr lang="en-US" altLang="zh-TW" sz="1800" b="0" i="0" kern="1200" dirty="0" smtClean="0">
                          <a:solidFill>
                            <a:schemeClr val="tx1"/>
                          </a:solidFill>
                          <a:effectLst/>
                          <a:latin typeface="+mn-lt"/>
                          <a:ea typeface="+mn-ea"/>
                          <a:cs typeface="+mn-cs"/>
                        </a:rPr>
                        <a:t>SSH </a:t>
                      </a:r>
                      <a:r>
                        <a:rPr lang="zh-TW" altLang="en-US" sz="1800" b="0" i="0" kern="1200" dirty="0" smtClean="0">
                          <a:solidFill>
                            <a:schemeClr val="tx1"/>
                          </a:solidFill>
                          <a:effectLst/>
                          <a:latin typeface="+mn-lt"/>
                          <a:ea typeface="+mn-ea"/>
                          <a:cs typeface="+mn-cs"/>
                        </a:rPr>
                        <a:t>會話，以便在環境中橫向移動。</a:t>
                      </a:r>
                      <a:r>
                        <a:rPr lang="en-US" altLang="zh-TW" sz="1800" b="0" i="0" kern="1200" dirty="0" smtClean="0">
                          <a:solidFill>
                            <a:schemeClr val="tx1"/>
                          </a:solidFill>
                          <a:effectLst/>
                          <a:latin typeface="+mn-lt"/>
                          <a:ea typeface="+mn-ea"/>
                          <a:cs typeface="+mn-cs"/>
                        </a:rPr>
                        <a:t>Secure Shell (SSH) </a:t>
                      </a:r>
                      <a:r>
                        <a:rPr lang="zh-TW" altLang="en-US" sz="1800" b="0" i="0" kern="1200" dirty="0" smtClean="0">
                          <a:solidFill>
                            <a:schemeClr val="tx1"/>
                          </a:solidFill>
                          <a:effectLst/>
                          <a:latin typeface="+mn-lt"/>
                          <a:ea typeface="+mn-ea"/>
                          <a:cs typeface="+mn-cs"/>
                        </a:rPr>
                        <a:t>是 </a:t>
                      </a:r>
                      <a:r>
                        <a:rPr lang="en-US" altLang="zh-TW" sz="1800" b="0" i="0" kern="1200" dirty="0" smtClean="0">
                          <a:solidFill>
                            <a:schemeClr val="tx1"/>
                          </a:solidFill>
                          <a:effectLst/>
                          <a:latin typeface="+mn-lt"/>
                          <a:ea typeface="+mn-ea"/>
                          <a:cs typeface="+mn-cs"/>
                        </a:rPr>
                        <a:t>Linux </a:t>
                      </a:r>
                      <a:r>
                        <a:rPr lang="zh-TW" altLang="en-US" sz="1800" b="0" i="0" kern="1200" dirty="0" smtClean="0">
                          <a:solidFill>
                            <a:schemeClr val="tx1"/>
                          </a:solidFill>
                          <a:effectLst/>
                          <a:latin typeface="+mn-lt"/>
                          <a:ea typeface="+mn-ea"/>
                          <a:cs typeface="+mn-cs"/>
                        </a:rPr>
                        <a:t>和 </a:t>
                      </a:r>
                      <a:r>
                        <a:rPr lang="en-US" altLang="zh-TW" sz="1800" b="0" i="0" kern="1200" dirty="0" err="1" smtClean="0">
                          <a:solidFill>
                            <a:schemeClr val="tx1"/>
                          </a:solidFill>
                          <a:effectLst/>
                          <a:latin typeface="+mn-lt"/>
                          <a:ea typeface="+mn-ea"/>
                          <a:cs typeface="+mn-cs"/>
                        </a:rPr>
                        <a:t>macOS</a:t>
                      </a:r>
                      <a:r>
                        <a:rPr lang="en-US" altLang="zh-TW" sz="1800" b="0" i="0" kern="1200" dirty="0" smtClean="0">
                          <a:solidFill>
                            <a:schemeClr val="tx1"/>
                          </a:solidFill>
                          <a:effectLst/>
                          <a:latin typeface="+mn-lt"/>
                          <a:ea typeface="+mn-ea"/>
                          <a:cs typeface="+mn-cs"/>
                        </a:rPr>
                        <a:t> </a:t>
                      </a:r>
                      <a:r>
                        <a:rPr lang="zh-TW" altLang="en-US" sz="1800" b="0" i="0" kern="1200" dirty="0" smtClean="0">
                          <a:solidFill>
                            <a:schemeClr val="tx1"/>
                          </a:solidFill>
                          <a:effectLst/>
                          <a:latin typeface="+mn-lt"/>
                          <a:ea typeface="+mn-ea"/>
                          <a:cs typeface="+mn-cs"/>
                        </a:rPr>
                        <a:t>系統上遠端存取的標準方法。它允許使用者透過加密隧道連接到另一個系統，通常透過密碼、憑證或使用非對稱加密金鑰對進行身份驗證。</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CD6D2"/>
                    </a:solidFill>
                  </a:tcPr>
                </a:tc>
                <a:extLst>
                  <a:ext uri="{0D108BD9-81ED-4DB2-BD59-A6C34878D82A}">
                    <a16:rowId xmlns:a16="http://schemas.microsoft.com/office/drawing/2014/main" val="1331283260"/>
                  </a:ext>
                </a:extLst>
              </a:tr>
              <a:tr h="0">
                <a:tc>
                  <a:txBody>
                    <a:bodyPr/>
                    <a:lstStyle/>
                    <a:p>
                      <a:pPr fontAlgn="t"/>
                      <a:r>
                        <a:rPr lang="en-US" altLang="zh-TW" sz="2000" dirty="0" smtClean="0">
                          <a:hlinkClick r:id="rId4"/>
                        </a:rPr>
                        <a:t>T1563.002</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CD6D2"/>
                    </a:solidFill>
                  </a:tcPr>
                </a:tc>
                <a:tc>
                  <a:txBody>
                    <a:bodyPr/>
                    <a:lstStyle/>
                    <a:p>
                      <a:pPr fontAlgn="t"/>
                      <a:r>
                        <a:rPr lang="en-US" u="none" strike="noStrike" dirty="0" smtClean="0">
                          <a:solidFill>
                            <a:srgbClr val="4F7CAC"/>
                          </a:solidFill>
                          <a:effectLst/>
                          <a:hlinkClick r:id="rId5"/>
                        </a:rPr>
                        <a:t>RDP </a:t>
                      </a:r>
                      <a:r>
                        <a:rPr lang="en-US" u="none" strike="noStrike" dirty="0" smtClean="0">
                          <a:solidFill>
                            <a:srgbClr val="4F7CAC"/>
                          </a:solidFill>
                          <a:effectLst/>
                          <a:hlinkClick r:id="rId5"/>
                        </a:rPr>
                        <a:t>Hijacking</a:t>
                      </a:r>
                      <a:endParaRPr lang="en-US" u="none" strike="noStrike" dirty="0" smtClean="0">
                        <a:solidFill>
                          <a:srgbClr val="4F7CAC"/>
                        </a:solidFill>
                        <a:effectLst/>
                      </a:endParaRPr>
                    </a:p>
                    <a:p>
                      <a:pPr fontAlgn="t"/>
                      <a:r>
                        <a:rPr lang="en-US" dirty="0" smtClean="0">
                          <a:effectLst/>
                        </a:rPr>
                        <a:t>RDP </a:t>
                      </a:r>
                      <a:r>
                        <a:rPr lang="zh-TW" altLang="en-US" dirty="0" smtClean="0">
                          <a:effectLst/>
                        </a:rPr>
                        <a:t>劫持</a:t>
                      </a:r>
                      <a:endParaRPr lang="en-US"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CD6D2"/>
                    </a:solidFill>
                  </a:tcPr>
                </a:tc>
                <a:tc>
                  <a:txBody>
                    <a:bodyPr/>
                    <a:lstStyle/>
                    <a:p>
                      <a:pPr marL="285750" indent="-285750" fontAlgn="t">
                        <a:buFont typeface="Wingdings" panose="05000000000000000000" pitchFamily="2" charset="2"/>
                        <a:buChar char="n"/>
                      </a:pPr>
                      <a:r>
                        <a:rPr lang="en-US" altLang="zh-TW" sz="1800" b="0" i="0" kern="1200" dirty="0" smtClean="0">
                          <a:solidFill>
                            <a:schemeClr val="tx1"/>
                          </a:solidFill>
                          <a:effectLst/>
                          <a:latin typeface="+mn-lt"/>
                          <a:ea typeface="+mn-ea"/>
                          <a:cs typeface="+mn-cs"/>
                        </a:rPr>
                        <a:t>Adversaries may hijack a legitimate user’s remote desktop session to move laterally within an environment. Remote desktop is a common feature in operating systems. It allows a user to log into an interactive session with a system desktop graphical user interface on a remote system. Microsoft refers to its implementation of the Remote Desktop Protocol (RDP) as Remote Desktop Services (RDS).</a:t>
                      </a:r>
                    </a:p>
                    <a:p>
                      <a:pPr marL="285750" indent="-285750" fontAlgn="t">
                        <a:buFont typeface="Wingdings" panose="05000000000000000000" pitchFamily="2" charset="2"/>
                        <a:buChar char="n"/>
                      </a:pPr>
                      <a:r>
                        <a:rPr lang="zh-TW" altLang="en-US" sz="1800" b="0" i="0" kern="1200" dirty="0" smtClean="0">
                          <a:solidFill>
                            <a:schemeClr val="tx1"/>
                          </a:solidFill>
                          <a:effectLst/>
                          <a:latin typeface="+mn-lt"/>
                          <a:ea typeface="+mn-ea"/>
                          <a:cs typeface="+mn-cs"/>
                        </a:rPr>
                        <a:t>攻擊者可能會劫持合法使用者的遠端桌面會話，以便在環境中橫向移動。遠端桌面是作業系統中常見的功能。它允許用戶透過遠端系統上的系統桌面圖形使用者介面登入互動式會話。</a:t>
                      </a:r>
                      <a:r>
                        <a:rPr lang="en-US" altLang="zh-TW" sz="1800" b="0" i="0" kern="1200" dirty="0" smtClean="0">
                          <a:solidFill>
                            <a:schemeClr val="tx1"/>
                          </a:solidFill>
                          <a:effectLst/>
                          <a:latin typeface="+mn-lt"/>
                          <a:ea typeface="+mn-ea"/>
                          <a:cs typeface="+mn-cs"/>
                        </a:rPr>
                        <a:t>Microsoft </a:t>
                      </a:r>
                      <a:r>
                        <a:rPr lang="zh-TW" altLang="en-US" sz="1800" b="0" i="0" kern="1200" dirty="0" smtClean="0">
                          <a:solidFill>
                            <a:schemeClr val="tx1"/>
                          </a:solidFill>
                          <a:effectLst/>
                          <a:latin typeface="+mn-lt"/>
                          <a:ea typeface="+mn-ea"/>
                          <a:cs typeface="+mn-cs"/>
                        </a:rPr>
                        <a:t>將其遠端桌面協定 </a:t>
                      </a:r>
                      <a:r>
                        <a:rPr lang="en-US" altLang="zh-TW" sz="1800" b="0" i="0" kern="1200" dirty="0" smtClean="0">
                          <a:solidFill>
                            <a:schemeClr val="tx1"/>
                          </a:solidFill>
                          <a:effectLst/>
                          <a:latin typeface="+mn-lt"/>
                          <a:ea typeface="+mn-ea"/>
                          <a:cs typeface="+mn-cs"/>
                        </a:rPr>
                        <a:t>(RDP) </a:t>
                      </a:r>
                      <a:r>
                        <a:rPr lang="zh-TW" altLang="en-US" sz="1800" b="0" i="0" kern="1200" dirty="0" smtClean="0">
                          <a:solidFill>
                            <a:schemeClr val="tx1"/>
                          </a:solidFill>
                          <a:effectLst/>
                          <a:latin typeface="+mn-lt"/>
                          <a:ea typeface="+mn-ea"/>
                          <a:cs typeface="+mn-cs"/>
                        </a:rPr>
                        <a:t>的實作稱為遠端桌面服務 </a:t>
                      </a:r>
                      <a:r>
                        <a:rPr lang="en-US" altLang="zh-TW" sz="1800" b="0" i="0" kern="1200" dirty="0" smtClean="0">
                          <a:solidFill>
                            <a:schemeClr val="tx1"/>
                          </a:solidFill>
                          <a:effectLst/>
                          <a:latin typeface="+mn-lt"/>
                          <a:ea typeface="+mn-ea"/>
                          <a:cs typeface="+mn-cs"/>
                        </a:rPr>
                        <a:t>(RDS)</a:t>
                      </a:r>
                      <a:r>
                        <a:rPr lang="zh-TW" altLang="en-US" sz="1800" b="0" i="0" kern="1200" dirty="0" smtClean="0">
                          <a:solidFill>
                            <a:schemeClr val="tx1"/>
                          </a:solidFill>
                          <a:effectLst/>
                          <a:latin typeface="+mn-lt"/>
                          <a:ea typeface="+mn-ea"/>
                          <a:cs typeface="+mn-cs"/>
                        </a:rPr>
                        <a:t>。</a:t>
                      </a:r>
                      <a:endParaRPr lang="en-US"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CD6D2"/>
                    </a:solidFill>
                  </a:tcPr>
                </a:tc>
                <a:extLst>
                  <a:ext uri="{0D108BD9-81ED-4DB2-BD59-A6C34878D82A}">
                    <a16:rowId xmlns:a16="http://schemas.microsoft.com/office/drawing/2014/main" val="4237149618"/>
                  </a:ext>
                </a:extLst>
              </a:tr>
            </a:tbl>
          </a:graphicData>
        </a:graphic>
      </p:graphicFrame>
      <p:sp>
        <p:nvSpPr>
          <p:cNvPr id="10" name="矩形 9"/>
          <p:cNvSpPr/>
          <p:nvPr/>
        </p:nvSpPr>
        <p:spPr>
          <a:xfrm>
            <a:off x="0" y="136525"/>
            <a:ext cx="11989501" cy="400110"/>
          </a:xfrm>
          <a:prstGeom prst="rect">
            <a:avLst/>
          </a:prstGeom>
        </p:spPr>
        <p:txBody>
          <a:bodyPr wrap="none">
            <a:spAutoFit/>
          </a:bodyPr>
          <a:lstStyle/>
          <a:p>
            <a:r>
              <a:rPr lang="en-US" altLang="zh-TW" sz="2000" dirty="0" smtClean="0"/>
              <a:t>10.</a:t>
            </a:r>
            <a:r>
              <a:rPr lang="zh-TW" altLang="en-US" sz="2000" dirty="0" smtClean="0"/>
              <a:t>橫向移動</a:t>
            </a:r>
            <a:r>
              <a:rPr lang="en-US" altLang="zh-TW" sz="2000" dirty="0" smtClean="0"/>
              <a:t>Lateral Movement </a:t>
            </a:r>
            <a:r>
              <a:rPr lang="zh-TW" altLang="en-US" sz="2000" dirty="0" smtClean="0"/>
              <a:t>戰術</a:t>
            </a:r>
            <a:r>
              <a:rPr lang="en-US" altLang="zh-TW" sz="2000" dirty="0" smtClean="0"/>
              <a:t>| 4.</a:t>
            </a:r>
            <a:r>
              <a:rPr lang="zh-TW" altLang="en-US" sz="2000" b="1" dirty="0" smtClean="0">
                <a:solidFill>
                  <a:srgbClr val="FF0000"/>
                </a:solidFill>
              </a:rPr>
              <a:t>遠端服務會話劫持 </a:t>
            </a:r>
            <a:r>
              <a:rPr lang="en-US" altLang="zh-TW" sz="2000" b="1" dirty="0">
                <a:solidFill>
                  <a:srgbClr val="FF0000"/>
                </a:solidFill>
              </a:rPr>
              <a:t>Remote Service Session Hijacking </a:t>
            </a:r>
            <a:r>
              <a:rPr lang="en-US" altLang="zh-TW" sz="2000" dirty="0" smtClean="0"/>
              <a:t>(2)</a:t>
            </a:r>
            <a:r>
              <a:rPr lang="zh-TW" altLang="en-US" sz="2000" dirty="0" smtClean="0"/>
              <a:t>技術</a:t>
            </a:r>
            <a:endParaRPr lang="en-US" altLang="zh-TW" sz="2000" dirty="0"/>
          </a:p>
        </p:txBody>
      </p:sp>
    </p:spTree>
    <p:extLst>
      <p:ext uri="{BB962C8B-B14F-4D97-AF65-F5344CB8AC3E}">
        <p14:creationId xmlns:p14="http://schemas.microsoft.com/office/powerpoint/2010/main" val="152654175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p:cNvGraphicFramePr>
            <a:graphicFrameLocks noGrp="1"/>
          </p:cNvGraphicFramePr>
          <p:nvPr>
            <p:extLst>
              <p:ext uri="{D42A27DB-BD31-4B8C-83A1-F6EECF244321}">
                <p14:modId xmlns:p14="http://schemas.microsoft.com/office/powerpoint/2010/main" val="2922197497"/>
              </p:ext>
            </p:extLst>
          </p:nvPr>
        </p:nvGraphicFramePr>
        <p:xfrm>
          <a:off x="6878656" y="3834066"/>
          <a:ext cx="4918825" cy="1584960"/>
        </p:xfrm>
        <a:graphic>
          <a:graphicData uri="http://schemas.openxmlformats.org/drawingml/2006/table">
            <a:tbl>
              <a:tblPr/>
              <a:tblGrid>
                <a:gridCol w="1849562">
                  <a:extLst>
                    <a:ext uri="{9D8B030D-6E8A-4147-A177-3AD203B41FA5}">
                      <a16:colId xmlns:a16="http://schemas.microsoft.com/office/drawing/2014/main" val="2340207979"/>
                    </a:ext>
                  </a:extLst>
                </a:gridCol>
                <a:gridCol w="3069263">
                  <a:extLst>
                    <a:ext uri="{9D8B030D-6E8A-4147-A177-3AD203B41FA5}">
                      <a16:colId xmlns:a16="http://schemas.microsoft.com/office/drawing/2014/main" val="3916782922"/>
                    </a:ext>
                  </a:extLst>
                </a:gridCol>
              </a:tblGrid>
              <a:tr h="0">
                <a:tc gridSpan="2">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2000" b="0" i="0" u="none" strike="noStrike" cap="none" normalizeH="0" baseline="0" dirty="0">
                          <a:ln>
                            <a:noFill/>
                          </a:ln>
                          <a:solidFill>
                            <a:srgbClr val="39434C"/>
                          </a:solidFill>
                          <a:effectLst/>
                          <a:latin typeface="Arial" panose="020B0604020202020204" pitchFamily="34" charset="0"/>
                          <a:ea typeface="Roboto-Regular"/>
                        </a:rPr>
                        <a:t>Sub-techniques </a:t>
                      </a:r>
                      <a:r>
                        <a:rPr kumimoji="0" lang="zh-TW" altLang="zh-TW" sz="2000" b="0" i="0" u="none" strike="noStrike" cap="none" normalizeH="0" baseline="0" dirty="0" smtClean="0">
                          <a:ln>
                            <a:noFill/>
                          </a:ln>
                          <a:solidFill>
                            <a:srgbClr val="39434C"/>
                          </a:solidFill>
                          <a:effectLst/>
                          <a:latin typeface="Arial" panose="020B0604020202020204" pitchFamily="34" charset="0"/>
                          <a:ea typeface="Roboto-Regular"/>
                        </a:rPr>
                        <a:t>(</a:t>
                      </a:r>
                      <a:r>
                        <a:rPr kumimoji="0" lang="en-US" altLang="zh-TW" sz="2000" b="0" i="0" u="none" strike="noStrike" cap="none" normalizeH="0" baseline="0" dirty="0" smtClean="0">
                          <a:ln>
                            <a:noFill/>
                          </a:ln>
                          <a:solidFill>
                            <a:srgbClr val="39434C"/>
                          </a:solidFill>
                          <a:effectLst/>
                          <a:latin typeface="Arial" panose="020B0604020202020204" pitchFamily="34" charset="0"/>
                          <a:ea typeface="Roboto-Regular"/>
                        </a:rPr>
                        <a:t>2</a:t>
                      </a:r>
                      <a:r>
                        <a:rPr kumimoji="0" lang="zh-TW" altLang="zh-TW" sz="2000" b="0" i="0" u="none" strike="noStrike" cap="none" normalizeH="0" baseline="0" dirty="0" smtClean="0">
                          <a:ln>
                            <a:noFill/>
                          </a:ln>
                          <a:solidFill>
                            <a:srgbClr val="39434C"/>
                          </a:solidFill>
                          <a:effectLst/>
                          <a:latin typeface="Arial" panose="020B0604020202020204" pitchFamily="34" charset="0"/>
                          <a:ea typeface="Roboto-Regular"/>
                        </a:rPr>
                        <a:t>)</a:t>
                      </a:r>
                      <a:endParaRPr kumimoji="0" lang="zh-TW" altLang="zh-TW" sz="2000" b="0" i="0" u="none" strike="noStrike" cap="none" normalizeH="0" baseline="0" dirty="0">
                        <a:ln>
                          <a:noFill/>
                        </a:ln>
                        <a:solidFill>
                          <a:srgbClr val="39434C"/>
                        </a:solidFill>
                        <a:effectLst/>
                        <a:latin typeface="Arial" panose="020B0604020202020204" pitchFamily="34" charset="0"/>
                        <a:ea typeface="Roboto-Regular"/>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l" fontAlgn="b"/>
                      <a:endParaRPr lang="en-US" dirty="0">
                        <a:effectLst/>
                      </a:endParaRPr>
                    </a:p>
                  </a:txBody>
                  <a:tcPr anchor="b">
                    <a:lnL w="9525" cap="flat" cmpd="sng" algn="ctr">
                      <a:solidFill>
                        <a:srgbClr val="DFDFDF"/>
                      </a:solidFill>
                      <a:prstDash val="solid"/>
                      <a:round/>
                      <a:headEnd type="none" w="med" len="med"/>
                      <a:tailEnd type="none" w="med" len="med"/>
                    </a:lnL>
                    <a:lnR>
                      <a:noFill/>
                    </a:lnR>
                    <a:lnT w="9525" cap="flat" cmpd="sng" algn="ctr">
                      <a:solidFill>
                        <a:srgbClr val="A0CD9D"/>
                      </a:solidFill>
                      <a:prstDash val="solid"/>
                      <a:round/>
                      <a:headEnd type="none" w="med" len="med"/>
                      <a:tailEnd type="none" w="med" len="med"/>
                    </a:lnT>
                    <a:lnB w="9525" cap="flat" cmpd="sng" algn="ctr">
                      <a:solidFill>
                        <a:srgbClr val="E0CC9D"/>
                      </a:solidFill>
                      <a:prstDash val="solid"/>
                      <a:round/>
                      <a:headEnd type="none" w="med" len="med"/>
                      <a:tailEnd type="none" w="med" len="med"/>
                    </a:lnB>
                  </a:tcPr>
                </a:tc>
                <a:extLst>
                  <a:ext uri="{0D108BD9-81ED-4DB2-BD59-A6C34878D82A}">
                    <a16:rowId xmlns:a16="http://schemas.microsoft.com/office/drawing/2014/main" val="2394320160"/>
                  </a:ext>
                </a:extLst>
              </a:tr>
              <a:tr h="0">
                <a:tc>
                  <a:txBody>
                    <a:bodyPr/>
                    <a:lstStyle/>
                    <a:p>
                      <a:pPr algn="l" fontAlgn="b"/>
                      <a:r>
                        <a:rPr lang="en-US" sz="2000" dirty="0">
                          <a:effectLst/>
                        </a:rPr>
                        <a:t>ID</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2000" dirty="0">
                          <a:effectLst/>
                        </a:rPr>
                        <a:t>Name</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34092260"/>
                  </a:ext>
                </a:extLst>
              </a:tr>
              <a:tr h="0">
                <a:tc>
                  <a:txBody>
                    <a:bodyPr/>
                    <a:lstStyle/>
                    <a:p>
                      <a:pPr fontAlgn="t"/>
                      <a:r>
                        <a:rPr lang="en-US" altLang="zh-TW" sz="2000" dirty="0" smtClean="0">
                          <a:hlinkClick r:id="rId2"/>
                        </a:rPr>
                        <a:t>T1563.001</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US" altLang="zh-TW" sz="1800" b="0" i="0" u="none" strike="noStrike" kern="1200" dirty="0" smtClean="0">
                          <a:solidFill>
                            <a:schemeClr val="tx1"/>
                          </a:solidFill>
                          <a:effectLst/>
                          <a:latin typeface="+mn-lt"/>
                          <a:ea typeface="+mn-ea"/>
                          <a:cs typeface="+mn-cs"/>
                          <a:hlinkClick r:id="rId3"/>
                        </a:rPr>
                        <a:t>SSH Hijacking</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31283260"/>
                  </a:ext>
                </a:extLst>
              </a:tr>
              <a:tr h="0">
                <a:tc>
                  <a:txBody>
                    <a:bodyPr/>
                    <a:lstStyle/>
                    <a:p>
                      <a:pPr fontAlgn="t"/>
                      <a:r>
                        <a:rPr lang="en-US" altLang="zh-TW" sz="2000" dirty="0" smtClean="0">
                          <a:hlinkClick r:id="rId4"/>
                        </a:rPr>
                        <a:t>T1563.002</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US" u="none" strike="noStrike" dirty="0" smtClean="0">
                          <a:solidFill>
                            <a:srgbClr val="4F7CAC"/>
                          </a:solidFill>
                          <a:effectLst/>
                          <a:hlinkClick r:id="rId5"/>
                        </a:rPr>
                        <a:t>RDP </a:t>
                      </a:r>
                      <a:r>
                        <a:rPr lang="en-US" u="none" strike="noStrike" dirty="0">
                          <a:solidFill>
                            <a:srgbClr val="4F7CAC"/>
                          </a:solidFill>
                          <a:effectLst/>
                          <a:hlinkClick r:id="rId5"/>
                        </a:rPr>
                        <a:t>Hijacking</a:t>
                      </a:r>
                      <a:endParaRPr lang="en-US"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37149618"/>
                  </a:ext>
                </a:extLst>
              </a:tr>
            </a:tbl>
          </a:graphicData>
        </a:graphic>
      </p:graphicFrame>
      <p:sp>
        <p:nvSpPr>
          <p:cNvPr id="4" name="矩形 3"/>
          <p:cNvSpPr/>
          <p:nvPr/>
        </p:nvSpPr>
        <p:spPr>
          <a:xfrm>
            <a:off x="0" y="136525"/>
            <a:ext cx="11989501" cy="400110"/>
          </a:xfrm>
          <a:prstGeom prst="rect">
            <a:avLst/>
          </a:prstGeom>
        </p:spPr>
        <p:txBody>
          <a:bodyPr wrap="none">
            <a:spAutoFit/>
          </a:bodyPr>
          <a:lstStyle/>
          <a:p>
            <a:r>
              <a:rPr lang="en-US" altLang="zh-TW" sz="2000" dirty="0" smtClean="0"/>
              <a:t>10.</a:t>
            </a:r>
            <a:r>
              <a:rPr lang="zh-TW" altLang="en-US" sz="2000" dirty="0" smtClean="0"/>
              <a:t>橫向移動</a:t>
            </a:r>
            <a:r>
              <a:rPr lang="en-US" altLang="zh-TW" sz="2000" dirty="0" smtClean="0"/>
              <a:t>Lateral Movement </a:t>
            </a:r>
            <a:r>
              <a:rPr lang="zh-TW" altLang="en-US" sz="2000" dirty="0" smtClean="0"/>
              <a:t>戰術</a:t>
            </a:r>
            <a:r>
              <a:rPr lang="en-US" altLang="zh-TW" sz="2000" dirty="0" smtClean="0"/>
              <a:t>| 4.</a:t>
            </a:r>
            <a:r>
              <a:rPr lang="zh-TW" altLang="en-US" sz="2000" b="1" dirty="0" smtClean="0">
                <a:solidFill>
                  <a:srgbClr val="FF0000"/>
                </a:solidFill>
              </a:rPr>
              <a:t>遠端服務會話劫持 </a:t>
            </a:r>
            <a:r>
              <a:rPr lang="en-US" altLang="zh-TW" sz="2000" b="1" dirty="0">
                <a:solidFill>
                  <a:srgbClr val="FF0000"/>
                </a:solidFill>
              </a:rPr>
              <a:t>Remote Service Session Hijacking </a:t>
            </a:r>
            <a:r>
              <a:rPr lang="en-US" altLang="zh-TW" sz="2000" dirty="0" smtClean="0"/>
              <a:t>(2)</a:t>
            </a:r>
            <a:r>
              <a:rPr lang="zh-TW" altLang="en-US" sz="2000" dirty="0" smtClean="0"/>
              <a:t>技術</a:t>
            </a:r>
            <a:endParaRPr lang="en-US" altLang="zh-TW" sz="2000" dirty="0"/>
          </a:p>
        </p:txBody>
      </p:sp>
      <p:sp>
        <p:nvSpPr>
          <p:cNvPr id="5" name="矩形 4"/>
          <p:cNvSpPr/>
          <p:nvPr/>
        </p:nvSpPr>
        <p:spPr>
          <a:xfrm>
            <a:off x="133593" y="598190"/>
            <a:ext cx="6591336" cy="6186309"/>
          </a:xfrm>
          <a:prstGeom prst="rect">
            <a:avLst/>
          </a:prstGeom>
        </p:spPr>
        <p:txBody>
          <a:bodyPr wrap="square">
            <a:spAutoFit/>
          </a:bodyPr>
          <a:lstStyle/>
          <a:p>
            <a:pPr marL="285750" indent="-285750">
              <a:buFont typeface="Wingdings" panose="05000000000000000000" pitchFamily="2" charset="2"/>
              <a:buChar char="n"/>
            </a:pPr>
            <a:r>
              <a:rPr lang="en-US" altLang="zh-TW" dirty="0"/>
              <a:t>Adversaries(</a:t>
            </a:r>
            <a:r>
              <a:rPr lang="zh-TW" altLang="en-US" dirty="0"/>
              <a:t>攻擊者</a:t>
            </a:r>
            <a:r>
              <a:rPr lang="en-US" altLang="zh-TW" dirty="0"/>
              <a:t>)</a:t>
            </a:r>
            <a:r>
              <a:rPr lang="zh-TW" altLang="en-US" dirty="0" smtClean="0"/>
              <a:t>可能</a:t>
            </a:r>
            <a:r>
              <a:rPr lang="zh-TW" altLang="en-US" dirty="0"/>
              <a:t>會透過遠端服務控制預先存在的會話，以便在環境中橫向移動。使用者可以使用有效的憑證登入專門設計用於接受遠端連線的服務，例如 </a:t>
            </a:r>
            <a:r>
              <a:rPr lang="en-US" altLang="zh-TW" dirty="0"/>
              <a:t>telnet</a:t>
            </a:r>
            <a:r>
              <a:rPr lang="zh-TW" altLang="en-US" dirty="0"/>
              <a:t>、</a:t>
            </a:r>
            <a:r>
              <a:rPr lang="en-US" altLang="zh-TW" dirty="0"/>
              <a:t>SSH </a:t>
            </a:r>
            <a:r>
              <a:rPr lang="zh-TW" altLang="en-US" dirty="0"/>
              <a:t>和 </a:t>
            </a:r>
            <a:r>
              <a:rPr lang="en-US" altLang="zh-TW" dirty="0"/>
              <a:t>RDP</a:t>
            </a:r>
            <a:r>
              <a:rPr lang="zh-TW" altLang="en-US" dirty="0"/>
              <a:t>。當使用者登入服務時，將建立一個會話，使他們能夠保持與該服務的持續互動</a:t>
            </a:r>
            <a:r>
              <a:rPr lang="zh-TW" altLang="en-US" dirty="0" smtClean="0"/>
              <a:t>。</a:t>
            </a:r>
            <a:endParaRPr lang="en-US" altLang="zh-TW" dirty="0" smtClean="0"/>
          </a:p>
          <a:p>
            <a:pPr marL="285750" indent="-285750">
              <a:buFont typeface="Wingdings" panose="05000000000000000000" pitchFamily="2" charset="2"/>
              <a:buChar char="n"/>
            </a:pPr>
            <a:r>
              <a:rPr lang="en-US" altLang="zh-TW" dirty="0" smtClean="0"/>
              <a:t>Adversaries</a:t>
            </a:r>
            <a:r>
              <a:rPr lang="zh-TW" altLang="en-US" dirty="0" smtClean="0"/>
              <a:t>可能</a:t>
            </a:r>
            <a:r>
              <a:rPr lang="zh-TW" altLang="en-US" dirty="0"/>
              <a:t>會徵用這些會話來在遠端系統上執行操作。遠端服務會話劫持與遠端服務的使用不同，因為它劫持現有會話而不是使用有效帳戶建立新會話</a:t>
            </a:r>
            <a:r>
              <a:rPr lang="zh-TW" altLang="en-US" dirty="0" smtClean="0"/>
              <a:t>。</a:t>
            </a:r>
            <a:endParaRPr lang="en-US" altLang="zh-TW" dirty="0"/>
          </a:p>
          <a:p>
            <a:pPr marL="285750" indent="-285750">
              <a:buFont typeface="Wingdings" panose="05000000000000000000" pitchFamily="2" charset="2"/>
              <a:buChar char="n"/>
            </a:pPr>
            <a:r>
              <a:rPr lang="en-US" altLang="zh-TW" dirty="0" smtClean="0"/>
              <a:t>Adversaries </a:t>
            </a:r>
            <a:r>
              <a:rPr lang="en-US" altLang="zh-TW" dirty="0"/>
              <a:t>may take control of preexisting sessions with remote services to move laterally in an environment. Users may use valid credentials to log into a service specifically designed to accept remote connections, such as telnet, SSH, and RDP. When a user logs into a service, a session will be established that will allow them to maintain a continuous interaction with that </a:t>
            </a:r>
            <a:r>
              <a:rPr lang="en-US" altLang="zh-TW" dirty="0" smtClean="0"/>
              <a:t>service.</a:t>
            </a:r>
          </a:p>
          <a:p>
            <a:pPr marL="285750" indent="-285750">
              <a:buFont typeface="Wingdings" panose="05000000000000000000" pitchFamily="2" charset="2"/>
              <a:buChar char="n"/>
            </a:pPr>
            <a:r>
              <a:rPr lang="en-US" altLang="zh-TW" dirty="0" smtClean="0"/>
              <a:t>Adversaries </a:t>
            </a:r>
            <a:r>
              <a:rPr lang="en-US" altLang="zh-TW" dirty="0"/>
              <a:t>may commandeer these sessions to carry out actions on remote systems. Remote Service Session Hijacking differs from use of Remote </a:t>
            </a:r>
            <a:r>
              <a:rPr lang="en-US" altLang="zh-TW" dirty="0" smtClean="0"/>
              <a:t>Services because </a:t>
            </a:r>
            <a:r>
              <a:rPr lang="en-US" altLang="zh-TW" dirty="0"/>
              <a:t>it hijacks an existing session rather than creating a new session using Valid Accounts.</a:t>
            </a:r>
          </a:p>
          <a:p>
            <a:pPr marL="285750" indent="-285750">
              <a:buFont typeface="Wingdings" panose="05000000000000000000" pitchFamily="2" charset="2"/>
              <a:buChar char="n"/>
            </a:pPr>
            <a:endParaRPr lang="zh-TW" altLang="en-US" dirty="0"/>
          </a:p>
          <a:p>
            <a:pPr marL="285750" indent="-285750">
              <a:buFont typeface="Wingdings" panose="05000000000000000000" pitchFamily="2" charset="2"/>
              <a:buChar char="n"/>
            </a:pPr>
            <a:endParaRPr lang="en-US" altLang="zh-TW" dirty="0"/>
          </a:p>
        </p:txBody>
      </p:sp>
      <p:sp>
        <p:nvSpPr>
          <p:cNvPr id="6" name="矩形 5"/>
          <p:cNvSpPr/>
          <p:nvPr/>
        </p:nvSpPr>
        <p:spPr>
          <a:xfrm>
            <a:off x="6858522" y="985021"/>
            <a:ext cx="4938959" cy="1877437"/>
          </a:xfrm>
          <a:prstGeom prst="rect">
            <a:avLst/>
          </a:prstGeom>
          <a:solidFill>
            <a:srgbClr val="7CD6D2"/>
          </a:solidFill>
        </p:spPr>
        <p:txBody>
          <a:bodyPr wrap="square">
            <a:spAutoFit/>
          </a:bodyPr>
          <a:lstStyle/>
          <a:p>
            <a:r>
              <a:rPr lang="en-US" altLang="zh-TW" sz="1400" b="1" dirty="0">
                <a:latin typeface="Roboto-Regular"/>
              </a:rPr>
              <a:t>ID: T1563</a:t>
            </a:r>
          </a:p>
          <a:p>
            <a:r>
              <a:rPr lang="en-US" altLang="zh-TW" sz="1400" b="1" dirty="0">
                <a:latin typeface="Roboto-Regular"/>
              </a:rPr>
              <a:t>Sub-techniques: </a:t>
            </a:r>
            <a:r>
              <a:rPr lang="en-US" altLang="zh-TW" sz="1400" dirty="0" smtClean="0">
                <a:hlinkClick r:id="rId2"/>
              </a:rPr>
              <a:t>T1563.001</a:t>
            </a:r>
            <a:r>
              <a:rPr lang="en-US" altLang="zh-TW" sz="1400" dirty="0" smtClean="0"/>
              <a:t>, </a:t>
            </a:r>
            <a:r>
              <a:rPr lang="en-US" altLang="zh-TW" sz="1400" dirty="0" smtClean="0">
                <a:hlinkClick r:id="rId4"/>
              </a:rPr>
              <a:t>T1563.002</a:t>
            </a:r>
            <a:endParaRPr lang="en-US" altLang="zh-TW" sz="1100" b="1" dirty="0" smtClean="0">
              <a:latin typeface="Roboto-Regular"/>
            </a:endParaRPr>
          </a:p>
          <a:p>
            <a:r>
              <a:rPr lang="en-US" altLang="zh-TW" sz="1400" b="1" dirty="0" smtClean="0">
                <a:latin typeface="Roboto-Regular"/>
              </a:rPr>
              <a:t>Tactic : </a:t>
            </a:r>
            <a:r>
              <a:rPr lang="en-US" altLang="zh-TW" sz="1400" dirty="0" smtClean="0">
                <a:hlinkClick r:id="rId6"/>
              </a:rPr>
              <a:t>Lateral </a:t>
            </a:r>
            <a:r>
              <a:rPr lang="en-US" altLang="zh-TW" sz="1400" dirty="0">
                <a:hlinkClick r:id="rId6"/>
              </a:rPr>
              <a:t>Movement</a:t>
            </a:r>
            <a:endParaRPr lang="en-US" altLang="zh-TW" sz="1100" b="1" dirty="0" smtClean="0">
              <a:latin typeface="Roboto-Regular"/>
            </a:endParaRPr>
          </a:p>
          <a:p>
            <a:r>
              <a:rPr lang="en-US" altLang="zh-TW" sz="1400" b="1" dirty="0" smtClean="0">
                <a:latin typeface="Roboto-Regular"/>
              </a:rPr>
              <a:t>Platforms</a:t>
            </a:r>
            <a:r>
              <a:rPr lang="en-US" altLang="zh-TW" sz="1400" b="1" dirty="0">
                <a:latin typeface="Roboto-Regular"/>
              </a:rPr>
              <a:t>: Linux, Windows, </a:t>
            </a:r>
            <a:r>
              <a:rPr lang="en-US" altLang="zh-TW" sz="1400" b="1" dirty="0" err="1" smtClean="0">
                <a:latin typeface="Roboto-Regular"/>
              </a:rPr>
              <a:t>macOS</a:t>
            </a:r>
            <a:endParaRPr lang="en-US" altLang="zh-TW" sz="1400" b="1" dirty="0">
              <a:latin typeface="Roboto-Regular"/>
            </a:endParaRPr>
          </a:p>
          <a:p>
            <a:r>
              <a:rPr lang="en-US" altLang="zh-TW" sz="1400" b="1" dirty="0">
                <a:latin typeface="Roboto-Regular"/>
              </a:rPr>
              <a:t>Permissions Required: SYSTEM, root</a:t>
            </a:r>
          </a:p>
          <a:p>
            <a:r>
              <a:rPr lang="en-US" altLang="zh-TW" sz="1400" b="1" dirty="0">
                <a:latin typeface="Roboto-Regular"/>
              </a:rPr>
              <a:t>Version: 1.0</a:t>
            </a:r>
          </a:p>
          <a:p>
            <a:r>
              <a:rPr lang="en-US" altLang="zh-TW" sz="1400" b="1" dirty="0">
                <a:latin typeface="Roboto-Regular"/>
              </a:rPr>
              <a:t>Created: 25 February 2020</a:t>
            </a:r>
          </a:p>
          <a:p>
            <a:r>
              <a:rPr lang="en-US" altLang="zh-TW" sz="1400" b="1" dirty="0">
                <a:latin typeface="Roboto-Regular"/>
              </a:rPr>
              <a:t>Last Modified: 23 March 2020</a:t>
            </a:r>
            <a:endParaRPr lang="en-US" altLang="zh-TW" sz="1400" b="1" dirty="0" smtClean="0">
              <a:latin typeface="Roboto-Regular"/>
            </a:endParaRPr>
          </a:p>
        </p:txBody>
      </p:sp>
      <p:sp>
        <p:nvSpPr>
          <p:cNvPr id="3" name="投影片編號版面配置區 2"/>
          <p:cNvSpPr>
            <a:spLocks noGrp="1"/>
          </p:cNvSpPr>
          <p:nvPr>
            <p:ph type="sldNum" sz="quarter" idx="12"/>
          </p:nvPr>
        </p:nvSpPr>
        <p:spPr/>
        <p:txBody>
          <a:bodyPr/>
          <a:lstStyle/>
          <a:p>
            <a:fld id="{D16C3A51-89D0-4E4D-AA61-5A30A561532A}" type="slidenum">
              <a:rPr lang="zh-TW" altLang="en-US" smtClean="0"/>
              <a:pPr/>
              <a:t>104</a:t>
            </a:fld>
            <a:endParaRPr lang="zh-TW" altLang="en-US"/>
          </a:p>
        </p:txBody>
      </p:sp>
    </p:spTree>
    <p:extLst>
      <p:ext uri="{BB962C8B-B14F-4D97-AF65-F5344CB8AC3E}">
        <p14:creationId xmlns:p14="http://schemas.microsoft.com/office/powerpoint/2010/main" val="66868049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p:cNvGraphicFramePr>
            <a:graphicFrameLocks noGrp="1"/>
          </p:cNvGraphicFramePr>
          <p:nvPr>
            <p:extLst>
              <p:ext uri="{D42A27DB-BD31-4B8C-83A1-F6EECF244321}">
                <p14:modId xmlns:p14="http://schemas.microsoft.com/office/powerpoint/2010/main" val="1639325028"/>
              </p:ext>
            </p:extLst>
          </p:nvPr>
        </p:nvGraphicFramePr>
        <p:xfrm>
          <a:off x="146223" y="1156446"/>
          <a:ext cx="11804985" cy="5464089"/>
        </p:xfrm>
        <a:graphic>
          <a:graphicData uri="http://schemas.openxmlformats.org/drawingml/2006/table">
            <a:tbl>
              <a:tblPr/>
              <a:tblGrid>
                <a:gridCol w="938755">
                  <a:extLst>
                    <a:ext uri="{9D8B030D-6E8A-4147-A177-3AD203B41FA5}">
                      <a16:colId xmlns:a16="http://schemas.microsoft.com/office/drawing/2014/main" val="3772659884"/>
                    </a:ext>
                  </a:extLst>
                </a:gridCol>
                <a:gridCol w="1716411">
                  <a:extLst>
                    <a:ext uri="{9D8B030D-6E8A-4147-A177-3AD203B41FA5}">
                      <a16:colId xmlns:a16="http://schemas.microsoft.com/office/drawing/2014/main" val="2877839457"/>
                    </a:ext>
                  </a:extLst>
                </a:gridCol>
                <a:gridCol w="9149819">
                  <a:extLst>
                    <a:ext uri="{9D8B030D-6E8A-4147-A177-3AD203B41FA5}">
                      <a16:colId xmlns:a16="http://schemas.microsoft.com/office/drawing/2014/main" val="3645969166"/>
                    </a:ext>
                  </a:extLst>
                </a:gridCol>
              </a:tblGrid>
              <a:tr h="412957">
                <a:tc>
                  <a:txBody>
                    <a:bodyPr/>
                    <a:lstStyle/>
                    <a:p>
                      <a:pPr algn="l" fontAlgn="b"/>
                      <a:r>
                        <a:rPr lang="en-US" sz="1400" b="1" dirty="0">
                          <a:effectLst/>
                        </a:rPr>
                        <a:t>ID</a:t>
                      </a:r>
                    </a:p>
                  </a:txBody>
                  <a:tcPr marL="68870" marR="68870" marT="34435" marB="3443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a:effectLst/>
                        </a:rPr>
                        <a:t>Mitigation</a:t>
                      </a:r>
                    </a:p>
                  </a:txBody>
                  <a:tcPr marL="68870" marR="68870" marT="34435" marB="3443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a:effectLst/>
                        </a:rPr>
                        <a:t>Description</a:t>
                      </a:r>
                    </a:p>
                  </a:txBody>
                  <a:tcPr marL="68870" marR="68870" marT="34435" marB="3443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2095200646"/>
                  </a:ext>
                </a:extLst>
              </a:tr>
              <a:tr h="1051008">
                <a:tc>
                  <a:txBody>
                    <a:bodyPr/>
                    <a:lstStyle/>
                    <a:p>
                      <a:pPr fontAlgn="t"/>
                      <a:r>
                        <a:rPr lang="en-US" altLang="zh-TW" sz="1800" b="0" i="0" u="none" strike="noStrike" kern="1200" dirty="0" smtClean="0">
                          <a:solidFill>
                            <a:schemeClr val="tx1"/>
                          </a:solidFill>
                          <a:effectLst/>
                          <a:latin typeface="+mn-lt"/>
                          <a:ea typeface="+mn-ea"/>
                          <a:cs typeface="+mn-cs"/>
                          <a:hlinkClick r:id="rId2"/>
                        </a:rPr>
                        <a:t>M1042</a:t>
                      </a:r>
                      <a:endParaRPr lang="en-US" sz="1800" b="1" dirty="0">
                        <a:effectLst/>
                        <a:latin typeface="+mn-l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2"/>
                        </a:rPr>
                        <a:t>Disable or Remove Feature or Program</a:t>
                      </a:r>
                      <a:endParaRPr lang="en-US" altLang="zh-TW" sz="1800" b="0" i="0" u="none" strike="noStrike" kern="1200" dirty="0" smtClean="0">
                        <a:solidFill>
                          <a:schemeClr val="tx1"/>
                        </a:solidFill>
                        <a:effectLst/>
                        <a:latin typeface="+mn-lt"/>
                        <a:ea typeface="+mn-ea"/>
                        <a:cs typeface="+mn-cs"/>
                      </a:endParaRPr>
                    </a:p>
                    <a:p>
                      <a:pPr fontAlgn="t"/>
                      <a:r>
                        <a:rPr lang="zh-TW" altLang="en-US" sz="1800" b="0" i="0" u="none" strike="noStrike" kern="1200" dirty="0" smtClean="0">
                          <a:solidFill>
                            <a:schemeClr val="tx1"/>
                          </a:solidFill>
                          <a:effectLst/>
                          <a:latin typeface="+mn-lt"/>
                          <a:ea typeface="+mn-ea"/>
                          <a:cs typeface="+mn-cs"/>
                        </a:rPr>
                        <a:t>停用或刪除功能或程式</a:t>
                      </a:r>
                      <a:endParaRPr lang="en-US"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marL="285750" indent="-285750" fontAlgn="t">
                        <a:buFont typeface="Wingdings" panose="05000000000000000000" pitchFamily="2" charset="2"/>
                        <a:buChar char="n"/>
                      </a:pPr>
                      <a:r>
                        <a:rPr lang="en-US" altLang="zh-TW" sz="1800" b="0" i="0" kern="1200" dirty="0" smtClean="0">
                          <a:solidFill>
                            <a:schemeClr val="tx1"/>
                          </a:solidFill>
                          <a:effectLst/>
                          <a:latin typeface="+mn-lt"/>
                          <a:ea typeface="+mn-ea"/>
                          <a:cs typeface="+mn-cs"/>
                        </a:rPr>
                        <a:t>Disable the remote service (ex: SSH, RDP, etc.) if it is unnecessary.</a:t>
                      </a:r>
                    </a:p>
                    <a:p>
                      <a:pPr marL="285750" indent="-285750" fontAlgn="t">
                        <a:buFont typeface="Wingdings" panose="05000000000000000000" pitchFamily="2" charset="2"/>
                        <a:buChar char="n"/>
                      </a:pPr>
                      <a:r>
                        <a:rPr lang="zh-TW" altLang="en-US" sz="1800" b="0" i="0" kern="1200" dirty="0" smtClean="0">
                          <a:solidFill>
                            <a:schemeClr val="tx1"/>
                          </a:solidFill>
                          <a:effectLst/>
                          <a:latin typeface="+mn-lt"/>
                          <a:ea typeface="+mn-ea"/>
                          <a:cs typeface="+mn-cs"/>
                        </a:rPr>
                        <a:t>如果不需要，請停用遠端服務（例如：</a:t>
                      </a:r>
                      <a:r>
                        <a:rPr lang="en-US" altLang="zh-TW" sz="1800" b="0" i="0" kern="1200" dirty="0" smtClean="0">
                          <a:solidFill>
                            <a:schemeClr val="tx1"/>
                          </a:solidFill>
                          <a:effectLst/>
                          <a:latin typeface="+mn-lt"/>
                          <a:ea typeface="+mn-ea"/>
                          <a:cs typeface="+mn-cs"/>
                        </a:rPr>
                        <a:t>SSH</a:t>
                      </a:r>
                      <a:r>
                        <a:rPr lang="zh-TW" altLang="en-US" sz="1800" b="0" i="0" kern="1200" dirty="0" smtClean="0">
                          <a:solidFill>
                            <a:schemeClr val="tx1"/>
                          </a:solidFill>
                          <a:effectLst/>
                          <a:latin typeface="+mn-lt"/>
                          <a:ea typeface="+mn-ea"/>
                          <a:cs typeface="+mn-cs"/>
                        </a:rPr>
                        <a:t>、</a:t>
                      </a:r>
                      <a:r>
                        <a:rPr lang="en-US" altLang="zh-TW" sz="1800" b="0" i="0" kern="1200" dirty="0" smtClean="0">
                          <a:solidFill>
                            <a:schemeClr val="tx1"/>
                          </a:solidFill>
                          <a:effectLst/>
                          <a:latin typeface="+mn-lt"/>
                          <a:ea typeface="+mn-ea"/>
                          <a:cs typeface="+mn-cs"/>
                        </a:rPr>
                        <a:t>RDP </a:t>
                      </a:r>
                      <a:r>
                        <a:rPr lang="zh-TW" altLang="en-US" sz="1800" b="0" i="0" kern="1200" dirty="0" smtClean="0">
                          <a:solidFill>
                            <a:schemeClr val="tx1"/>
                          </a:solidFill>
                          <a:effectLst/>
                          <a:latin typeface="+mn-lt"/>
                          <a:ea typeface="+mn-ea"/>
                          <a:cs typeface="+mn-cs"/>
                        </a:rPr>
                        <a:t>等）。</a:t>
                      </a:r>
                      <a:endParaRPr lang="en-US" altLang="zh-TW" sz="1700" b="0" i="0" kern="1200" dirty="0" smtClean="0">
                        <a:solidFill>
                          <a:schemeClr val="tx1"/>
                        </a:solidFill>
                        <a:effectLst/>
                        <a:latin typeface="+mn-lt"/>
                        <a:ea typeface="+mn-ea"/>
                        <a:cs typeface="+mn-cs"/>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2489582577"/>
                  </a:ext>
                </a:extLst>
              </a:tr>
              <a:tr h="1051008">
                <a:tc>
                  <a:txBody>
                    <a:bodyPr/>
                    <a:lstStyle/>
                    <a:p>
                      <a:pPr fontAlgn="t"/>
                      <a:r>
                        <a:rPr lang="en-US" altLang="zh-TW" sz="1800" b="0" i="0" u="none" strike="noStrike" kern="1200" dirty="0" smtClean="0">
                          <a:solidFill>
                            <a:schemeClr val="tx1"/>
                          </a:solidFill>
                          <a:effectLst/>
                          <a:latin typeface="+mn-lt"/>
                          <a:ea typeface="+mn-ea"/>
                          <a:cs typeface="+mn-cs"/>
                          <a:hlinkClick r:id="rId3"/>
                        </a:rPr>
                        <a:t>M1030</a:t>
                      </a:r>
                      <a:endParaRPr lang="en-US" sz="1800" b="1" dirty="0">
                        <a:effectLst/>
                        <a:latin typeface="+mn-l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3"/>
                        </a:rPr>
                        <a:t>Network Segmentation</a:t>
                      </a:r>
                      <a:endParaRPr lang="en-US" altLang="zh-TW" sz="1800" b="0" i="0" u="none" strike="noStrike" kern="1200" dirty="0" smtClean="0">
                        <a:solidFill>
                          <a:schemeClr val="tx1"/>
                        </a:solidFill>
                        <a:effectLst/>
                        <a:latin typeface="+mn-lt"/>
                        <a:ea typeface="+mn-ea"/>
                        <a:cs typeface="+mn-cs"/>
                      </a:endParaRPr>
                    </a:p>
                    <a:p>
                      <a:pPr fontAlgn="t"/>
                      <a:r>
                        <a:rPr lang="zh-TW" altLang="en-US" sz="1800" b="0" i="0" u="none" strike="noStrike" kern="1200" dirty="0" smtClean="0">
                          <a:solidFill>
                            <a:schemeClr val="tx1"/>
                          </a:solidFill>
                          <a:effectLst/>
                          <a:latin typeface="+mn-lt"/>
                          <a:ea typeface="+mn-ea"/>
                          <a:cs typeface="+mn-cs"/>
                        </a:rPr>
                        <a:t>網路分段</a:t>
                      </a:r>
                      <a:endParaRPr lang="en-US"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marL="285750" indent="-285750" fontAlgn="t">
                        <a:buFont typeface="Wingdings" panose="05000000000000000000" pitchFamily="2" charset="2"/>
                        <a:buChar char="n"/>
                      </a:pPr>
                      <a:r>
                        <a:rPr lang="en-US" dirty="0" smtClean="0">
                          <a:effectLst/>
                        </a:rPr>
                        <a:t>Enable </a:t>
                      </a:r>
                      <a:r>
                        <a:rPr lang="en-US" dirty="0">
                          <a:effectLst/>
                        </a:rPr>
                        <a:t>firewall rules to block unnecessary traffic between network security zones within a network</a:t>
                      </a:r>
                      <a:r>
                        <a:rPr lang="en-US" dirty="0" smtClean="0">
                          <a:effectLst/>
                        </a:rPr>
                        <a:t>.</a:t>
                      </a:r>
                    </a:p>
                    <a:p>
                      <a:pPr marL="285750" indent="-285750" fontAlgn="t">
                        <a:buFont typeface="Wingdings" panose="05000000000000000000" pitchFamily="2" charset="2"/>
                        <a:buChar char="n"/>
                      </a:pPr>
                      <a:r>
                        <a:rPr lang="zh-TW" altLang="en-US" sz="1800" b="0" i="0" kern="1200" dirty="0" smtClean="0">
                          <a:solidFill>
                            <a:schemeClr val="tx1"/>
                          </a:solidFill>
                          <a:effectLst/>
                          <a:latin typeface="+mn-lt"/>
                          <a:ea typeface="+mn-ea"/>
                          <a:cs typeface="+mn-cs"/>
                        </a:rPr>
                        <a:t>啟用防火牆規則以阻止網路內網路安全區域之間不必要的流量。</a:t>
                      </a:r>
                      <a:endParaRPr lang="en-US"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4178638678"/>
                  </a:ext>
                </a:extLst>
              </a:tr>
              <a:tr h="1211756">
                <a:tc>
                  <a:txBody>
                    <a:bodyPr/>
                    <a:lstStyle/>
                    <a:p>
                      <a:pPr fontAlgn="t"/>
                      <a:r>
                        <a:rPr lang="en-US" altLang="zh-TW" sz="1800" b="0" i="0" u="none" strike="noStrike" kern="1200" dirty="0" smtClean="0">
                          <a:solidFill>
                            <a:schemeClr val="tx1"/>
                          </a:solidFill>
                          <a:effectLst/>
                          <a:latin typeface="+mn-lt"/>
                          <a:ea typeface="+mn-ea"/>
                          <a:cs typeface="+mn-cs"/>
                          <a:hlinkClick r:id="rId4"/>
                        </a:rPr>
                        <a:t>M1026</a:t>
                      </a:r>
                      <a:endParaRPr lang="en-US" sz="1800" b="1" dirty="0">
                        <a:effectLst/>
                        <a:latin typeface="+mn-l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4"/>
                        </a:rPr>
                        <a:t>Privileged Account Management</a:t>
                      </a:r>
                      <a:endParaRPr lang="en-US" altLang="zh-TW" sz="1800" b="0" i="0" u="none" strike="noStrike" kern="1200" dirty="0" smtClean="0">
                        <a:solidFill>
                          <a:schemeClr val="tx1"/>
                        </a:solidFill>
                        <a:effectLst/>
                        <a:latin typeface="+mn-lt"/>
                        <a:ea typeface="+mn-ea"/>
                        <a:cs typeface="+mn-cs"/>
                      </a:endParaRPr>
                    </a:p>
                    <a:p>
                      <a:pPr fontAlgn="t"/>
                      <a:r>
                        <a:rPr lang="zh-TW" altLang="en-US" sz="1800" b="0" i="0" u="none" strike="noStrike" kern="1200" dirty="0" smtClean="0">
                          <a:solidFill>
                            <a:schemeClr val="tx1"/>
                          </a:solidFill>
                          <a:effectLst/>
                          <a:latin typeface="+mn-lt"/>
                          <a:ea typeface="+mn-ea"/>
                          <a:cs typeface="+mn-cs"/>
                        </a:rPr>
                        <a:t>特權帳戶管理</a:t>
                      </a:r>
                      <a:endParaRPr lang="en-US"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marL="285750" indent="-285750" fontAlgn="t">
                        <a:buFont typeface="Wingdings" panose="05000000000000000000" pitchFamily="2" charset="2"/>
                        <a:buChar char="n"/>
                      </a:pPr>
                      <a:r>
                        <a:rPr lang="en-US" altLang="zh-TW" sz="1800" b="0" i="0" kern="1200" dirty="0" smtClean="0">
                          <a:solidFill>
                            <a:schemeClr val="tx1"/>
                          </a:solidFill>
                          <a:effectLst/>
                          <a:latin typeface="+mn-lt"/>
                          <a:ea typeface="+mn-ea"/>
                          <a:cs typeface="+mn-cs"/>
                        </a:rPr>
                        <a:t>Do not allow remote access to services as a privileged account unless necessary.</a:t>
                      </a:r>
                    </a:p>
                    <a:p>
                      <a:pPr marL="285750" indent="-285750" fontAlgn="t">
                        <a:buFont typeface="Wingdings" panose="05000000000000000000" pitchFamily="2" charset="2"/>
                        <a:buChar char="n"/>
                      </a:pPr>
                      <a:r>
                        <a:rPr lang="zh-TW" altLang="en-US" sz="1800" b="0" i="0" kern="1200" dirty="0" smtClean="0">
                          <a:solidFill>
                            <a:schemeClr val="tx1"/>
                          </a:solidFill>
                          <a:effectLst/>
                          <a:latin typeface="+mn-lt"/>
                          <a:ea typeface="+mn-ea"/>
                          <a:cs typeface="+mn-cs"/>
                        </a:rPr>
                        <a:t>除非必要，否則請勿允許以特權帳戶遠端存取服務。</a:t>
                      </a:r>
                      <a:endParaRPr lang="en-US" altLang="zh-TW" sz="1700" b="0" i="0" kern="1200" dirty="0" smtClean="0">
                        <a:solidFill>
                          <a:schemeClr val="tx1"/>
                        </a:solidFill>
                        <a:effectLst/>
                        <a:latin typeface="+mn-lt"/>
                        <a:ea typeface="+mn-ea"/>
                        <a:cs typeface="+mn-cs"/>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1139929792"/>
                  </a:ext>
                </a:extLst>
              </a:tr>
              <a:tr h="1051008">
                <a:tc>
                  <a:txBody>
                    <a:bodyPr/>
                    <a:lstStyle/>
                    <a:p>
                      <a:pPr fontAlgn="t"/>
                      <a:r>
                        <a:rPr lang="en-US" altLang="zh-TW" sz="1800" b="0" i="0" u="none" strike="noStrike" kern="1200" dirty="0" smtClean="0">
                          <a:solidFill>
                            <a:schemeClr val="tx1"/>
                          </a:solidFill>
                          <a:effectLst/>
                          <a:latin typeface="+mn-lt"/>
                          <a:ea typeface="+mn-ea"/>
                          <a:cs typeface="+mn-cs"/>
                          <a:hlinkClick r:id="rId5"/>
                        </a:rPr>
                        <a:t>M1018</a:t>
                      </a:r>
                      <a:endParaRPr lang="en-US" sz="1800" b="1" dirty="0">
                        <a:effectLst/>
                        <a:latin typeface="+mn-l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5"/>
                        </a:rPr>
                        <a:t>User Account Management</a:t>
                      </a:r>
                      <a:endParaRPr lang="en-US" altLang="zh-TW" sz="1800" b="0" i="0" u="none" strike="noStrike" kern="1200" dirty="0" smtClean="0">
                        <a:solidFill>
                          <a:schemeClr val="tx1"/>
                        </a:solidFill>
                        <a:effectLst/>
                        <a:latin typeface="+mn-lt"/>
                        <a:ea typeface="+mn-ea"/>
                        <a:cs typeface="+mn-cs"/>
                      </a:endParaRPr>
                    </a:p>
                    <a:p>
                      <a:pPr fontAlgn="t"/>
                      <a:r>
                        <a:rPr lang="zh-TW" altLang="en-US" sz="1800" b="0" i="0" u="none" strike="noStrike" kern="1200" dirty="0" smtClean="0">
                          <a:solidFill>
                            <a:schemeClr val="tx1"/>
                          </a:solidFill>
                          <a:effectLst/>
                          <a:latin typeface="+mn-lt"/>
                          <a:ea typeface="+mn-ea"/>
                          <a:cs typeface="+mn-cs"/>
                        </a:rPr>
                        <a:t>用戶帳號管理</a:t>
                      </a:r>
                      <a:endParaRPr lang="en-US"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marL="285750" indent="-285750" fontAlgn="t">
                        <a:buFont typeface="Wingdings" panose="05000000000000000000" pitchFamily="2" charset="2"/>
                        <a:buChar char="n"/>
                      </a:pPr>
                      <a:r>
                        <a:rPr lang="en-US" altLang="zh-TW" sz="1800" b="0" i="0" kern="1200" dirty="0" smtClean="0">
                          <a:solidFill>
                            <a:schemeClr val="tx1"/>
                          </a:solidFill>
                          <a:effectLst/>
                          <a:latin typeface="+mn-lt"/>
                          <a:ea typeface="+mn-ea"/>
                          <a:cs typeface="+mn-cs"/>
                        </a:rPr>
                        <a:t>Limit remote user permissions if remote access is necessary.</a:t>
                      </a:r>
                    </a:p>
                    <a:p>
                      <a:pPr marL="285750" indent="-285750" fontAlgn="t">
                        <a:buFont typeface="Wingdings" panose="05000000000000000000" pitchFamily="2" charset="2"/>
                        <a:buChar char="n"/>
                      </a:pPr>
                      <a:r>
                        <a:rPr lang="zh-TW" altLang="en-US" sz="1800" b="0" i="0" kern="1200" dirty="0" smtClean="0">
                          <a:solidFill>
                            <a:schemeClr val="tx1"/>
                          </a:solidFill>
                          <a:effectLst/>
                          <a:latin typeface="+mn-lt"/>
                          <a:ea typeface="+mn-ea"/>
                          <a:cs typeface="+mn-cs"/>
                        </a:rPr>
                        <a:t>如果需要遠端訪問，則限制遠端使用者權限。</a:t>
                      </a:r>
                      <a:endParaRPr lang="en-US" altLang="zh-TW" sz="1700" b="0" i="0" kern="1200" dirty="0" smtClean="0">
                        <a:solidFill>
                          <a:schemeClr val="tx1"/>
                        </a:solidFill>
                        <a:effectLst/>
                        <a:latin typeface="+mn-lt"/>
                        <a:ea typeface="+mn-ea"/>
                        <a:cs typeface="+mn-cs"/>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2247639469"/>
                  </a:ext>
                </a:extLst>
              </a:tr>
            </a:tbl>
          </a:graphicData>
        </a:graphic>
      </p:graphicFrame>
      <p:sp>
        <p:nvSpPr>
          <p:cNvPr id="7" name="投影片編號版面配置區 6"/>
          <p:cNvSpPr>
            <a:spLocks noGrp="1"/>
          </p:cNvSpPr>
          <p:nvPr>
            <p:ph type="sldNum" sz="quarter" idx="12"/>
          </p:nvPr>
        </p:nvSpPr>
        <p:spPr/>
        <p:txBody>
          <a:bodyPr/>
          <a:lstStyle/>
          <a:p>
            <a:fld id="{D16C3A51-89D0-4E4D-AA61-5A30A561532A}" type="slidenum">
              <a:rPr lang="zh-TW" altLang="en-US" smtClean="0"/>
              <a:pPr/>
              <a:t>105</a:t>
            </a:fld>
            <a:endParaRPr lang="zh-TW" altLang="en-US"/>
          </a:p>
        </p:txBody>
      </p:sp>
      <p:sp>
        <p:nvSpPr>
          <p:cNvPr id="6" name="矩形 5"/>
          <p:cNvSpPr/>
          <p:nvPr/>
        </p:nvSpPr>
        <p:spPr>
          <a:xfrm>
            <a:off x="0" y="556953"/>
            <a:ext cx="3175356" cy="461665"/>
          </a:xfrm>
          <a:prstGeom prst="rect">
            <a:avLst/>
          </a:prstGeom>
        </p:spPr>
        <p:txBody>
          <a:bodyPr wrap="none">
            <a:spAutoFit/>
          </a:bodyPr>
          <a:lstStyle/>
          <a:p>
            <a:r>
              <a:rPr lang="en-US" altLang="zh-TW" sz="2400" b="1" dirty="0">
                <a:solidFill>
                  <a:srgbClr val="39434C"/>
                </a:solidFill>
                <a:latin typeface="Roboto-Light"/>
              </a:rPr>
              <a:t>Mitigations</a:t>
            </a:r>
            <a:r>
              <a:rPr lang="zh-TW" altLang="en-US" sz="2400" b="1" dirty="0">
                <a:solidFill>
                  <a:srgbClr val="39434C"/>
                </a:solidFill>
                <a:latin typeface="Roboto-Light"/>
              </a:rPr>
              <a:t> </a:t>
            </a:r>
            <a:r>
              <a:rPr lang="zh-TW" altLang="en-US" sz="2400" b="1" dirty="0"/>
              <a:t>緩解措施</a:t>
            </a:r>
          </a:p>
        </p:txBody>
      </p:sp>
      <p:sp>
        <p:nvSpPr>
          <p:cNvPr id="5" name="矩形 4"/>
          <p:cNvSpPr/>
          <p:nvPr/>
        </p:nvSpPr>
        <p:spPr>
          <a:xfrm>
            <a:off x="0" y="136525"/>
            <a:ext cx="11989501" cy="400110"/>
          </a:xfrm>
          <a:prstGeom prst="rect">
            <a:avLst/>
          </a:prstGeom>
        </p:spPr>
        <p:txBody>
          <a:bodyPr wrap="none">
            <a:spAutoFit/>
          </a:bodyPr>
          <a:lstStyle/>
          <a:p>
            <a:r>
              <a:rPr lang="en-US" altLang="zh-TW" sz="2000" dirty="0" smtClean="0"/>
              <a:t>10.</a:t>
            </a:r>
            <a:r>
              <a:rPr lang="zh-TW" altLang="en-US" sz="2000" dirty="0" smtClean="0"/>
              <a:t>橫向移動</a:t>
            </a:r>
            <a:r>
              <a:rPr lang="en-US" altLang="zh-TW" sz="2000" dirty="0" smtClean="0"/>
              <a:t>Lateral Movement </a:t>
            </a:r>
            <a:r>
              <a:rPr lang="zh-TW" altLang="en-US" sz="2000" dirty="0" smtClean="0"/>
              <a:t>戰術</a:t>
            </a:r>
            <a:r>
              <a:rPr lang="en-US" altLang="zh-TW" sz="2000" dirty="0" smtClean="0"/>
              <a:t>| 4.</a:t>
            </a:r>
            <a:r>
              <a:rPr lang="zh-TW" altLang="en-US" sz="2000" b="1" dirty="0" smtClean="0">
                <a:solidFill>
                  <a:srgbClr val="FF0000"/>
                </a:solidFill>
              </a:rPr>
              <a:t>遠端服務會話劫持 </a:t>
            </a:r>
            <a:r>
              <a:rPr lang="en-US" altLang="zh-TW" sz="2000" b="1" dirty="0">
                <a:solidFill>
                  <a:srgbClr val="FF0000"/>
                </a:solidFill>
              </a:rPr>
              <a:t>Remote Service Session Hijacking </a:t>
            </a:r>
            <a:r>
              <a:rPr lang="en-US" altLang="zh-TW" sz="2000" dirty="0" smtClean="0"/>
              <a:t>(2)</a:t>
            </a:r>
            <a:r>
              <a:rPr lang="zh-TW" altLang="en-US" sz="2000" dirty="0" smtClean="0"/>
              <a:t>技術</a:t>
            </a:r>
            <a:endParaRPr lang="en-US" altLang="zh-TW" sz="2000" dirty="0"/>
          </a:p>
        </p:txBody>
      </p:sp>
    </p:spTree>
    <p:extLst>
      <p:ext uri="{BB962C8B-B14F-4D97-AF65-F5344CB8AC3E}">
        <p14:creationId xmlns:p14="http://schemas.microsoft.com/office/powerpoint/2010/main" val="254599362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89807" y="305411"/>
            <a:ext cx="2955553" cy="584775"/>
          </a:xfrm>
          <a:prstGeom prst="rect">
            <a:avLst/>
          </a:prstGeom>
        </p:spPr>
        <p:txBody>
          <a:bodyPr wrap="none">
            <a:spAutoFit/>
          </a:bodyPr>
          <a:lstStyle/>
          <a:p>
            <a:r>
              <a:rPr lang="en-US" altLang="zh-TW" sz="3200" b="1" dirty="0">
                <a:solidFill>
                  <a:srgbClr val="39434C"/>
                </a:solidFill>
                <a:latin typeface="Roboto-Light"/>
              </a:rPr>
              <a:t>Detection</a:t>
            </a:r>
            <a:r>
              <a:rPr lang="zh-TW" altLang="en-US" sz="3200" b="1" dirty="0">
                <a:solidFill>
                  <a:srgbClr val="39434C"/>
                </a:solidFill>
                <a:latin typeface="Roboto-Light"/>
              </a:rPr>
              <a:t>偵測</a:t>
            </a:r>
            <a:endParaRPr lang="en-US" altLang="zh-TW" sz="3200" b="1" dirty="0">
              <a:solidFill>
                <a:srgbClr val="39434C"/>
              </a:solidFill>
              <a:latin typeface="Roboto-Light"/>
            </a:endParaRPr>
          </a:p>
        </p:txBody>
      </p:sp>
      <p:graphicFrame>
        <p:nvGraphicFramePr>
          <p:cNvPr id="5" name="表格 4"/>
          <p:cNvGraphicFramePr>
            <a:graphicFrameLocks noGrp="1"/>
          </p:cNvGraphicFramePr>
          <p:nvPr>
            <p:extLst>
              <p:ext uri="{D42A27DB-BD31-4B8C-83A1-F6EECF244321}">
                <p14:modId xmlns:p14="http://schemas.microsoft.com/office/powerpoint/2010/main" val="1472319413"/>
              </p:ext>
            </p:extLst>
          </p:nvPr>
        </p:nvGraphicFramePr>
        <p:xfrm>
          <a:off x="0" y="1231009"/>
          <a:ext cx="12192000" cy="3279858"/>
        </p:xfrm>
        <a:graphic>
          <a:graphicData uri="http://schemas.openxmlformats.org/drawingml/2006/table">
            <a:tbl>
              <a:tblPr/>
              <a:tblGrid>
                <a:gridCol w="991518">
                  <a:extLst>
                    <a:ext uri="{9D8B030D-6E8A-4147-A177-3AD203B41FA5}">
                      <a16:colId xmlns:a16="http://schemas.microsoft.com/office/drawing/2014/main" val="906928145"/>
                    </a:ext>
                  </a:extLst>
                </a:gridCol>
                <a:gridCol w="1233889">
                  <a:extLst>
                    <a:ext uri="{9D8B030D-6E8A-4147-A177-3AD203B41FA5}">
                      <a16:colId xmlns:a16="http://schemas.microsoft.com/office/drawing/2014/main" val="515423261"/>
                    </a:ext>
                  </a:extLst>
                </a:gridCol>
                <a:gridCol w="1737536">
                  <a:extLst>
                    <a:ext uri="{9D8B030D-6E8A-4147-A177-3AD203B41FA5}">
                      <a16:colId xmlns:a16="http://schemas.microsoft.com/office/drawing/2014/main" val="951650634"/>
                    </a:ext>
                  </a:extLst>
                </a:gridCol>
                <a:gridCol w="8229057">
                  <a:extLst>
                    <a:ext uri="{9D8B030D-6E8A-4147-A177-3AD203B41FA5}">
                      <a16:colId xmlns:a16="http://schemas.microsoft.com/office/drawing/2014/main" val="1647455623"/>
                    </a:ext>
                  </a:extLst>
                </a:gridCol>
              </a:tblGrid>
              <a:tr h="310498">
                <a:tc>
                  <a:txBody>
                    <a:bodyPr/>
                    <a:lstStyle/>
                    <a:p>
                      <a:pPr algn="l" fontAlgn="b"/>
                      <a:r>
                        <a:rPr lang="en-US" sz="1400" b="1" dirty="0">
                          <a:effectLst/>
                        </a:rPr>
                        <a:t>ID</a:t>
                      </a:r>
                    </a:p>
                  </a:txBody>
                  <a:tcPr marL="54279" marR="54279" marT="27139" marB="2713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a:effectLst/>
                        </a:rPr>
                        <a:t>Data Source</a:t>
                      </a:r>
                    </a:p>
                  </a:txBody>
                  <a:tcPr marL="54279" marR="54279" marT="27139" marB="2713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u="none" dirty="0">
                          <a:effectLst/>
                        </a:rPr>
                        <a:t>Data Component</a:t>
                      </a:r>
                    </a:p>
                  </a:txBody>
                  <a:tcPr marL="54279" marR="54279" marT="27139" marB="2713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a:effectLst/>
                        </a:rPr>
                        <a:t>Detects</a:t>
                      </a:r>
                    </a:p>
                  </a:txBody>
                  <a:tcPr marL="54279" marR="54279" marT="27139" marB="2713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228550365"/>
                  </a:ext>
                </a:extLst>
              </a:tr>
              <a:tr h="1085938">
                <a:tc>
                  <a:txBody>
                    <a:bodyPr/>
                    <a:lstStyle/>
                    <a:p>
                      <a:pPr fontAlgn="t"/>
                      <a:r>
                        <a:rPr lang="en-US" altLang="zh-TW" sz="1800" b="0" i="0" u="none" strike="noStrike" kern="1200" dirty="0" smtClean="0">
                          <a:solidFill>
                            <a:schemeClr val="tx1"/>
                          </a:solidFill>
                          <a:effectLst/>
                          <a:latin typeface="+mn-lt"/>
                          <a:ea typeface="+mn-ea"/>
                          <a:cs typeface="+mn-cs"/>
                          <a:hlinkClick r:id="rId2"/>
                        </a:rPr>
                        <a:t>DS0017</a:t>
                      </a:r>
                      <a:endParaRPr lang="en-US" dirty="0">
                        <a:effectLst/>
                      </a:endParaRPr>
                    </a:p>
                  </a:txBody>
                  <a:tcPr marL="95250" marR="95250" marT="95250" marB="952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2"/>
                        </a:rPr>
                        <a:t>Command</a:t>
                      </a:r>
                      <a:endParaRPr lang="en-US" sz="1400" b="1"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3"/>
                        </a:rPr>
                        <a:t>Command Execution</a:t>
                      </a:r>
                      <a:endParaRPr lang="en-US" altLang="zh-TW" sz="1800" b="0" i="0" u="none" strike="noStrike" kern="1200" dirty="0" smtClean="0">
                        <a:solidFill>
                          <a:schemeClr val="tx1"/>
                        </a:solidFill>
                        <a:effectLst/>
                        <a:latin typeface="+mn-lt"/>
                        <a:ea typeface="+mn-ea"/>
                        <a:cs typeface="+mn-cs"/>
                      </a:endParaRPr>
                    </a:p>
                    <a:p>
                      <a:pPr fontAlgn="t"/>
                      <a:r>
                        <a:rPr lang="zh-TW" altLang="en-US" sz="1800" b="0" i="0" u="none" strike="noStrike" kern="1200" dirty="0" smtClean="0">
                          <a:solidFill>
                            <a:schemeClr val="tx1"/>
                          </a:solidFill>
                          <a:effectLst/>
                          <a:latin typeface="+mn-lt"/>
                          <a:ea typeface="+mn-ea"/>
                          <a:cs typeface="+mn-cs"/>
                        </a:rPr>
                        <a:t>命令執行</a:t>
                      </a:r>
                      <a:endParaRPr lang="en-US" sz="1800" b="1" u="none"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285750" indent="-285750" fontAlgn="t">
                        <a:buFont typeface="Wingdings" panose="05000000000000000000" pitchFamily="2" charset="2"/>
                        <a:buChar char="n"/>
                      </a:pPr>
                      <a:r>
                        <a:rPr lang="en-US" altLang="zh-TW" sz="1800" b="0" i="0" kern="1200" dirty="0" smtClean="0">
                          <a:solidFill>
                            <a:schemeClr val="tx1"/>
                          </a:solidFill>
                          <a:effectLst/>
                          <a:latin typeface="+mn-lt"/>
                          <a:ea typeface="+mn-ea"/>
                          <a:cs typeface="+mn-cs"/>
                        </a:rPr>
                        <a:t>Monitor executed commands and arguments that may take control of preexisting sessions with remote services to move laterally in an environment.</a:t>
                      </a:r>
                    </a:p>
                    <a:p>
                      <a:pPr marL="285750" indent="-285750" fontAlgn="t">
                        <a:buFont typeface="Wingdings" panose="05000000000000000000" pitchFamily="2" charset="2"/>
                        <a:buChar char="n"/>
                      </a:pPr>
                      <a:r>
                        <a:rPr lang="zh-TW" altLang="en-US" sz="1800" b="0" i="0" kern="1200" dirty="0" smtClean="0">
                          <a:solidFill>
                            <a:schemeClr val="tx1"/>
                          </a:solidFill>
                          <a:effectLst/>
                          <a:latin typeface="+mn-lt"/>
                          <a:ea typeface="+mn-ea"/>
                          <a:cs typeface="+mn-cs"/>
                        </a:rPr>
                        <a:t>監視執行的命令和參數，這些命令和參數可能會控制預先存在的遠端服務會話，以便在環境中橫向移動。</a:t>
                      </a:r>
                      <a:endParaRPr lang="en-US" altLang="zh-TW" sz="1100" b="1"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4071033893"/>
                  </a:ext>
                </a:extLst>
              </a:tr>
              <a:tr h="1085938">
                <a:tc>
                  <a:txBody>
                    <a:bodyPr/>
                    <a:lstStyle/>
                    <a:p>
                      <a:pPr fontAlgn="t"/>
                      <a:r>
                        <a:rPr lang="en-US" altLang="zh-TW" sz="1800" b="0" i="0" u="none" strike="noStrike" kern="1200" dirty="0" smtClean="0">
                          <a:solidFill>
                            <a:schemeClr val="tx1"/>
                          </a:solidFill>
                          <a:effectLst/>
                          <a:latin typeface="+mn-lt"/>
                          <a:ea typeface="+mn-ea"/>
                          <a:cs typeface="+mn-cs"/>
                          <a:hlinkClick r:id="rId4"/>
                        </a:rPr>
                        <a:t>DS0028</a:t>
                      </a:r>
                      <a:endParaRPr lang="en-US" dirty="0">
                        <a:effectLst/>
                      </a:endParaRPr>
                    </a:p>
                  </a:txBody>
                  <a:tcPr marL="95250" marR="95250" marT="95250" marB="952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4"/>
                        </a:rPr>
                        <a:t>Logon Session</a:t>
                      </a:r>
                      <a:endParaRPr lang="en-US" sz="1400" b="1"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5"/>
                        </a:rPr>
                        <a:t>Logon Session Creation</a:t>
                      </a:r>
                      <a:endParaRPr lang="en-US" altLang="zh-TW" sz="1800" b="0" i="0" u="none" strike="noStrike" kern="1200" dirty="0" smtClean="0">
                        <a:solidFill>
                          <a:schemeClr val="tx1"/>
                        </a:solidFill>
                        <a:effectLst/>
                        <a:latin typeface="+mn-lt"/>
                        <a:ea typeface="+mn-ea"/>
                        <a:cs typeface="+mn-cs"/>
                      </a:endParaRPr>
                    </a:p>
                    <a:p>
                      <a:pPr fontAlgn="t"/>
                      <a:r>
                        <a:rPr lang="zh-TW" altLang="en-US" sz="1800" b="1" u="none" dirty="0" smtClean="0">
                          <a:effectLst/>
                        </a:rPr>
                        <a:t>流程創建</a:t>
                      </a:r>
                      <a:endParaRPr lang="en-US" sz="1800" b="1" u="none"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285750" indent="-285750" fontAlgn="t">
                        <a:buFont typeface="Wingdings" panose="05000000000000000000" pitchFamily="2" charset="2"/>
                        <a:buChar char="n"/>
                      </a:pPr>
                      <a:r>
                        <a:rPr lang="en-US" altLang="zh-TW" sz="1800" b="0" i="0" kern="1200" dirty="0" smtClean="0">
                          <a:solidFill>
                            <a:schemeClr val="tx1"/>
                          </a:solidFill>
                          <a:effectLst/>
                          <a:latin typeface="+mn-lt"/>
                          <a:ea typeface="+mn-ea"/>
                          <a:cs typeface="+mn-cs"/>
                        </a:rPr>
                        <a:t>Monitor for user accounts logged into systems they would not normally access or access patterns to multiple systems over a relatively short period of time.</a:t>
                      </a:r>
                    </a:p>
                    <a:p>
                      <a:pPr marL="285750" indent="-285750" fontAlgn="t">
                        <a:buFont typeface="Wingdings" panose="05000000000000000000" pitchFamily="2" charset="2"/>
                        <a:buChar char="n"/>
                      </a:pPr>
                      <a:r>
                        <a:rPr lang="zh-TW" altLang="en-US" sz="1800" b="0" i="0" kern="1200" dirty="0" smtClean="0">
                          <a:solidFill>
                            <a:schemeClr val="tx1"/>
                          </a:solidFill>
                          <a:effectLst/>
                          <a:latin typeface="+mn-lt"/>
                          <a:ea typeface="+mn-ea"/>
                          <a:cs typeface="+mn-cs"/>
                        </a:rPr>
                        <a:t>監視登入他們通常不會存取的系統的使用者帳戶或在相對較短的時間內存取多個系統的模式。</a:t>
                      </a:r>
                      <a:endParaRPr lang="en-US" altLang="zh-TW" sz="1100" b="1"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548378547"/>
                  </a:ext>
                </a:extLst>
              </a:tr>
            </a:tbl>
          </a:graphicData>
        </a:graphic>
      </p:graphicFrame>
      <p:sp>
        <p:nvSpPr>
          <p:cNvPr id="7" name="投影片編號版面配置區 6"/>
          <p:cNvSpPr>
            <a:spLocks noGrp="1"/>
          </p:cNvSpPr>
          <p:nvPr>
            <p:ph type="sldNum" sz="quarter" idx="12"/>
          </p:nvPr>
        </p:nvSpPr>
        <p:spPr/>
        <p:txBody>
          <a:bodyPr/>
          <a:lstStyle/>
          <a:p>
            <a:fld id="{D16C3A51-89D0-4E4D-AA61-5A30A561532A}" type="slidenum">
              <a:rPr lang="zh-TW" altLang="en-US" smtClean="0"/>
              <a:pPr/>
              <a:t>106</a:t>
            </a:fld>
            <a:endParaRPr lang="zh-TW" altLang="en-US"/>
          </a:p>
        </p:txBody>
      </p:sp>
    </p:spTree>
    <p:extLst>
      <p:ext uri="{BB962C8B-B14F-4D97-AF65-F5344CB8AC3E}">
        <p14:creationId xmlns:p14="http://schemas.microsoft.com/office/powerpoint/2010/main" val="269499346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76200" y="-118538"/>
            <a:ext cx="2955553" cy="584775"/>
          </a:xfrm>
          <a:prstGeom prst="rect">
            <a:avLst/>
          </a:prstGeom>
        </p:spPr>
        <p:txBody>
          <a:bodyPr wrap="none">
            <a:spAutoFit/>
          </a:bodyPr>
          <a:lstStyle/>
          <a:p>
            <a:r>
              <a:rPr lang="en-US" altLang="zh-TW" sz="3200" b="1" dirty="0">
                <a:solidFill>
                  <a:srgbClr val="39434C"/>
                </a:solidFill>
                <a:latin typeface="Roboto-Light"/>
              </a:rPr>
              <a:t>Detection</a:t>
            </a:r>
            <a:r>
              <a:rPr lang="zh-TW" altLang="en-US" sz="3200" b="1" dirty="0">
                <a:solidFill>
                  <a:srgbClr val="39434C"/>
                </a:solidFill>
                <a:latin typeface="Roboto-Light"/>
              </a:rPr>
              <a:t>偵測</a:t>
            </a:r>
            <a:endParaRPr lang="en-US" altLang="zh-TW" sz="3200" b="1" dirty="0">
              <a:solidFill>
                <a:srgbClr val="39434C"/>
              </a:solidFill>
              <a:latin typeface="Roboto-Light"/>
            </a:endParaRPr>
          </a:p>
        </p:txBody>
      </p:sp>
      <p:graphicFrame>
        <p:nvGraphicFramePr>
          <p:cNvPr id="5" name="表格 4"/>
          <p:cNvGraphicFramePr>
            <a:graphicFrameLocks noGrp="1"/>
          </p:cNvGraphicFramePr>
          <p:nvPr>
            <p:extLst>
              <p:ext uri="{D42A27DB-BD31-4B8C-83A1-F6EECF244321}">
                <p14:modId xmlns:p14="http://schemas.microsoft.com/office/powerpoint/2010/main" val="890131866"/>
              </p:ext>
            </p:extLst>
          </p:nvPr>
        </p:nvGraphicFramePr>
        <p:xfrm>
          <a:off x="0" y="466238"/>
          <a:ext cx="12192000" cy="5748738"/>
        </p:xfrm>
        <a:graphic>
          <a:graphicData uri="http://schemas.openxmlformats.org/drawingml/2006/table">
            <a:tbl>
              <a:tblPr/>
              <a:tblGrid>
                <a:gridCol w="991518">
                  <a:extLst>
                    <a:ext uri="{9D8B030D-6E8A-4147-A177-3AD203B41FA5}">
                      <a16:colId xmlns:a16="http://schemas.microsoft.com/office/drawing/2014/main" val="906928145"/>
                    </a:ext>
                  </a:extLst>
                </a:gridCol>
                <a:gridCol w="1233889">
                  <a:extLst>
                    <a:ext uri="{9D8B030D-6E8A-4147-A177-3AD203B41FA5}">
                      <a16:colId xmlns:a16="http://schemas.microsoft.com/office/drawing/2014/main" val="515423261"/>
                    </a:ext>
                  </a:extLst>
                </a:gridCol>
                <a:gridCol w="1737536">
                  <a:extLst>
                    <a:ext uri="{9D8B030D-6E8A-4147-A177-3AD203B41FA5}">
                      <a16:colId xmlns:a16="http://schemas.microsoft.com/office/drawing/2014/main" val="951650634"/>
                    </a:ext>
                  </a:extLst>
                </a:gridCol>
                <a:gridCol w="8229057">
                  <a:extLst>
                    <a:ext uri="{9D8B030D-6E8A-4147-A177-3AD203B41FA5}">
                      <a16:colId xmlns:a16="http://schemas.microsoft.com/office/drawing/2014/main" val="1647455623"/>
                    </a:ext>
                  </a:extLst>
                </a:gridCol>
              </a:tblGrid>
              <a:tr h="310498">
                <a:tc>
                  <a:txBody>
                    <a:bodyPr/>
                    <a:lstStyle/>
                    <a:p>
                      <a:pPr algn="l" fontAlgn="b"/>
                      <a:r>
                        <a:rPr lang="en-US" sz="1400" b="1" dirty="0">
                          <a:effectLst/>
                        </a:rPr>
                        <a:t>ID</a:t>
                      </a:r>
                    </a:p>
                  </a:txBody>
                  <a:tcPr marL="54279" marR="54279" marT="27139" marB="2713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a:effectLst/>
                        </a:rPr>
                        <a:t>Data Source</a:t>
                      </a:r>
                    </a:p>
                  </a:txBody>
                  <a:tcPr marL="54279" marR="54279" marT="27139" marB="2713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u="none" dirty="0">
                          <a:effectLst/>
                        </a:rPr>
                        <a:t>Data Component</a:t>
                      </a:r>
                    </a:p>
                  </a:txBody>
                  <a:tcPr marL="54279" marR="54279" marT="27139" marB="2713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a:effectLst/>
                        </a:rPr>
                        <a:t>Detects</a:t>
                      </a:r>
                    </a:p>
                  </a:txBody>
                  <a:tcPr marL="54279" marR="54279" marT="27139" marB="2713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228550365"/>
                  </a:ext>
                </a:extLst>
              </a:tr>
              <a:tr h="839190">
                <a:tc rowSpan="2">
                  <a:txBody>
                    <a:bodyPr/>
                    <a:lstStyle/>
                    <a:p>
                      <a:pPr fontAlgn="t"/>
                      <a:r>
                        <a:rPr lang="en-US" u="none" strike="noStrike" dirty="0">
                          <a:solidFill>
                            <a:srgbClr val="4F7CAC"/>
                          </a:solidFill>
                          <a:effectLst/>
                          <a:hlinkClick r:id="rId2"/>
                        </a:rPr>
                        <a:t>DS0029</a:t>
                      </a:r>
                      <a:endParaRPr lang="en-US" dirty="0">
                        <a:effectLst/>
                      </a:endParaRPr>
                    </a:p>
                  </a:txBody>
                  <a:tcPr marL="95250" marR="95250" marT="95250" marB="952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rowSpan="2">
                  <a:txBody>
                    <a:bodyPr/>
                    <a:lstStyle/>
                    <a:p>
                      <a:pPr fontAlgn="t"/>
                      <a:r>
                        <a:rPr lang="en-US" altLang="zh-TW" sz="1800" b="0" i="0" u="none" strike="noStrike" kern="1200" dirty="0" smtClean="0">
                          <a:solidFill>
                            <a:schemeClr val="tx1"/>
                          </a:solidFill>
                          <a:effectLst/>
                          <a:latin typeface="+mn-lt"/>
                          <a:ea typeface="+mn-ea"/>
                          <a:cs typeface="+mn-cs"/>
                          <a:hlinkClick r:id="rId2"/>
                        </a:rPr>
                        <a:t>Network Traffic</a:t>
                      </a:r>
                      <a:endParaRPr lang="en-US" sz="1400" b="1"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3"/>
                        </a:rPr>
                        <a:t>Network Traffic Content</a:t>
                      </a:r>
                      <a:endParaRPr lang="en-US" altLang="zh-TW" sz="1800" b="0" i="0" u="none" strike="noStrike" kern="1200" dirty="0" smtClean="0">
                        <a:solidFill>
                          <a:schemeClr val="tx1"/>
                        </a:solidFill>
                        <a:effectLst/>
                        <a:latin typeface="+mn-lt"/>
                        <a:ea typeface="+mn-ea"/>
                        <a:cs typeface="+mn-cs"/>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285750" indent="-285750" fontAlgn="t">
                        <a:buFont typeface="Wingdings" panose="05000000000000000000" pitchFamily="2" charset="2"/>
                        <a:buChar char="n"/>
                      </a:pPr>
                      <a:r>
                        <a:rPr lang="en-US" altLang="zh-TW" sz="1800" b="0" i="0" kern="1200" dirty="0" smtClean="0">
                          <a:solidFill>
                            <a:schemeClr val="tx1"/>
                          </a:solidFill>
                          <a:effectLst/>
                          <a:latin typeface="+mn-lt"/>
                          <a:ea typeface="+mn-ea"/>
                          <a:cs typeface="+mn-cs"/>
                        </a:rPr>
                        <a:t>Monitor and analyze traffic patterns and packet inspection associated to protocol(s), leveraging SSL/TLS inspection for encrypted traffic, that do not follow the expected protocol standards and traffic flows (</a:t>
                      </a:r>
                      <a:r>
                        <a:rPr lang="en-US" altLang="zh-TW" sz="1800" b="0" i="0" kern="1200" dirty="0" err="1" smtClean="0">
                          <a:solidFill>
                            <a:schemeClr val="tx1"/>
                          </a:solidFill>
                          <a:effectLst/>
                          <a:latin typeface="+mn-lt"/>
                          <a:ea typeface="+mn-ea"/>
                          <a:cs typeface="+mn-cs"/>
                        </a:rPr>
                        <a:t>e.g</a:t>
                      </a:r>
                      <a:r>
                        <a:rPr lang="en-US" altLang="zh-TW" sz="1800" b="0" i="0" kern="1200" dirty="0" smtClean="0">
                          <a:solidFill>
                            <a:schemeClr val="tx1"/>
                          </a:solidFill>
                          <a:effectLst/>
                          <a:latin typeface="+mn-lt"/>
                          <a:ea typeface="+mn-ea"/>
                          <a:cs typeface="+mn-cs"/>
                        </a:rPr>
                        <a:t> extraneous packets that do not belong to established flows, gratuitous or anomalous traffic patterns, anomalous syntax, or structure). Consider correlation with process monitoring and command line to detect anomalous processes execution and command line arguments associated to traffic patterns (e.g. monitor anomalies in use of files that do not normally initiate connections for respective protocol(s)).</a:t>
                      </a:r>
                    </a:p>
                    <a:p>
                      <a:pPr marL="285750" indent="-285750" fontAlgn="t">
                        <a:buFont typeface="Wingdings" panose="05000000000000000000" pitchFamily="2" charset="2"/>
                        <a:buChar char="n"/>
                      </a:pPr>
                      <a:r>
                        <a:rPr lang="zh-TW" altLang="en-US" sz="1800" b="0" i="0" kern="1200" dirty="0" smtClean="0">
                          <a:solidFill>
                            <a:schemeClr val="tx1"/>
                          </a:solidFill>
                          <a:effectLst/>
                          <a:latin typeface="+mn-lt"/>
                          <a:ea typeface="+mn-ea"/>
                          <a:cs typeface="+mn-cs"/>
                        </a:rPr>
                        <a:t>監控和分析與協定相關的流量模式和資料包檢查，利用 </a:t>
                      </a:r>
                      <a:r>
                        <a:rPr lang="en-US" altLang="zh-TW" sz="1800" b="0" i="0" kern="1200" dirty="0" smtClean="0">
                          <a:solidFill>
                            <a:schemeClr val="tx1"/>
                          </a:solidFill>
                          <a:effectLst/>
                          <a:latin typeface="+mn-lt"/>
                          <a:ea typeface="+mn-ea"/>
                          <a:cs typeface="+mn-cs"/>
                        </a:rPr>
                        <a:t>SSL/TLS </a:t>
                      </a:r>
                      <a:r>
                        <a:rPr lang="zh-TW" altLang="en-US" sz="1800" b="0" i="0" kern="1200" dirty="0" smtClean="0">
                          <a:solidFill>
                            <a:schemeClr val="tx1"/>
                          </a:solidFill>
                          <a:effectLst/>
                          <a:latin typeface="+mn-lt"/>
                          <a:ea typeface="+mn-ea"/>
                          <a:cs typeface="+mn-cs"/>
                        </a:rPr>
                        <a:t>檢查加密流量，不遵循預期的協定標準和流量（例如，不屬於已建立流的無關資料包、無償或異常資料包）流量模式、異常語法或結構）。考慮與進程監控和命令列的相關性，以偵測與流量模式關聯的異常進程執行和命令列參數（例如，監控通常不會為相應協定啟動連線的檔案使用中的異常情況）。</a:t>
                      </a:r>
                      <a:endParaRPr lang="en-US" altLang="zh-TW" sz="1100" b="1"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4071033893"/>
                  </a:ext>
                </a:extLst>
              </a:tr>
              <a:tr h="634629">
                <a:tc vMerge="1">
                  <a:txBody>
                    <a:bodyPr/>
                    <a:lstStyle/>
                    <a:p>
                      <a:endParaRPr lang="zh-TW" altLang="en-US"/>
                    </a:p>
                  </a:txBody>
                  <a:tcPr/>
                </a:tc>
                <a:tc vMerge="1">
                  <a:txBody>
                    <a:bodyPr/>
                    <a:lstStyle/>
                    <a:p>
                      <a:endParaRPr lang="zh-TW" altLang="en-US"/>
                    </a:p>
                  </a:txBody>
                  <a:tcPr/>
                </a:tc>
                <a:tc>
                  <a:txBody>
                    <a:bodyPr/>
                    <a:lstStyle/>
                    <a:p>
                      <a:pPr fontAlgn="t"/>
                      <a:r>
                        <a:rPr lang="en-US" altLang="zh-TW" sz="1800" b="0" i="0" u="none" strike="noStrike" kern="1200" dirty="0" smtClean="0">
                          <a:solidFill>
                            <a:schemeClr val="tx1"/>
                          </a:solidFill>
                          <a:effectLst/>
                          <a:latin typeface="+mn-lt"/>
                          <a:ea typeface="+mn-ea"/>
                          <a:cs typeface="+mn-cs"/>
                          <a:hlinkClick r:id="rId3"/>
                        </a:rPr>
                        <a:t>Network Traffic Flow</a:t>
                      </a:r>
                      <a:endParaRPr lang="en-US" sz="1800" b="1" u="none"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342900" indent="-342900">
                        <a:buFont typeface="Wingdings" panose="05000000000000000000" pitchFamily="2" charset="2"/>
                        <a:buChar char="n"/>
                      </a:pPr>
                      <a:r>
                        <a:rPr lang="en-US" altLang="zh-TW" sz="1800" b="0" i="0" kern="1200" dirty="0" smtClean="0">
                          <a:solidFill>
                            <a:schemeClr val="tx1"/>
                          </a:solidFill>
                          <a:effectLst/>
                          <a:latin typeface="+mn-lt"/>
                          <a:ea typeface="+mn-ea"/>
                          <a:cs typeface="+mn-cs"/>
                        </a:rPr>
                        <a:t>Monitor network data for uncommon data flows. Processes utilizing the network that do not normally have network communication or have never been seen before are suspicious.</a:t>
                      </a:r>
                    </a:p>
                    <a:p>
                      <a:pPr marL="342900" indent="-342900">
                        <a:buFont typeface="Wingdings" panose="05000000000000000000" pitchFamily="2" charset="2"/>
                        <a:buChar char="n"/>
                      </a:pPr>
                      <a:r>
                        <a:rPr lang="zh-TW" altLang="en-US" sz="1800" b="0" i="0" kern="1200" dirty="0" smtClean="0">
                          <a:solidFill>
                            <a:schemeClr val="tx1"/>
                          </a:solidFill>
                          <a:effectLst/>
                          <a:latin typeface="+mn-lt"/>
                          <a:ea typeface="+mn-ea"/>
                          <a:cs typeface="+mn-cs"/>
                        </a:rPr>
                        <a:t>監視網路資料中不常見的資料流。使用通常沒有網路通訊或以前從未見過的網路的進程是可疑的。</a:t>
                      </a:r>
                      <a:endParaRPr lang="zh-TW" altLang="en-US" dirty="0"/>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707245558"/>
                  </a:ext>
                </a:extLst>
              </a:tr>
            </a:tbl>
          </a:graphicData>
        </a:graphic>
      </p:graphicFrame>
      <p:sp>
        <p:nvSpPr>
          <p:cNvPr id="7" name="投影片編號版面配置區 6"/>
          <p:cNvSpPr>
            <a:spLocks noGrp="1"/>
          </p:cNvSpPr>
          <p:nvPr>
            <p:ph type="sldNum" sz="quarter" idx="12"/>
          </p:nvPr>
        </p:nvSpPr>
        <p:spPr/>
        <p:txBody>
          <a:bodyPr/>
          <a:lstStyle/>
          <a:p>
            <a:fld id="{D16C3A51-89D0-4E4D-AA61-5A30A561532A}" type="slidenum">
              <a:rPr lang="zh-TW" altLang="en-US" smtClean="0"/>
              <a:pPr/>
              <a:t>107</a:t>
            </a:fld>
            <a:endParaRPr lang="zh-TW" altLang="en-US"/>
          </a:p>
        </p:txBody>
      </p:sp>
    </p:spTree>
    <p:extLst>
      <p:ext uri="{BB962C8B-B14F-4D97-AF65-F5344CB8AC3E}">
        <p14:creationId xmlns:p14="http://schemas.microsoft.com/office/powerpoint/2010/main" val="406564570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76200" y="496603"/>
            <a:ext cx="2955553" cy="584775"/>
          </a:xfrm>
          <a:prstGeom prst="rect">
            <a:avLst/>
          </a:prstGeom>
        </p:spPr>
        <p:txBody>
          <a:bodyPr wrap="none">
            <a:spAutoFit/>
          </a:bodyPr>
          <a:lstStyle/>
          <a:p>
            <a:r>
              <a:rPr lang="en-US" altLang="zh-TW" sz="3200" b="1" dirty="0">
                <a:solidFill>
                  <a:srgbClr val="39434C"/>
                </a:solidFill>
                <a:latin typeface="Roboto-Light"/>
              </a:rPr>
              <a:t>Detection</a:t>
            </a:r>
            <a:r>
              <a:rPr lang="zh-TW" altLang="en-US" sz="3200" b="1" dirty="0">
                <a:solidFill>
                  <a:srgbClr val="39434C"/>
                </a:solidFill>
                <a:latin typeface="Roboto-Light"/>
              </a:rPr>
              <a:t>偵測</a:t>
            </a:r>
            <a:endParaRPr lang="en-US" altLang="zh-TW" sz="3200" b="1" dirty="0">
              <a:solidFill>
                <a:srgbClr val="39434C"/>
              </a:solidFill>
              <a:latin typeface="Roboto-Light"/>
            </a:endParaRPr>
          </a:p>
        </p:txBody>
      </p:sp>
      <p:graphicFrame>
        <p:nvGraphicFramePr>
          <p:cNvPr id="5" name="表格 4"/>
          <p:cNvGraphicFramePr>
            <a:graphicFrameLocks noGrp="1"/>
          </p:cNvGraphicFramePr>
          <p:nvPr>
            <p:extLst>
              <p:ext uri="{D42A27DB-BD31-4B8C-83A1-F6EECF244321}">
                <p14:modId xmlns:p14="http://schemas.microsoft.com/office/powerpoint/2010/main" val="2611517563"/>
              </p:ext>
            </p:extLst>
          </p:nvPr>
        </p:nvGraphicFramePr>
        <p:xfrm>
          <a:off x="0" y="2203598"/>
          <a:ext cx="12192000" cy="1520858"/>
        </p:xfrm>
        <a:graphic>
          <a:graphicData uri="http://schemas.openxmlformats.org/drawingml/2006/table">
            <a:tbl>
              <a:tblPr/>
              <a:tblGrid>
                <a:gridCol w="991518">
                  <a:extLst>
                    <a:ext uri="{9D8B030D-6E8A-4147-A177-3AD203B41FA5}">
                      <a16:colId xmlns:a16="http://schemas.microsoft.com/office/drawing/2014/main" val="906928145"/>
                    </a:ext>
                  </a:extLst>
                </a:gridCol>
                <a:gridCol w="1233889">
                  <a:extLst>
                    <a:ext uri="{9D8B030D-6E8A-4147-A177-3AD203B41FA5}">
                      <a16:colId xmlns:a16="http://schemas.microsoft.com/office/drawing/2014/main" val="515423261"/>
                    </a:ext>
                  </a:extLst>
                </a:gridCol>
                <a:gridCol w="1737536">
                  <a:extLst>
                    <a:ext uri="{9D8B030D-6E8A-4147-A177-3AD203B41FA5}">
                      <a16:colId xmlns:a16="http://schemas.microsoft.com/office/drawing/2014/main" val="951650634"/>
                    </a:ext>
                  </a:extLst>
                </a:gridCol>
                <a:gridCol w="8229057">
                  <a:extLst>
                    <a:ext uri="{9D8B030D-6E8A-4147-A177-3AD203B41FA5}">
                      <a16:colId xmlns:a16="http://schemas.microsoft.com/office/drawing/2014/main" val="1647455623"/>
                    </a:ext>
                  </a:extLst>
                </a:gridCol>
              </a:tblGrid>
              <a:tr h="310498">
                <a:tc>
                  <a:txBody>
                    <a:bodyPr/>
                    <a:lstStyle/>
                    <a:p>
                      <a:pPr algn="l" fontAlgn="b"/>
                      <a:r>
                        <a:rPr lang="en-US" sz="1400" b="1" dirty="0">
                          <a:effectLst/>
                        </a:rPr>
                        <a:t>ID</a:t>
                      </a:r>
                    </a:p>
                  </a:txBody>
                  <a:tcPr marL="54279" marR="54279" marT="27139" marB="2713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a:effectLst/>
                        </a:rPr>
                        <a:t>Data Source</a:t>
                      </a:r>
                    </a:p>
                  </a:txBody>
                  <a:tcPr marL="54279" marR="54279" marT="27139" marB="2713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u="none" dirty="0">
                          <a:effectLst/>
                        </a:rPr>
                        <a:t>Data Component</a:t>
                      </a:r>
                    </a:p>
                  </a:txBody>
                  <a:tcPr marL="54279" marR="54279" marT="27139" marB="2713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a:effectLst/>
                        </a:rPr>
                        <a:t>Detects</a:t>
                      </a:r>
                    </a:p>
                  </a:txBody>
                  <a:tcPr marL="54279" marR="54279" marT="27139" marB="2713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228550365"/>
                  </a:ext>
                </a:extLst>
              </a:tr>
              <a:tr h="1085938">
                <a:tc>
                  <a:txBody>
                    <a:bodyPr/>
                    <a:lstStyle/>
                    <a:p>
                      <a:pPr fontAlgn="t"/>
                      <a:r>
                        <a:rPr lang="en-US" altLang="zh-TW" sz="1800" b="0" i="0" u="none" strike="noStrike" kern="1200" dirty="0" smtClean="0">
                          <a:solidFill>
                            <a:schemeClr val="tx1"/>
                          </a:solidFill>
                          <a:effectLst/>
                          <a:latin typeface="+mn-lt"/>
                          <a:ea typeface="+mn-ea"/>
                          <a:cs typeface="+mn-cs"/>
                          <a:hlinkClick r:id="rId2"/>
                        </a:rPr>
                        <a:t>DS0009</a:t>
                      </a:r>
                      <a:endParaRPr lang="en-US" dirty="0">
                        <a:effectLst/>
                      </a:endParaRPr>
                    </a:p>
                  </a:txBody>
                  <a:tcPr marL="95250" marR="95250" marT="95250" marB="952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2"/>
                        </a:rPr>
                        <a:t>Process</a:t>
                      </a:r>
                      <a:endParaRPr lang="en-US" sz="1400" b="1"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3"/>
                        </a:rPr>
                        <a:t>Process Creation</a:t>
                      </a:r>
                      <a:endParaRPr lang="en-US" altLang="zh-TW" sz="1800" b="0" i="0" u="none" strike="noStrike" kern="1200" dirty="0" smtClean="0">
                        <a:solidFill>
                          <a:schemeClr val="tx1"/>
                        </a:solidFill>
                        <a:effectLst/>
                        <a:latin typeface="+mn-lt"/>
                        <a:ea typeface="+mn-ea"/>
                        <a:cs typeface="+mn-cs"/>
                      </a:endParaRPr>
                    </a:p>
                    <a:p>
                      <a:pPr fontAlgn="t"/>
                      <a:endParaRPr lang="en-US" sz="1800" b="1" u="none"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285750" indent="-285750" fontAlgn="t">
                        <a:buFont typeface="Wingdings" panose="05000000000000000000" pitchFamily="2" charset="2"/>
                        <a:buChar char="n"/>
                      </a:pPr>
                      <a:r>
                        <a:rPr lang="en-US" altLang="zh-TW" sz="1800" b="0" i="0" kern="1200" dirty="0" smtClean="0">
                          <a:solidFill>
                            <a:schemeClr val="tx1"/>
                          </a:solidFill>
                          <a:effectLst/>
                          <a:latin typeface="+mn-lt"/>
                          <a:ea typeface="+mn-ea"/>
                          <a:cs typeface="+mn-cs"/>
                        </a:rPr>
                        <a:t>Monitor newly executed processes that may take control of preexisting sessions with remote services to move laterally in an environment.</a:t>
                      </a:r>
                    </a:p>
                    <a:p>
                      <a:pPr marL="285750" indent="-285750" fontAlgn="t">
                        <a:buFont typeface="Wingdings" panose="05000000000000000000" pitchFamily="2" charset="2"/>
                        <a:buChar char="n"/>
                      </a:pPr>
                      <a:r>
                        <a:rPr lang="zh-TW" altLang="en-US" sz="1800" b="0" i="0" kern="1200" dirty="0" smtClean="0">
                          <a:solidFill>
                            <a:schemeClr val="tx1"/>
                          </a:solidFill>
                          <a:effectLst/>
                          <a:latin typeface="+mn-lt"/>
                          <a:ea typeface="+mn-ea"/>
                          <a:cs typeface="+mn-cs"/>
                        </a:rPr>
                        <a:t>監視新執行的進程，這些進程可能會控制預先存在的與遠端服務的會話，以便在環境中橫向移動。</a:t>
                      </a:r>
                      <a:endParaRPr lang="en-US" altLang="zh-TW" sz="1100" b="1"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548378547"/>
                  </a:ext>
                </a:extLst>
              </a:tr>
            </a:tbl>
          </a:graphicData>
        </a:graphic>
      </p:graphicFrame>
      <p:sp>
        <p:nvSpPr>
          <p:cNvPr id="7" name="投影片編號版面配置區 6"/>
          <p:cNvSpPr>
            <a:spLocks noGrp="1"/>
          </p:cNvSpPr>
          <p:nvPr>
            <p:ph type="sldNum" sz="quarter" idx="12"/>
          </p:nvPr>
        </p:nvSpPr>
        <p:spPr/>
        <p:txBody>
          <a:bodyPr/>
          <a:lstStyle/>
          <a:p>
            <a:fld id="{D16C3A51-89D0-4E4D-AA61-5A30A561532A}" type="slidenum">
              <a:rPr lang="zh-TW" altLang="en-US" smtClean="0"/>
              <a:pPr/>
              <a:t>108</a:t>
            </a:fld>
            <a:endParaRPr lang="zh-TW" altLang="en-US"/>
          </a:p>
        </p:txBody>
      </p:sp>
    </p:spTree>
    <p:extLst>
      <p:ext uri="{BB962C8B-B14F-4D97-AF65-F5344CB8AC3E}">
        <p14:creationId xmlns:p14="http://schemas.microsoft.com/office/powerpoint/2010/main" val="101631361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5772150" y="1825625"/>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800" b="0" i="0" u="none" strike="noStrike" cap="none" normalizeH="0" baseline="0" dirty="0">
                <a:ln>
                  <a:noFill/>
                </a:ln>
                <a:solidFill>
                  <a:schemeClr val="tx1"/>
                </a:solidFill>
                <a:effectLst/>
                <a:latin typeface="Arial" panose="020B0604020202020204" pitchFamily="34" charset="0"/>
              </a:rPr>
              <a:t/>
            </a:r>
            <a:br>
              <a:rPr kumimoji="0" lang="zh-TW" altLang="zh-TW" sz="1800" b="0" i="0" u="none" strike="noStrike" cap="none" normalizeH="0" baseline="0" dirty="0">
                <a:ln>
                  <a:noFill/>
                </a:ln>
                <a:solidFill>
                  <a:schemeClr val="tx1"/>
                </a:solidFill>
                <a:effectLst/>
                <a:latin typeface="Arial" panose="020B0604020202020204" pitchFamily="34" charset="0"/>
              </a:rPr>
            </a:br>
            <a:endParaRPr kumimoji="0" lang="zh-TW" altLang="zh-TW" sz="1800" b="0" i="0" u="none" strike="noStrike" cap="none" normalizeH="0" baseline="0" dirty="0">
              <a:ln>
                <a:noFill/>
              </a:ln>
              <a:solidFill>
                <a:schemeClr val="tx1"/>
              </a:solidFill>
              <a:effectLst/>
              <a:latin typeface="Arial" panose="020B0604020202020204" pitchFamily="34" charset="0"/>
            </a:endParaRPr>
          </a:p>
        </p:txBody>
      </p:sp>
      <p:graphicFrame>
        <p:nvGraphicFramePr>
          <p:cNvPr id="4" name="表格 3"/>
          <p:cNvGraphicFramePr>
            <a:graphicFrameLocks noGrp="1"/>
          </p:cNvGraphicFramePr>
          <p:nvPr>
            <p:extLst>
              <p:ext uri="{D42A27DB-BD31-4B8C-83A1-F6EECF244321}">
                <p14:modId xmlns:p14="http://schemas.microsoft.com/office/powerpoint/2010/main" val="1780085027"/>
              </p:ext>
            </p:extLst>
          </p:nvPr>
        </p:nvGraphicFramePr>
        <p:xfrm>
          <a:off x="184410" y="219187"/>
          <a:ext cx="11419986" cy="5983648"/>
        </p:xfrm>
        <a:graphic>
          <a:graphicData uri="http://schemas.openxmlformats.org/drawingml/2006/table">
            <a:tbl>
              <a:tblPr firstRow="1" bandRow="1">
                <a:tableStyleId>{5C22544A-7EE6-4342-B048-85BDC9FD1C3A}</a:tableStyleId>
              </a:tblPr>
              <a:tblGrid>
                <a:gridCol w="11419986">
                  <a:extLst>
                    <a:ext uri="{9D8B030D-6E8A-4147-A177-3AD203B41FA5}">
                      <a16:colId xmlns:a16="http://schemas.microsoft.com/office/drawing/2014/main" val="3994818564"/>
                    </a:ext>
                  </a:extLst>
                </a:gridCol>
              </a:tblGrid>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dirty="0" smtClean="0"/>
                        <a:t>11.</a:t>
                      </a:r>
                      <a:r>
                        <a:rPr lang="zh-TW" altLang="en-US" sz="2800" dirty="0" smtClean="0"/>
                        <a:t>收藏</a:t>
                      </a:r>
                      <a:r>
                        <a:rPr lang="en-US" altLang="zh-TW" sz="2800" dirty="0" smtClean="0"/>
                        <a:t>Collection</a:t>
                      </a:r>
                      <a:r>
                        <a:rPr lang="zh-TW" altLang="en-US" sz="2800" dirty="0" smtClean="0"/>
                        <a:t> 戰術的</a:t>
                      </a:r>
                      <a:r>
                        <a:rPr lang="en-US" altLang="zh-TW" sz="2800" dirty="0" smtClean="0"/>
                        <a:t>17</a:t>
                      </a:r>
                      <a:r>
                        <a:rPr lang="zh-TW" altLang="en-US" sz="2800" dirty="0" smtClean="0"/>
                        <a:t>大</a:t>
                      </a:r>
                      <a:r>
                        <a:rPr lang="zh-TW" altLang="en-US" sz="2800" dirty="0"/>
                        <a:t>類型技術</a:t>
                      </a:r>
                      <a:r>
                        <a:rPr lang="en-US" altLang="zh-TW" sz="2800" dirty="0"/>
                        <a:t>(Techniques)</a:t>
                      </a:r>
                    </a:p>
                  </a:txBody>
                  <a:tcPr/>
                </a:tc>
                <a:extLst>
                  <a:ext uri="{0D108BD9-81ED-4DB2-BD59-A6C34878D82A}">
                    <a16:rowId xmlns:a16="http://schemas.microsoft.com/office/drawing/2014/main" val="826265273"/>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smtClean="0"/>
                        <a:t>1.</a:t>
                      </a:r>
                      <a:r>
                        <a:rPr lang="zh-TW" altLang="en-US" sz="2800" b="1" dirty="0" smtClean="0"/>
                        <a:t>中間對手</a:t>
                      </a:r>
                      <a:r>
                        <a:rPr lang="en-US" altLang="zh-TW" sz="2800" b="1" dirty="0" smtClean="0"/>
                        <a:t>(3)</a:t>
                      </a:r>
                      <a:r>
                        <a:rPr lang="zh-TW" altLang="en-US" sz="2800" b="1" dirty="0" smtClean="0"/>
                        <a:t> </a:t>
                      </a:r>
                      <a:r>
                        <a:rPr lang="en-US" altLang="zh-TW" sz="2800" b="1" dirty="0" smtClean="0"/>
                        <a:t>Adversary-in-the-Middle</a:t>
                      </a:r>
                      <a:endParaRPr lang="en-US" altLang="zh-TW" sz="2800" b="1" dirty="0"/>
                    </a:p>
                  </a:txBody>
                  <a:tcPr/>
                </a:tc>
                <a:extLst>
                  <a:ext uri="{0D108BD9-81ED-4DB2-BD59-A6C34878D82A}">
                    <a16:rowId xmlns:a16="http://schemas.microsoft.com/office/drawing/2014/main" val="1535378437"/>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smtClean="0"/>
                        <a:t>2.</a:t>
                      </a:r>
                      <a:r>
                        <a:rPr lang="zh-TW" altLang="en-US" sz="2800" b="1" dirty="0" smtClean="0"/>
                        <a:t>存檔收集的數據</a:t>
                      </a:r>
                      <a:r>
                        <a:rPr lang="en-US" altLang="zh-TW" sz="2800" b="1" dirty="0" smtClean="0"/>
                        <a:t>(3)</a:t>
                      </a:r>
                      <a:r>
                        <a:rPr lang="zh-TW" altLang="en-US" sz="2800" b="1" dirty="0" smtClean="0"/>
                        <a:t> </a:t>
                      </a:r>
                      <a:r>
                        <a:rPr lang="en-US" altLang="zh-TW" sz="2800" b="1" dirty="0" smtClean="0"/>
                        <a:t>Archive Collected Data</a:t>
                      </a:r>
                      <a:endParaRPr lang="zh-TW" altLang="en-US" sz="2800" b="1" dirty="0"/>
                    </a:p>
                  </a:txBody>
                  <a:tcPr>
                    <a:solidFill>
                      <a:schemeClr val="accent6">
                        <a:lumMod val="20000"/>
                        <a:lumOff val="80000"/>
                      </a:schemeClr>
                    </a:solidFill>
                  </a:tcPr>
                </a:tc>
                <a:extLst>
                  <a:ext uri="{0D108BD9-81ED-4DB2-BD59-A6C34878D82A}">
                    <a16:rowId xmlns:a16="http://schemas.microsoft.com/office/drawing/2014/main" val="3624120180"/>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smtClean="0"/>
                        <a:t>3.</a:t>
                      </a:r>
                      <a:r>
                        <a:rPr lang="zh-TW" altLang="en-US" sz="2800" b="1" dirty="0" smtClean="0"/>
                        <a:t>音訊捕捉 </a:t>
                      </a:r>
                      <a:r>
                        <a:rPr lang="en-US" altLang="zh-TW" sz="2800" b="1" dirty="0" smtClean="0"/>
                        <a:t>Audio Capture</a:t>
                      </a:r>
                    </a:p>
                  </a:txBody>
                  <a:tcPr>
                    <a:solidFill>
                      <a:schemeClr val="accent6">
                        <a:lumMod val="20000"/>
                        <a:lumOff val="80000"/>
                      </a:schemeClr>
                    </a:solidFill>
                  </a:tcPr>
                </a:tc>
                <a:extLst>
                  <a:ext uri="{0D108BD9-81ED-4DB2-BD59-A6C34878D82A}">
                    <a16:rowId xmlns:a16="http://schemas.microsoft.com/office/drawing/2014/main" val="943303741"/>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smtClean="0"/>
                        <a:t>4.</a:t>
                      </a:r>
                      <a:r>
                        <a:rPr lang="zh-TW" altLang="en-US" sz="2800" b="1" dirty="0" smtClean="0"/>
                        <a:t>自動收集 </a:t>
                      </a:r>
                      <a:r>
                        <a:rPr lang="en-US" altLang="zh-TW" sz="2800" b="1" dirty="0" smtClean="0"/>
                        <a:t>Automated Collection</a:t>
                      </a:r>
                      <a:endParaRPr lang="en-US" altLang="zh-TW" sz="2800" b="1" dirty="0"/>
                    </a:p>
                  </a:txBody>
                  <a:tcPr>
                    <a:solidFill>
                      <a:schemeClr val="accent6">
                        <a:lumMod val="20000"/>
                        <a:lumOff val="80000"/>
                      </a:schemeClr>
                    </a:solidFill>
                  </a:tcPr>
                </a:tc>
                <a:extLst>
                  <a:ext uri="{0D108BD9-81ED-4DB2-BD59-A6C34878D82A}">
                    <a16:rowId xmlns:a16="http://schemas.microsoft.com/office/drawing/2014/main" val="1413733454"/>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smtClean="0"/>
                        <a:t>5.</a:t>
                      </a:r>
                      <a:r>
                        <a:rPr lang="zh-TW" altLang="en-US" sz="2800" b="1" dirty="0" smtClean="0"/>
                        <a:t>瀏覽器會話劫持 </a:t>
                      </a:r>
                      <a:r>
                        <a:rPr lang="en-US" altLang="zh-TW" sz="2800" b="1" dirty="0" smtClean="0"/>
                        <a:t>Browser Session Hijacking</a:t>
                      </a:r>
                      <a:endParaRPr lang="en-US" altLang="zh-TW" sz="2800" b="1" dirty="0"/>
                    </a:p>
                  </a:txBody>
                  <a:tcPr>
                    <a:solidFill>
                      <a:schemeClr val="accent6">
                        <a:lumMod val="20000"/>
                        <a:lumOff val="80000"/>
                      </a:schemeClr>
                    </a:solidFill>
                  </a:tcPr>
                </a:tc>
                <a:extLst>
                  <a:ext uri="{0D108BD9-81ED-4DB2-BD59-A6C34878D82A}">
                    <a16:rowId xmlns:a16="http://schemas.microsoft.com/office/drawing/2014/main" val="1450935706"/>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smtClean="0"/>
                        <a:t>6.</a:t>
                      </a:r>
                      <a:r>
                        <a:rPr lang="zh-TW" altLang="en-US" sz="2800" b="1" dirty="0" smtClean="0"/>
                        <a:t>剪貼簿數據 </a:t>
                      </a:r>
                      <a:r>
                        <a:rPr lang="en-US" altLang="zh-TW" sz="2800" b="1" dirty="0" smtClean="0"/>
                        <a:t>Clipboard Data</a:t>
                      </a:r>
                      <a:endParaRPr lang="en-US" altLang="zh-TW" sz="2800" b="1" dirty="0"/>
                    </a:p>
                  </a:txBody>
                  <a:tcPr>
                    <a:solidFill>
                      <a:schemeClr val="accent6">
                        <a:lumMod val="20000"/>
                        <a:lumOff val="80000"/>
                      </a:schemeClr>
                    </a:solidFill>
                  </a:tcPr>
                </a:tc>
                <a:extLst>
                  <a:ext uri="{0D108BD9-81ED-4DB2-BD59-A6C34878D82A}">
                    <a16:rowId xmlns:a16="http://schemas.microsoft.com/office/drawing/2014/main" val="2957516494"/>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smtClean="0"/>
                        <a:t>7.</a:t>
                      </a:r>
                      <a:r>
                        <a:rPr lang="zh-TW" altLang="en-US" sz="2800" b="1" dirty="0" smtClean="0"/>
                        <a:t>來自雲端儲存的數據 </a:t>
                      </a:r>
                      <a:r>
                        <a:rPr lang="en-US" altLang="zh-TW" sz="2800" b="1" dirty="0" smtClean="0"/>
                        <a:t>Data from Cloud Storage</a:t>
                      </a:r>
                      <a:endParaRPr lang="en-US" altLang="zh-TW" sz="2800" b="1" dirty="0"/>
                    </a:p>
                  </a:txBody>
                  <a:tcPr>
                    <a:solidFill>
                      <a:schemeClr val="accent6">
                        <a:lumMod val="20000"/>
                        <a:lumOff val="80000"/>
                      </a:schemeClr>
                    </a:solidFill>
                  </a:tcPr>
                </a:tc>
                <a:extLst>
                  <a:ext uri="{0D108BD9-81ED-4DB2-BD59-A6C34878D82A}">
                    <a16:rowId xmlns:a16="http://schemas.microsoft.com/office/drawing/2014/main" val="2781847802"/>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smtClean="0"/>
                        <a:t>8.</a:t>
                      </a:r>
                      <a:r>
                        <a:rPr lang="zh-TW" altLang="en-US" sz="2800" b="1" dirty="0" smtClean="0"/>
                        <a:t>來自配置儲存庫的數據</a:t>
                      </a:r>
                      <a:r>
                        <a:rPr lang="en-US" altLang="zh-TW" sz="2800" b="1" dirty="0" smtClean="0"/>
                        <a:t>(2)</a:t>
                      </a:r>
                      <a:r>
                        <a:rPr lang="zh-TW" altLang="en-US" sz="2800" b="1" dirty="0" smtClean="0"/>
                        <a:t> </a:t>
                      </a:r>
                      <a:r>
                        <a:rPr lang="en-US" altLang="zh-TW" sz="2800" b="1" dirty="0" smtClean="0"/>
                        <a:t>Data from Configuration Repository</a:t>
                      </a:r>
                      <a:endParaRPr lang="en-US" altLang="zh-TW" sz="2800" b="1" dirty="0"/>
                    </a:p>
                  </a:txBody>
                  <a:tcPr>
                    <a:solidFill>
                      <a:schemeClr val="accent6">
                        <a:lumMod val="20000"/>
                        <a:lumOff val="80000"/>
                      </a:schemeClr>
                    </a:solidFill>
                  </a:tcPr>
                </a:tc>
                <a:extLst>
                  <a:ext uri="{0D108BD9-81ED-4DB2-BD59-A6C34878D82A}">
                    <a16:rowId xmlns:a16="http://schemas.microsoft.com/office/drawing/2014/main" val="634134444"/>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smtClean="0"/>
                        <a:t>9.</a:t>
                      </a:r>
                      <a:r>
                        <a:rPr lang="zh-TW" altLang="en-US" sz="2800" b="1" dirty="0" smtClean="0"/>
                        <a:t>來自資訊存儲庫的數據</a:t>
                      </a:r>
                      <a:r>
                        <a:rPr lang="en-US" altLang="zh-TW" sz="2800" b="1" dirty="0" smtClean="0"/>
                        <a:t>(3)</a:t>
                      </a:r>
                      <a:r>
                        <a:rPr lang="zh-TW" altLang="en-US" sz="2800" b="1" dirty="0" smtClean="0"/>
                        <a:t> </a:t>
                      </a:r>
                      <a:r>
                        <a:rPr lang="en-US" altLang="zh-TW" sz="2800" b="1" dirty="0" smtClean="0"/>
                        <a:t>Data from Information Repositories</a:t>
                      </a:r>
                      <a:endParaRPr lang="en-US" altLang="zh-TW" sz="2800" b="1" dirty="0"/>
                    </a:p>
                  </a:txBody>
                  <a:tcPr>
                    <a:solidFill>
                      <a:schemeClr val="accent6">
                        <a:lumMod val="20000"/>
                        <a:lumOff val="80000"/>
                      </a:schemeClr>
                    </a:solidFill>
                  </a:tcPr>
                </a:tc>
                <a:extLst>
                  <a:ext uri="{0D108BD9-81ED-4DB2-BD59-A6C34878D82A}">
                    <a16:rowId xmlns:a16="http://schemas.microsoft.com/office/drawing/2014/main" val="3313963349"/>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smtClean="0"/>
                        <a:t>10.</a:t>
                      </a:r>
                      <a:r>
                        <a:rPr lang="zh-TW" altLang="en-US" sz="2800" b="1" dirty="0" smtClean="0"/>
                        <a:t>來自本地系統的數據 </a:t>
                      </a:r>
                      <a:r>
                        <a:rPr lang="en-US" altLang="zh-TW" sz="2800" b="1" dirty="0" smtClean="0"/>
                        <a:t>Data from Local System</a:t>
                      </a:r>
                      <a:endParaRPr lang="en-US" altLang="zh-TW" sz="2800" b="1" dirty="0"/>
                    </a:p>
                  </a:txBody>
                  <a:tcPr>
                    <a:solidFill>
                      <a:schemeClr val="accent6">
                        <a:lumMod val="20000"/>
                        <a:lumOff val="80000"/>
                      </a:schemeClr>
                    </a:solidFill>
                  </a:tcPr>
                </a:tc>
                <a:extLst>
                  <a:ext uri="{0D108BD9-81ED-4DB2-BD59-A6C34878D82A}">
                    <a16:rowId xmlns:a16="http://schemas.microsoft.com/office/drawing/2014/main" val="3407251974"/>
                  </a:ext>
                </a:extLst>
              </a:tr>
            </a:tbl>
          </a:graphicData>
        </a:graphic>
      </p:graphicFrame>
      <p:sp>
        <p:nvSpPr>
          <p:cNvPr id="2" name="投影片編號版面配置區 1"/>
          <p:cNvSpPr>
            <a:spLocks noGrp="1"/>
          </p:cNvSpPr>
          <p:nvPr>
            <p:ph type="sldNum" sz="quarter" idx="12"/>
          </p:nvPr>
        </p:nvSpPr>
        <p:spPr/>
        <p:txBody>
          <a:bodyPr/>
          <a:lstStyle/>
          <a:p>
            <a:fld id="{D16C3A51-89D0-4E4D-AA61-5A30A561532A}" type="slidenum">
              <a:rPr lang="zh-TW" altLang="en-US" smtClean="0"/>
              <a:pPr/>
              <a:t>109</a:t>
            </a:fld>
            <a:endParaRPr lang="zh-TW" altLang="en-US"/>
          </a:p>
        </p:txBody>
      </p:sp>
      <p:sp>
        <p:nvSpPr>
          <p:cNvPr id="7" name="文字方塊 6"/>
          <p:cNvSpPr txBox="1"/>
          <p:nvPr/>
        </p:nvSpPr>
        <p:spPr>
          <a:xfrm>
            <a:off x="3657600" y="5951913"/>
            <a:ext cx="45719" cy="369332"/>
          </a:xfrm>
          <a:prstGeom prst="rect">
            <a:avLst/>
          </a:prstGeom>
          <a:noFill/>
        </p:spPr>
        <p:txBody>
          <a:bodyPr wrap="square" rtlCol="0">
            <a:spAutoFit/>
          </a:bodyPr>
          <a:lstStyle/>
          <a:p>
            <a:endParaRPr lang="zh-TW" altLang="en-US" dirty="0"/>
          </a:p>
        </p:txBody>
      </p:sp>
      <p:sp>
        <p:nvSpPr>
          <p:cNvPr id="8" name="Rectangle 1"/>
          <p:cNvSpPr>
            <a:spLocks noChangeArrowheads="1"/>
          </p:cNvSpPr>
          <p:nvPr/>
        </p:nvSpPr>
        <p:spPr bwMode="auto">
          <a:xfrm>
            <a:off x="300739" y="481301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800" b="0" i="0" u="none" strike="noStrike" cap="none" normalizeH="0" baseline="0" smtClean="0">
                <a:ln>
                  <a:noFill/>
                </a:ln>
                <a:solidFill>
                  <a:schemeClr val="tx1"/>
                </a:solidFill>
                <a:effectLst/>
                <a:latin typeface="Arial" panose="020B0604020202020204" pitchFamily="34" charset="0"/>
              </a:rPr>
              <a:t/>
            </a:r>
            <a:br>
              <a:rPr kumimoji="0" lang="zh-TW" altLang="zh-TW" sz="1800" b="0" i="0" u="none" strike="noStrike" cap="none" normalizeH="0" baseline="0" smtClean="0">
                <a:ln>
                  <a:noFill/>
                </a:ln>
                <a:solidFill>
                  <a:schemeClr val="tx1"/>
                </a:solidFill>
                <a:effectLst/>
                <a:latin typeface="Arial" panose="020B0604020202020204" pitchFamily="34" charset="0"/>
              </a:rPr>
            </a:br>
            <a:endParaRPr kumimoji="0" lang="zh-TW" altLang="zh-TW" sz="1800" b="0" i="0" u="none" strike="noStrike" cap="none" normalizeH="0" baseline="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82774878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投影片編號版面配置區 6"/>
          <p:cNvSpPr>
            <a:spLocks noGrp="1"/>
          </p:cNvSpPr>
          <p:nvPr>
            <p:ph type="sldNum" sz="quarter" idx="12"/>
          </p:nvPr>
        </p:nvSpPr>
        <p:spPr/>
        <p:txBody>
          <a:bodyPr/>
          <a:lstStyle/>
          <a:p>
            <a:fld id="{D16C3A51-89D0-4E4D-AA61-5A30A561532A}" type="slidenum">
              <a:rPr lang="zh-TW" altLang="en-US" smtClean="0"/>
              <a:pPr/>
              <a:t>11</a:t>
            </a:fld>
            <a:endParaRPr lang="zh-TW" altLang="en-US"/>
          </a:p>
        </p:txBody>
      </p:sp>
      <p:graphicFrame>
        <p:nvGraphicFramePr>
          <p:cNvPr id="13" name="表格 12"/>
          <p:cNvGraphicFramePr>
            <a:graphicFrameLocks noGrp="1"/>
          </p:cNvGraphicFramePr>
          <p:nvPr>
            <p:extLst>
              <p:ext uri="{D42A27DB-BD31-4B8C-83A1-F6EECF244321}">
                <p14:modId xmlns:p14="http://schemas.microsoft.com/office/powerpoint/2010/main" val="3162195749"/>
              </p:ext>
            </p:extLst>
          </p:nvPr>
        </p:nvGraphicFramePr>
        <p:xfrm>
          <a:off x="0" y="947451"/>
          <a:ext cx="12192000" cy="4236720"/>
        </p:xfrm>
        <a:graphic>
          <a:graphicData uri="http://schemas.openxmlformats.org/drawingml/2006/table">
            <a:tbl>
              <a:tblPr/>
              <a:tblGrid>
                <a:gridCol w="1432193">
                  <a:extLst>
                    <a:ext uri="{9D8B030D-6E8A-4147-A177-3AD203B41FA5}">
                      <a16:colId xmlns:a16="http://schemas.microsoft.com/office/drawing/2014/main" val="2340207979"/>
                    </a:ext>
                  </a:extLst>
                </a:gridCol>
                <a:gridCol w="1200838">
                  <a:extLst>
                    <a:ext uri="{9D8B030D-6E8A-4147-A177-3AD203B41FA5}">
                      <a16:colId xmlns:a16="http://schemas.microsoft.com/office/drawing/2014/main" val="3916782922"/>
                    </a:ext>
                  </a:extLst>
                </a:gridCol>
                <a:gridCol w="9558969">
                  <a:extLst>
                    <a:ext uri="{9D8B030D-6E8A-4147-A177-3AD203B41FA5}">
                      <a16:colId xmlns:a16="http://schemas.microsoft.com/office/drawing/2014/main" val="988941148"/>
                    </a:ext>
                  </a:extLst>
                </a:gridCol>
              </a:tblGrid>
              <a:tr h="0">
                <a:tc gridSpan="3">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2000" b="0" i="0" u="none" strike="noStrike" cap="none" normalizeH="0" baseline="0" dirty="0">
                          <a:ln>
                            <a:noFill/>
                          </a:ln>
                          <a:solidFill>
                            <a:srgbClr val="FFFF00"/>
                          </a:solidFill>
                          <a:effectLst/>
                          <a:latin typeface="Arial" panose="020B0604020202020204" pitchFamily="34" charset="0"/>
                          <a:ea typeface="Roboto-Regular"/>
                        </a:rPr>
                        <a:t>Sub-techniques </a:t>
                      </a:r>
                      <a:r>
                        <a:rPr kumimoji="0" lang="zh-TW" altLang="zh-TW" sz="2000" b="0" i="0" u="none" strike="noStrike" cap="none" normalizeH="0" baseline="0" dirty="0" smtClean="0">
                          <a:ln>
                            <a:noFill/>
                          </a:ln>
                          <a:solidFill>
                            <a:srgbClr val="FFFF00"/>
                          </a:solidFill>
                          <a:effectLst/>
                          <a:latin typeface="Arial" panose="020B0604020202020204" pitchFamily="34" charset="0"/>
                          <a:ea typeface="Roboto-Regular"/>
                        </a:rPr>
                        <a:t>(</a:t>
                      </a:r>
                      <a:r>
                        <a:rPr kumimoji="0" lang="en-US" altLang="zh-TW" sz="2000" b="0" i="0" u="none" strike="noStrike" cap="none" normalizeH="0" baseline="0" dirty="0" smtClean="0">
                          <a:ln>
                            <a:noFill/>
                          </a:ln>
                          <a:solidFill>
                            <a:srgbClr val="FFFF00"/>
                          </a:solidFill>
                          <a:effectLst/>
                          <a:latin typeface="Arial" panose="020B0604020202020204" pitchFamily="34" charset="0"/>
                          <a:ea typeface="Roboto-Regular"/>
                        </a:rPr>
                        <a:t>6</a:t>
                      </a:r>
                      <a:r>
                        <a:rPr kumimoji="0" lang="zh-TW" altLang="zh-TW" sz="2000" b="0" i="0" u="none" strike="noStrike" cap="none" normalizeH="0" baseline="0" dirty="0" smtClean="0">
                          <a:ln>
                            <a:noFill/>
                          </a:ln>
                          <a:solidFill>
                            <a:srgbClr val="FFFF00"/>
                          </a:solidFill>
                          <a:effectLst/>
                          <a:latin typeface="Arial" panose="020B0604020202020204" pitchFamily="34" charset="0"/>
                          <a:ea typeface="Roboto-Regular"/>
                        </a:rPr>
                        <a:t>)</a:t>
                      </a:r>
                      <a:endParaRPr kumimoji="0" lang="zh-TW" altLang="zh-TW" sz="2000" b="0" i="0" u="none" strike="noStrike" cap="none" normalizeH="0" baseline="0" dirty="0">
                        <a:ln>
                          <a:noFill/>
                        </a:ln>
                        <a:solidFill>
                          <a:srgbClr val="FFFF00"/>
                        </a:solidFill>
                        <a:effectLst/>
                        <a:latin typeface="Arial" panose="020B0604020202020204" pitchFamily="34" charset="0"/>
                        <a:ea typeface="Roboto-Regular"/>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hMerge="1">
                  <a:txBody>
                    <a:bodyPr/>
                    <a:lstStyle/>
                    <a:p>
                      <a:pPr algn="l" fontAlgn="b"/>
                      <a:endParaRPr lang="en-US" dirty="0">
                        <a:effectLst/>
                      </a:endParaRPr>
                    </a:p>
                  </a:txBody>
                  <a:tcPr anchor="b">
                    <a:lnL w="9525" cap="flat" cmpd="sng" algn="ctr">
                      <a:solidFill>
                        <a:srgbClr val="DFDFDF"/>
                      </a:solidFill>
                      <a:prstDash val="solid"/>
                      <a:round/>
                      <a:headEnd type="none" w="med" len="med"/>
                      <a:tailEnd type="none" w="med" len="med"/>
                    </a:lnL>
                    <a:lnR>
                      <a:noFill/>
                    </a:lnR>
                    <a:lnT w="9525" cap="flat" cmpd="sng" algn="ctr">
                      <a:solidFill>
                        <a:srgbClr val="A0CD9D"/>
                      </a:solidFill>
                      <a:prstDash val="solid"/>
                      <a:round/>
                      <a:headEnd type="none" w="med" len="med"/>
                      <a:tailEnd type="none" w="med" len="med"/>
                    </a:lnT>
                    <a:lnB w="9525" cap="flat" cmpd="sng" algn="ctr">
                      <a:solidFill>
                        <a:srgbClr val="E0CC9D"/>
                      </a:solidFill>
                      <a:prstDash val="solid"/>
                      <a:round/>
                      <a:headEnd type="none" w="med" len="med"/>
                      <a:tailEnd type="none" w="med" len="med"/>
                    </a:lnB>
                  </a:tcPr>
                </a:tc>
                <a:tc hMerge="1">
                  <a:txBody>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zh-TW" sz="2000" b="0" i="0" u="none" strike="noStrike" cap="none" normalizeH="0" baseline="0" dirty="0">
                        <a:ln>
                          <a:noFill/>
                        </a:ln>
                        <a:solidFill>
                          <a:srgbClr val="FFFF00"/>
                        </a:solidFill>
                        <a:effectLst/>
                        <a:latin typeface="Arial" panose="020B0604020202020204" pitchFamily="34" charset="0"/>
                        <a:ea typeface="Roboto-Regular"/>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extLst>
                  <a:ext uri="{0D108BD9-81ED-4DB2-BD59-A6C34878D82A}">
                    <a16:rowId xmlns:a16="http://schemas.microsoft.com/office/drawing/2014/main" val="2394320160"/>
                  </a:ext>
                </a:extLst>
              </a:tr>
              <a:tr h="0">
                <a:tc>
                  <a:txBody>
                    <a:bodyPr/>
                    <a:lstStyle/>
                    <a:p>
                      <a:pPr algn="l" fontAlgn="b"/>
                      <a:r>
                        <a:rPr lang="en-US" sz="2000" dirty="0">
                          <a:solidFill>
                            <a:srgbClr val="FFFF00"/>
                          </a:solidFill>
                          <a:effectLst/>
                        </a:rPr>
                        <a:t>ID</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l" fontAlgn="b"/>
                      <a:r>
                        <a:rPr lang="en-US" sz="2000" dirty="0">
                          <a:solidFill>
                            <a:srgbClr val="FFFF00"/>
                          </a:solidFill>
                          <a:effectLst/>
                        </a:rPr>
                        <a:t>Name</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marL="0" marR="0" indent="0" algn="l" defTabSz="914400" rtl="0" eaLnBrk="1" fontAlgn="b" latinLnBrk="0" hangingPunct="1">
                        <a:lnSpc>
                          <a:spcPct val="100000"/>
                        </a:lnSpc>
                        <a:spcBef>
                          <a:spcPts val="0"/>
                        </a:spcBef>
                        <a:spcAft>
                          <a:spcPts val="0"/>
                        </a:spcAft>
                        <a:buClrTx/>
                        <a:buSzTx/>
                        <a:buFontTx/>
                        <a:buNone/>
                        <a:tabLst/>
                        <a:defRPr/>
                      </a:pPr>
                      <a:r>
                        <a:rPr lang="en-US" altLang="zh-TW" sz="2000" b="0" i="0" kern="1200" dirty="0" smtClean="0">
                          <a:solidFill>
                            <a:srgbClr val="FFFF00"/>
                          </a:solidFill>
                          <a:effectLst/>
                          <a:latin typeface="+mn-lt"/>
                          <a:ea typeface="+mn-ea"/>
                          <a:cs typeface="+mn-cs"/>
                        </a:rPr>
                        <a:t>Description</a:t>
                      </a:r>
                      <a:endParaRPr lang="en-US" altLang="zh-TW" sz="2400" dirty="0" smtClean="0">
                        <a:solidFill>
                          <a:srgbClr val="FFFF00"/>
                        </a:solidFill>
                        <a:effectLst/>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extLst>
                  <a:ext uri="{0D108BD9-81ED-4DB2-BD59-A6C34878D82A}">
                    <a16:rowId xmlns:a16="http://schemas.microsoft.com/office/drawing/2014/main" val="1934092260"/>
                  </a:ext>
                </a:extLst>
              </a:tr>
              <a:tr h="0">
                <a:tc>
                  <a:txBody>
                    <a:bodyPr/>
                    <a:lstStyle/>
                    <a:p>
                      <a:pPr fontAlgn="t"/>
                      <a:r>
                        <a:rPr lang="en-US" sz="2000" u="none" strike="noStrike" dirty="0" smtClean="0">
                          <a:solidFill>
                            <a:srgbClr val="4F7CAC"/>
                          </a:solidFill>
                          <a:effectLst/>
                          <a:hlinkClick r:id="rId2"/>
                        </a:rPr>
                        <a:t>T159</a:t>
                      </a:r>
                      <a:r>
                        <a:rPr lang="en-US" altLang="zh-TW" sz="2000" u="none" strike="noStrike" dirty="0" smtClean="0">
                          <a:solidFill>
                            <a:srgbClr val="4F7CAC"/>
                          </a:solidFill>
                          <a:effectLst/>
                          <a:hlinkClick r:id="rId2"/>
                        </a:rPr>
                        <a:t>0</a:t>
                      </a:r>
                      <a:r>
                        <a:rPr lang="en-US" sz="2000" u="none" strike="noStrike" dirty="0" smtClean="0">
                          <a:solidFill>
                            <a:srgbClr val="4F7CAC"/>
                          </a:solidFill>
                          <a:effectLst/>
                          <a:hlinkClick r:id="rId2"/>
                        </a:rPr>
                        <a:t>.002</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3"/>
                        </a:rPr>
                        <a:t>DNS</a:t>
                      </a:r>
                      <a:endParaRPr lang="en-US" altLang="zh-TW" sz="1800" b="0" i="0" u="none" strike="noStrike" kern="1200" dirty="0" smtClean="0">
                        <a:solidFill>
                          <a:schemeClr val="tx1"/>
                        </a:solidFill>
                        <a:effectLst/>
                        <a:latin typeface="+mn-lt"/>
                        <a:ea typeface="+mn-ea"/>
                        <a:cs typeface="+mn-cs"/>
                      </a:endParaRPr>
                    </a:p>
                    <a:p>
                      <a:pPr fontAlgn="t"/>
                      <a:r>
                        <a:rPr lang="zh-TW" altLang="en-US" sz="2000" dirty="0" smtClean="0">
                          <a:solidFill>
                            <a:srgbClr val="FFFF00"/>
                          </a:solidFill>
                          <a:effectLst/>
                        </a:rPr>
                        <a:t>域名系統</a:t>
                      </a:r>
                      <a:endParaRPr lang="en-US" sz="2000" dirty="0">
                        <a:solidFill>
                          <a:srgbClr val="FFFF00"/>
                        </a:solidFill>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marL="342900" indent="-342900" fontAlgn="t">
                        <a:buFont typeface="Wingdings" panose="05000000000000000000" pitchFamily="2" charset="2"/>
                        <a:buChar char="n"/>
                      </a:pPr>
                      <a:r>
                        <a:rPr lang="en-US" sz="2000" dirty="0" smtClean="0">
                          <a:solidFill>
                            <a:srgbClr val="FFFF00"/>
                          </a:solidFill>
                          <a:effectLst/>
                        </a:rPr>
                        <a:t>Adversaries may gather information about the victim's DNS that can be used during targeting. DNS information may include a variety of details, including registered name servers as well as records that outline addressing for a target’s subdomains, mail servers, and other hosts. DNS, MX, TXT, and SPF records may also reveal the use of third party cloud and SaaS providers, such as Office 365, G Suite, Salesforce, or </a:t>
                      </a:r>
                      <a:r>
                        <a:rPr lang="en-US" sz="2000" dirty="0" err="1" smtClean="0">
                          <a:solidFill>
                            <a:srgbClr val="FFFF00"/>
                          </a:solidFill>
                          <a:effectLst/>
                        </a:rPr>
                        <a:t>Zendesk</a:t>
                      </a:r>
                      <a:r>
                        <a:rPr lang="en-US" sz="2000" dirty="0" smtClean="0">
                          <a:solidFill>
                            <a:srgbClr val="FFFF00"/>
                          </a:solidFill>
                          <a:effectLst/>
                        </a:rPr>
                        <a:t>.</a:t>
                      </a:r>
                    </a:p>
                    <a:p>
                      <a:pPr marL="342900" indent="-342900" fontAlgn="t">
                        <a:buFont typeface="Wingdings" panose="05000000000000000000" pitchFamily="2" charset="2"/>
                        <a:buChar char="n"/>
                      </a:pPr>
                      <a:r>
                        <a:rPr lang="zh-TW" altLang="en-US" sz="2000" dirty="0" smtClean="0">
                          <a:solidFill>
                            <a:srgbClr val="FFFF00"/>
                          </a:solidFill>
                          <a:effectLst/>
                        </a:rPr>
                        <a:t>攻擊者可能會收集有關受害者 </a:t>
                      </a:r>
                      <a:r>
                        <a:rPr lang="en-US" altLang="zh-TW" sz="2000" dirty="0" smtClean="0">
                          <a:solidFill>
                            <a:srgbClr val="FFFF00"/>
                          </a:solidFill>
                          <a:effectLst/>
                        </a:rPr>
                        <a:t>DNS </a:t>
                      </a:r>
                      <a:r>
                        <a:rPr lang="zh-TW" altLang="en-US" sz="2000" dirty="0" smtClean="0">
                          <a:solidFill>
                            <a:srgbClr val="FFFF00"/>
                          </a:solidFill>
                          <a:effectLst/>
                        </a:rPr>
                        <a:t>的信息，這些資訊可在定位期間使用。</a:t>
                      </a:r>
                      <a:r>
                        <a:rPr lang="en-US" altLang="zh-TW" sz="2000" dirty="0" smtClean="0">
                          <a:solidFill>
                            <a:srgbClr val="FFFF00"/>
                          </a:solidFill>
                          <a:effectLst/>
                        </a:rPr>
                        <a:t>DNS </a:t>
                      </a:r>
                      <a:r>
                        <a:rPr lang="zh-TW" altLang="en-US" sz="2000" dirty="0" smtClean="0">
                          <a:solidFill>
                            <a:srgbClr val="FFFF00"/>
                          </a:solidFill>
                          <a:effectLst/>
                        </a:rPr>
                        <a:t>資訊可能包括各種詳細信息，包括註冊的名稱伺服器以及概述目標子網域、郵件伺服器和其他主機的尋址的記錄。</a:t>
                      </a:r>
                      <a:r>
                        <a:rPr lang="en-US" altLang="zh-TW" sz="2000" dirty="0" smtClean="0">
                          <a:solidFill>
                            <a:srgbClr val="FFFF00"/>
                          </a:solidFill>
                          <a:effectLst/>
                        </a:rPr>
                        <a:t>DNS</a:t>
                      </a:r>
                      <a:r>
                        <a:rPr lang="zh-TW" altLang="en-US" sz="2000" dirty="0" smtClean="0">
                          <a:solidFill>
                            <a:srgbClr val="FFFF00"/>
                          </a:solidFill>
                          <a:effectLst/>
                        </a:rPr>
                        <a:t>、</a:t>
                      </a:r>
                      <a:r>
                        <a:rPr lang="en-US" altLang="zh-TW" sz="2000" dirty="0" smtClean="0">
                          <a:solidFill>
                            <a:srgbClr val="FFFF00"/>
                          </a:solidFill>
                          <a:effectLst/>
                        </a:rPr>
                        <a:t>MX</a:t>
                      </a:r>
                      <a:r>
                        <a:rPr lang="zh-TW" altLang="en-US" sz="2000" dirty="0" smtClean="0">
                          <a:solidFill>
                            <a:srgbClr val="FFFF00"/>
                          </a:solidFill>
                          <a:effectLst/>
                        </a:rPr>
                        <a:t>、</a:t>
                      </a:r>
                      <a:r>
                        <a:rPr lang="en-US" altLang="zh-TW" sz="2000" dirty="0" smtClean="0">
                          <a:solidFill>
                            <a:srgbClr val="FFFF00"/>
                          </a:solidFill>
                          <a:effectLst/>
                        </a:rPr>
                        <a:t>TXT </a:t>
                      </a:r>
                      <a:r>
                        <a:rPr lang="zh-TW" altLang="en-US" sz="2000" dirty="0" smtClean="0">
                          <a:solidFill>
                            <a:srgbClr val="FFFF00"/>
                          </a:solidFill>
                          <a:effectLst/>
                        </a:rPr>
                        <a:t>和 </a:t>
                      </a:r>
                      <a:r>
                        <a:rPr lang="en-US" altLang="zh-TW" sz="2000" dirty="0" smtClean="0">
                          <a:solidFill>
                            <a:srgbClr val="FFFF00"/>
                          </a:solidFill>
                          <a:effectLst/>
                        </a:rPr>
                        <a:t>SPF </a:t>
                      </a:r>
                      <a:r>
                        <a:rPr lang="zh-TW" altLang="en-US" sz="2000" dirty="0" smtClean="0">
                          <a:solidFill>
                            <a:srgbClr val="FFFF00"/>
                          </a:solidFill>
                          <a:effectLst/>
                        </a:rPr>
                        <a:t>記錄也可能揭示第三方雲端和 </a:t>
                      </a:r>
                      <a:r>
                        <a:rPr lang="en-US" altLang="zh-TW" sz="2000" dirty="0" smtClean="0">
                          <a:solidFill>
                            <a:srgbClr val="FFFF00"/>
                          </a:solidFill>
                          <a:effectLst/>
                        </a:rPr>
                        <a:t>SaaS </a:t>
                      </a:r>
                      <a:r>
                        <a:rPr lang="zh-TW" altLang="en-US" sz="2000" dirty="0" smtClean="0">
                          <a:solidFill>
                            <a:srgbClr val="FFFF00"/>
                          </a:solidFill>
                          <a:effectLst/>
                        </a:rPr>
                        <a:t>供應商的使用情況，例如 </a:t>
                      </a:r>
                      <a:r>
                        <a:rPr lang="en-US" altLang="zh-TW" sz="2000" dirty="0" smtClean="0">
                          <a:solidFill>
                            <a:srgbClr val="FFFF00"/>
                          </a:solidFill>
                          <a:effectLst/>
                        </a:rPr>
                        <a:t>Office 365</a:t>
                      </a:r>
                      <a:r>
                        <a:rPr lang="zh-TW" altLang="en-US" sz="2000" dirty="0" smtClean="0">
                          <a:solidFill>
                            <a:srgbClr val="FFFF00"/>
                          </a:solidFill>
                          <a:effectLst/>
                        </a:rPr>
                        <a:t>、</a:t>
                      </a:r>
                      <a:r>
                        <a:rPr lang="en-US" altLang="zh-TW" sz="2000" dirty="0" smtClean="0">
                          <a:solidFill>
                            <a:srgbClr val="FFFF00"/>
                          </a:solidFill>
                          <a:effectLst/>
                        </a:rPr>
                        <a:t>G Suite</a:t>
                      </a:r>
                      <a:r>
                        <a:rPr lang="zh-TW" altLang="en-US" sz="2000" dirty="0" smtClean="0">
                          <a:solidFill>
                            <a:srgbClr val="FFFF00"/>
                          </a:solidFill>
                          <a:effectLst/>
                        </a:rPr>
                        <a:t>、</a:t>
                      </a:r>
                      <a:r>
                        <a:rPr lang="en-US" altLang="zh-TW" sz="2000" dirty="0" smtClean="0">
                          <a:solidFill>
                            <a:srgbClr val="FFFF00"/>
                          </a:solidFill>
                          <a:effectLst/>
                        </a:rPr>
                        <a:t>Salesforce </a:t>
                      </a:r>
                      <a:r>
                        <a:rPr lang="zh-TW" altLang="en-US" sz="2000" dirty="0" smtClean="0">
                          <a:solidFill>
                            <a:srgbClr val="FFFF00"/>
                          </a:solidFill>
                          <a:effectLst/>
                        </a:rPr>
                        <a:t>或 </a:t>
                      </a:r>
                      <a:r>
                        <a:rPr lang="en-US" altLang="zh-TW" sz="2000" dirty="0" err="1" smtClean="0">
                          <a:solidFill>
                            <a:srgbClr val="FFFF00"/>
                          </a:solidFill>
                          <a:effectLst/>
                        </a:rPr>
                        <a:t>Zendesk</a:t>
                      </a:r>
                      <a:r>
                        <a:rPr lang="zh-TW" altLang="en-US" sz="2000" dirty="0" smtClean="0">
                          <a:solidFill>
                            <a:srgbClr val="FFFF00"/>
                          </a:solidFill>
                          <a:effectLst/>
                        </a:rPr>
                        <a:t>。</a:t>
                      </a:r>
                      <a:endParaRPr lang="en-US" sz="2000" dirty="0">
                        <a:solidFill>
                          <a:srgbClr val="FFFF00"/>
                        </a:solidFill>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extLst>
                  <a:ext uri="{0D108BD9-81ED-4DB2-BD59-A6C34878D82A}">
                    <a16:rowId xmlns:a16="http://schemas.microsoft.com/office/drawing/2014/main" val="4237149618"/>
                  </a:ext>
                </a:extLst>
              </a:tr>
            </a:tbl>
          </a:graphicData>
        </a:graphic>
      </p:graphicFrame>
      <p:sp>
        <p:nvSpPr>
          <p:cNvPr id="4" name="矩形 3"/>
          <p:cNvSpPr/>
          <p:nvPr/>
        </p:nvSpPr>
        <p:spPr>
          <a:xfrm>
            <a:off x="0" y="83683"/>
            <a:ext cx="4315605" cy="584775"/>
          </a:xfrm>
          <a:prstGeom prst="rect">
            <a:avLst/>
          </a:prstGeom>
        </p:spPr>
        <p:txBody>
          <a:bodyPr wrap="none">
            <a:spAutoFit/>
          </a:bodyPr>
          <a:lstStyle/>
          <a:p>
            <a:r>
              <a:rPr lang="en-US" altLang="zh-TW" sz="2400" dirty="0"/>
              <a:t>1.</a:t>
            </a:r>
            <a:r>
              <a:rPr lang="zh-TW" altLang="en-US" sz="2400" dirty="0"/>
              <a:t>偵察</a:t>
            </a:r>
            <a:r>
              <a:rPr lang="en-US" altLang="zh-TW" sz="2400" dirty="0"/>
              <a:t>Reconnaissance</a:t>
            </a:r>
            <a:r>
              <a:rPr lang="zh-TW" altLang="en-US" sz="2400" dirty="0"/>
              <a:t> 戰術</a:t>
            </a:r>
            <a:r>
              <a:rPr lang="en-US" altLang="zh-TW" sz="3200" dirty="0" smtClean="0"/>
              <a:t>|</a:t>
            </a:r>
            <a:endParaRPr lang="en-US" altLang="zh-TW" sz="2000" dirty="0"/>
          </a:p>
        </p:txBody>
      </p:sp>
      <p:sp>
        <p:nvSpPr>
          <p:cNvPr id="5" name="文字方塊 4"/>
          <p:cNvSpPr txBox="1"/>
          <p:nvPr/>
        </p:nvSpPr>
        <p:spPr>
          <a:xfrm>
            <a:off x="4091227" y="264106"/>
            <a:ext cx="7718203" cy="369332"/>
          </a:xfrm>
          <a:prstGeom prst="rect">
            <a:avLst/>
          </a:prstGeom>
          <a:noFill/>
        </p:spPr>
        <p:txBody>
          <a:bodyPr wrap="none" rtlCol="0">
            <a:spAutoFit/>
          </a:bodyPr>
          <a:lstStyle/>
          <a:p>
            <a:r>
              <a:rPr lang="en-US" altLang="zh-TW" dirty="0"/>
              <a:t>4</a:t>
            </a:r>
            <a:r>
              <a:rPr lang="en-US" altLang="zh-TW" dirty="0" smtClean="0"/>
              <a:t>.</a:t>
            </a:r>
            <a:r>
              <a:rPr lang="zh-TW" altLang="en-US" dirty="0">
                <a:effectLst>
                  <a:outerShdw blurRad="38100" dist="38100" dir="2700000" algn="tl">
                    <a:srgbClr val="000000">
                      <a:alpha val="43137"/>
                    </a:srgbClr>
                  </a:outerShdw>
                </a:effectLst>
              </a:rPr>
              <a:t>收集受害者網路訊息 </a:t>
            </a:r>
            <a:r>
              <a:rPr lang="en-US" altLang="zh-TW" dirty="0">
                <a:effectLst>
                  <a:outerShdw blurRad="38100" dist="38100" dir="2700000" algn="tl">
                    <a:srgbClr val="000000">
                      <a:alpha val="43137"/>
                    </a:srgbClr>
                  </a:outerShdw>
                </a:effectLst>
              </a:rPr>
              <a:t>Gather Victim Network </a:t>
            </a:r>
            <a:r>
              <a:rPr lang="en-US" altLang="zh-TW" dirty="0" smtClean="0">
                <a:effectLst>
                  <a:outerShdw blurRad="38100" dist="38100" dir="2700000" algn="tl">
                    <a:srgbClr val="000000">
                      <a:alpha val="43137"/>
                    </a:srgbClr>
                  </a:outerShdw>
                </a:effectLst>
              </a:rPr>
              <a:t>Information</a:t>
            </a:r>
            <a:r>
              <a:rPr lang="zh-TW" altLang="en-US" dirty="0" smtClean="0">
                <a:effectLst>
                  <a:outerShdw blurRad="38100" dist="38100" dir="2700000" algn="tl">
                    <a:srgbClr val="000000">
                      <a:alpha val="43137"/>
                    </a:srgbClr>
                  </a:outerShdw>
                </a:effectLst>
              </a:rPr>
              <a:t> </a:t>
            </a:r>
            <a:r>
              <a:rPr lang="en-US" altLang="zh-TW" dirty="0" smtClean="0">
                <a:solidFill>
                  <a:prstClr val="black"/>
                </a:solidFill>
              </a:rPr>
              <a:t>T1590 </a:t>
            </a:r>
            <a:r>
              <a:rPr lang="en-US" altLang="zh-TW" dirty="0">
                <a:solidFill>
                  <a:prstClr val="black"/>
                </a:solidFill>
              </a:rPr>
              <a:t>(6)</a:t>
            </a:r>
            <a:r>
              <a:rPr lang="zh-TW" altLang="en-US" dirty="0">
                <a:solidFill>
                  <a:prstClr val="black"/>
                </a:solidFill>
              </a:rPr>
              <a:t>技術</a:t>
            </a:r>
            <a:endParaRPr lang="zh-TW" altLang="en-US" dirty="0"/>
          </a:p>
        </p:txBody>
      </p:sp>
    </p:spTree>
    <p:extLst>
      <p:ext uri="{BB962C8B-B14F-4D97-AF65-F5344CB8AC3E}">
        <p14:creationId xmlns:p14="http://schemas.microsoft.com/office/powerpoint/2010/main" val="292495141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5772150" y="1825625"/>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800" b="0" i="0" u="none" strike="noStrike" cap="none" normalizeH="0" baseline="0" dirty="0">
                <a:ln>
                  <a:noFill/>
                </a:ln>
                <a:solidFill>
                  <a:schemeClr val="tx1"/>
                </a:solidFill>
                <a:effectLst/>
                <a:latin typeface="Arial" panose="020B0604020202020204" pitchFamily="34" charset="0"/>
              </a:rPr>
              <a:t/>
            </a:r>
            <a:br>
              <a:rPr kumimoji="0" lang="zh-TW" altLang="zh-TW" sz="1800" b="0" i="0" u="none" strike="noStrike" cap="none" normalizeH="0" baseline="0" dirty="0">
                <a:ln>
                  <a:noFill/>
                </a:ln>
                <a:solidFill>
                  <a:schemeClr val="tx1"/>
                </a:solidFill>
                <a:effectLst/>
                <a:latin typeface="Arial" panose="020B0604020202020204" pitchFamily="34" charset="0"/>
              </a:rPr>
            </a:br>
            <a:endParaRPr kumimoji="0" lang="zh-TW" altLang="zh-TW" sz="1800" b="0" i="0" u="none" strike="noStrike" cap="none" normalizeH="0" baseline="0" dirty="0">
              <a:ln>
                <a:noFill/>
              </a:ln>
              <a:solidFill>
                <a:schemeClr val="tx1"/>
              </a:solidFill>
              <a:effectLst/>
              <a:latin typeface="Arial" panose="020B0604020202020204" pitchFamily="34" charset="0"/>
            </a:endParaRPr>
          </a:p>
        </p:txBody>
      </p:sp>
      <p:graphicFrame>
        <p:nvGraphicFramePr>
          <p:cNvPr id="4" name="表格 3"/>
          <p:cNvGraphicFramePr>
            <a:graphicFrameLocks noGrp="1"/>
          </p:cNvGraphicFramePr>
          <p:nvPr>
            <p:extLst>
              <p:ext uri="{D42A27DB-BD31-4B8C-83A1-F6EECF244321}">
                <p14:modId xmlns:p14="http://schemas.microsoft.com/office/powerpoint/2010/main" val="1760219449"/>
              </p:ext>
            </p:extLst>
          </p:nvPr>
        </p:nvGraphicFramePr>
        <p:xfrm>
          <a:off x="184410" y="219187"/>
          <a:ext cx="11419986" cy="4351744"/>
        </p:xfrm>
        <a:graphic>
          <a:graphicData uri="http://schemas.openxmlformats.org/drawingml/2006/table">
            <a:tbl>
              <a:tblPr firstRow="1" bandRow="1">
                <a:tableStyleId>{5C22544A-7EE6-4342-B048-85BDC9FD1C3A}</a:tableStyleId>
              </a:tblPr>
              <a:tblGrid>
                <a:gridCol w="11419986">
                  <a:extLst>
                    <a:ext uri="{9D8B030D-6E8A-4147-A177-3AD203B41FA5}">
                      <a16:colId xmlns:a16="http://schemas.microsoft.com/office/drawing/2014/main" val="3994818564"/>
                    </a:ext>
                  </a:extLst>
                </a:gridCol>
              </a:tblGrid>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dirty="0" smtClean="0"/>
                        <a:t>11.</a:t>
                      </a:r>
                      <a:r>
                        <a:rPr lang="zh-TW" altLang="en-US" sz="2800" dirty="0" smtClean="0"/>
                        <a:t>收藏</a:t>
                      </a:r>
                      <a:r>
                        <a:rPr lang="en-US" altLang="zh-TW" sz="2800" dirty="0" smtClean="0"/>
                        <a:t>Collection</a:t>
                      </a:r>
                      <a:r>
                        <a:rPr lang="zh-TW" altLang="en-US" sz="2800" dirty="0" smtClean="0"/>
                        <a:t> 戰術的</a:t>
                      </a:r>
                      <a:r>
                        <a:rPr lang="en-US" altLang="zh-TW" sz="2800" dirty="0" smtClean="0"/>
                        <a:t>17</a:t>
                      </a:r>
                      <a:r>
                        <a:rPr lang="zh-TW" altLang="en-US" sz="2800" dirty="0" smtClean="0"/>
                        <a:t>大</a:t>
                      </a:r>
                      <a:r>
                        <a:rPr lang="zh-TW" altLang="en-US" sz="2800" dirty="0"/>
                        <a:t>類型技術</a:t>
                      </a:r>
                      <a:r>
                        <a:rPr lang="en-US" altLang="zh-TW" sz="2800" dirty="0"/>
                        <a:t>(Techniques)</a:t>
                      </a:r>
                    </a:p>
                  </a:txBody>
                  <a:tcPr/>
                </a:tc>
                <a:extLst>
                  <a:ext uri="{0D108BD9-81ED-4DB2-BD59-A6C34878D82A}">
                    <a16:rowId xmlns:a16="http://schemas.microsoft.com/office/drawing/2014/main" val="826265273"/>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smtClean="0"/>
                        <a:t>11.</a:t>
                      </a:r>
                      <a:r>
                        <a:rPr lang="zh-TW" altLang="en-US" sz="2800" b="1" dirty="0" smtClean="0"/>
                        <a:t>來自網路共享驅動器的數據 </a:t>
                      </a:r>
                      <a:r>
                        <a:rPr lang="en-US" altLang="zh-TW" sz="2800" b="1" dirty="0" smtClean="0"/>
                        <a:t>Data from Network Shared Drive</a:t>
                      </a:r>
                      <a:endParaRPr lang="en-US" altLang="zh-TW" sz="2800" b="1" dirty="0"/>
                    </a:p>
                  </a:txBody>
                  <a:tcPr/>
                </a:tc>
                <a:extLst>
                  <a:ext uri="{0D108BD9-81ED-4DB2-BD59-A6C34878D82A}">
                    <a16:rowId xmlns:a16="http://schemas.microsoft.com/office/drawing/2014/main" val="1535378437"/>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smtClean="0"/>
                        <a:t>12.</a:t>
                      </a:r>
                      <a:r>
                        <a:rPr lang="zh-TW" altLang="en-US" sz="2800" b="1" dirty="0" smtClean="0"/>
                        <a:t>來自可移動媒體的數據 </a:t>
                      </a:r>
                      <a:r>
                        <a:rPr lang="en-US" altLang="zh-TW" sz="2800" b="1" dirty="0" smtClean="0"/>
                        <a:t>Data from Removable Media</a:t>
                      </a:r>
                      <a:endParaRPr lang="zh-TW" altLang="en-US" sz="2800" b="1" dirty="0"/>
                    </a:p>
                  </a:txBody>
                  <a:tcPr>
                    <a:solidFill>
                      <a:schemeClr val="accent6">
                        <a:lumMod val="20000"/>
                        <a:lumOff val="80000"/>
                      </a:schemeClr>
                    </a:solidFill>
                  </a:tcPr>
                </a:tc>
                <a:extLst>
                  <a:ext uri="{0D108BD9-81ED-4DB2-BD59-A6C34878D82A}">
                    <a16:rowId xmlns:a16="http://schemas.microsoft.com/office/drawing/2014/main" val="3624120180"/>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smtClean="0"/>
                        <a:t>13.</a:t>
                      </a:r>
                      <a:r>
                        <a:rPr lang="zh-TW" altLang="en-US" sz="2800" b="1" dirty="0" smtClean="0"/>
                        <a:t>資料暫存</a:t>
                      </a:r>
                      <a:r>
                        <a:rPr lang="en-US" altLang="zh-TW" sz="2800" b="1" dirty="0" smtClean="0"/>
                        <a:t>(2)</a:t>
                      </a:r>
                      <a:r>
                        <a:rPr lang="zh-TW" altLang="en-US" sz="2800" b="1" dirty="0" smtClean="0"/>
                        <a:t> </a:t>
                      </a:r>
                      <a:r>
                        <a:rPr lang="en-US" altLang="zh-TW" sz="2800" b="1" dirty="0" smtClean="0"/>
                        <a:t>Data Staged</a:t>
                      </a:r>
                    </a:p>
                  </a:txBody>
                  <a:tcPr>
                    <a:solidFill>
                      <a:schemeClr val="accent6">
                        <a:lumMod val="20000"/>
                        <a:lumOff val="80000"/>
                      </a:schemeClr>
                    </a:solidFill>
                  </a:tcPr>
                </a:tc>
                <a:extLst>
                  <a:ext uri="{0D108BD9-81ED-4DB2-BD59-A6C34878D82A}">
                    <a16:rowId xmlns:a16="http://schemas.microsoft.com/office/drawing/2014/main" val="943303741"/>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smtClean="0"/>
                        <a:t>14.</a:t>
                      </a:r>
                      <a:r>
                        <a:rPr lang="zh-TW" altLang="en-US" sz="2800" b="1" dirty="0" smtClean="0"/>
                        <a:t>郵件收藏</a:t>
                      </a:r>
                      <a:r>
                        <a:rPr lang="en-US" altLang="zh-TW" sz="2800" b="1" dirty="0" smtClean="0"/>
                        <a:t>(3)</a:t>
                      </a:r>
                      <a:r>
                        <a:rPr lang="zh-TW" altLang="en-US" sz="2800" b="1" dirty="0" smtClean="0"/>
                        <a:t> </a:t>
                      </a:r>
                      <a:r>
                        <a:rPr lang="en-US" altLang="zh-TW" sz="2800" b="1" dirty="0" smtClean="0"/>
                        <a:t>Email Collection</a:t>
                      </a:r>
                      <a:endParaRPr lang="en-US" altLang="zh-TW" sz="2800" b="1" dirty="0"/>
                    </a:p>
                  </a:txBody>
                  <a:tcPr>
                    <a:solidFill>
                      <a:schemeClr val="accent6">
                        <a:lumMod val="20000"/>
                        <a:lumOff val="80000"/>
                      </a:schemeClr>
                    </a:solidFill>
                  </a:tcPr>
                </a:tc>
                <a:extLst>
                  <a:ext uri="{0D108BD9-81ED-4DB2-BD59-A6C34878D82A}">
                    <a16:rowId xmlns:a16="http://schemas.microsoft.com/office/drawing/2014/main" val="1413733454"/>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smtClean="0"/>
                        <a:t>15.</a:t>
                      </a:r>
                      <a:r>
                        <a:rPr lang="zh-TW" altLang="en-US" sz="2800" b="1" dirty="0" smtClean="0"/>
                        <a:t>輸入捕捉</a:t>
                      </a:r>
                      <a:r>
                        <a:rPr lang="en-US" altLang="zh-TW" sz="2800" b="1" dirty="0" smtClean="0"/>
                        <a:t>(4)</a:t>
                      </a:r>
                      <a:r>
                        <a:rPr lang="zh-TW" altLang="en-US" sz="2800" b="1" dirty="0" smtClean="0"/>
                        <a:t> </a:t>
                      </a:r>
                      <a:r>
                        <a:rPr lang="en-US" altLang="zh-TW" sz="2800" b="1" dirty="0" smtClean="0"/>
                        <a:t>Input Capture</a:t>
                      </a:r>
                      <a:endParaRPr lang="en-US" altLang="zh-TW" sz="2800" b="1" dirty="0"/>
                    </a:p>
                  </a:txBody>
                  <a:tcPr>
                    <a:solidFill>
                      <a:schemeClr val="accent6">
                        <a:lumMod val="20000"/>
                        <a:lumOff val="80000"/>
                      </a:schemeClr>
                    </a:solidFill>
                  </a:tcPr>
                </a:tc>
                <a:extLst>
                  <a:ext uri="{0D108BD9-81ED-4DB2-BD59-A6C34878D82A}">
                    <a16:rowId xmlns:a16="http://schemas.microsoft.com/office/drawing/2014/main" val="1450935706"/>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smtClean="0"/>
                        <a:t>16.</a:t>
                      </a:r>
                      <a:r>
                        <a:rPr lang="zh-TW" altLang="en-US" sz="2800" b="1" dirty="0" smtClean="0"/>
                        <a:t>螢幕截圖 </a:t>
                      </a:r>
                      <a:r>
                        <a:rPr lang="en-US" altLang="zh-TW" sz="2800" b="1" dirty="0" smtClean="0"/>
                        <a:t>Screen Capture</a:t>
                      </a:r>
                      <a:endParaRPr lang="en-US" altLang="zh-TW" sz="2800" b="1" dirty="0"/>
                    </a:p>
                  </a:txBody>
                  <a:tcPr>
                    <a:solidFill>
                      <a:schemeClr val="accent6">
                        <a:lumMod val="20000"/>
                        <a:lumOff val="80000"/>
                      </a:schemeClr>
                    </a:solidFill>
                  </a:tcPr>
                </a:tc>
                <a:extLst>
                  <a:ext uri="{0D108BD9-81ED-4DB2-BD59-A6C34878D82A}">
                    <a16:rowId xmlns:a16="http://schemas.microsoft.com/office/drawing/2014/main" val="2957516494"/>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smtClean="0"/>
                        <a:t>17.</a:t>
                      </a:r>
                      <a:r>
                        <a:rPr lang="zh-TW" altLang="en-US" sz="2800" b="1" dirty="0" smtClean="0"/>
                        <a:t>影片截取 </a:t>
                      </a:r>
                      <a:r>
                        <a:rPr lang="en-US" altLang="zh-TW" sz="2800" b="1" dirty="0" smtClean="0"/>
                        <a:t>Video Capture</a:t>
                      </a:r>
                      <a:endParaRPr lang="en-US" altLang="zh-TW" sz="2800" b="1" dirty="0"/>
                    </a:p>
                  </a:txBody>
                  <a:tcPr>
                    <a:solidFill>
                      <a:schemeClr val="accent6">
                        <a:lumMod val="20000"/>
                        <a:lumOff val="80000"/>
                      </a:schemeClr>
                    </a:solidFill>
                  </a:tcPr>
                </a:tc>
                <a:extLst>
                  <a:ext uri="{0D108BD9-81ED-4DB2-BD59-A6C34878D82A}">
                    <a16:rowId xmlns:a16="http://schemas.microsoft.com/office/drawing/2014/main" val="2781847802"/>
                  </a:ext>
                </a:extLst>
              </a:tr>
            </a:tbl>
          </a:graphicData>
        </a:graphic>
      </p:graphicFrame>
      <p:sp>
        <p:nvSpPr>
          <p:cNvPr id="2" name="投影片編號版面配置區 1"/>
          <p:cNvSpPr>
            <a:spLocks noGrp="1"/>
          </p:cNvSpPr>
          <p:nvPr>
            <p:ph type="sldNum" sz="quarter" idx="12"/>
          </p:nvPr>
        </p:nvSpPr>
        <p:spPr/>
        <p:txBody>
          <a:bodyPr/>
          <a:lstStyle/>
          <a:p>
            <a:fld id="{D16C3A51-89D0-4E4D-AA61-5A30A561532A}" type="slidenum">
              <a:rPr lang="zh-TW" altLang="en-US" smtClean="0"/>
              <a:pPr/>
              <a:t>110</a:t>
            </a:fld>
            <a:endParaRPr lang="zh-TW" altLang="en-US"/>
          </a:p>
        </p:txBody>
      </p:sp>
      <p:sp>
        <p:nvSpPr>
          <p:cNvPr id="7" name="文字方塊 6"/>
          <p:cNvSpPr txBox="1"/>
          <p:nvPr/>
        </p:nvSpPr>
        <p:spPr>
          <a:xfrm>
            <a:off x="3657600" y="5951913"/>
            <a:ext cx="45719" cy="369332"/>
          </a:xfrm>
          <a:prstGeom prst="rect">
            <a:avLst/>
          </a:prstGeom>
          <a:noFill/>
        </p:spPr>
        <p:txBody>
          <a:bodyPr wrap="square" rtlCol="0">
            <a:spAutoFit/>
          </a:bodyPr>
          <a:lstStyle/>
          <a:p>
            <a:endParaRPr lang="zh-TW" altLang="en-US" dirty="0"/>
          </a:p>
        </p:txBody>
      </p:sp>
      <p:sp>
        <p:nvSpPr>
          <p:cNvPr id="8" name="Rectangle 1"/>
          <p:cNvSpPr>
            <a:spLocks noChangeArrowheads="1"/>
          </p:cNvSpPr>
          <p:nvPr/>
        </p:nvSpPr>
        <p:spPr bwMode="auto">
          <a:xfrm>
            <a:off x="300739" y="481301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800" b="0" i="0" u="none" strike="noStrike" cap="none" normalizeH="0" baseline="0" smtClean="0">
                <a:ln>
                  <a:noFill/>
                </a:ln>
                <a:solidFill>
                  <a:schemeClr val="tx1"/>
                </a:solidFill>
                <a:effectLst/>
                <a:latin typeface="Arial" panose="020B0604020202020204" pitchFamily="34" charset="0"/>
              </a:rPr>
              <a:t/>
            </a:r>
            <a:br>
              <a:rPr kumimoji="0" lang="zh-TW" altLang="zh-TW" sz="1800" b="0" i="0" u="none" strike="noStrike" cap="none" normalizeH="0" baseline="0" smtClean="0">
                <a:ln>
                  <a:noFill/>
                </a:ln>
                <a:solidFill>
                  <a:schemeClr val="tx1"/>
                </a:solidFill>
                <a:effectLst/>
                <a:latin typeface="Arial" panose="020B0604020202020204" pitchFamily="34" charset="0"/>
              </a:rPr>
            </a:br>
            <a:endParaRPr kumimoji="0" lang="zh-TW" altLang="zh-TW" sz="1800" b="0" i="0" u="none" strike="noStrike" cap="none" normalizeH="0" baseline="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2259315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5772150" y="1825625"/>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800" b="0" i="0" u="none" strike="noStrike" cap="none" normalizeH="0" baseline="0" dirty="0">
                <a:ln>
                  <a:noFill/>
                </a:ln>
                <a:solidFill>
                  <a:schemeClr val="tx1"/>
                </a:solidFill>
                <a:effectLst/>
                <a:latin typeface="Arial" panose="020B0604020202020204" pitchFamily="34" charset="0"/>
              </a:rPr>
              <a:t/>
            </a:r>
            <a:br>
              <a:rPr kumimoji="0" lang="zh-TW" altLang="zh-TW" sz="1800" b="0" i="0" u="none" strike="noStrike" cap="none" normalizeH="0" baseline="0" dirty="0">
                <a:ln>
                  <a:noFill/>
                </a:ln>
                <a:solidFill>
                  <a:schemeClr val="tx1"/>
                </a:solidFill>
                <a:effectLst/>
                <a:latin typeface="Arial" panose="020B0604020202020204" pitchFamily="34" charset="0"/>
              </a:rPr>
            </a:br>
            <a:endParaRPr kumimoji="0" lang="zh-TW" altLang="zh-TW" sz="1800" b="0" i="0" u="none" strike="noStrike" cap="none" normalizeH="0" baseline="0" dirty="0">
              <a:ln>
                <a:noFill/>
              </a:ln>
              <a:solidFill>
                <a:schemeClr val="tx1"/>
              </a:solidFill>
              <a:effectLst/>
              <a:latin typeface="Arial" panose="020B0604020202020204" pitchFamily="34" charset="0"/>
            </a:endParaRPr>
          </a:p>
        </p:txBody>
      </p:sp>
      <p:sp>
        <p:nvSpPr>
          <p:cNvPr id="2" name="投影片編號版面配置區 1"/>
          <p:cNvSpPr>
            <a:spLocks noGrp="1"/>
          </p:cNvSpPr>
          <p:nvPr>
            <p:ph type="sldNum" sz="quarter" idx="12"/>
          </p:nvPr>
        </p:nvSpPr>
        <p:spPr/>
        <p:txBody>
          <a:bodyPr/>
          <a:lstStyle/>
          <a:p>
            <a:fld id="{D16C3A51-89D0-4E4D-AA61-5A30A561532A}" type="slidenum">
              <a:rPr lang="zh-TW" altLang="en-US" smtClean="0"/>
              <a:pPr/>
              <a:t>111</a:t>
            </a:fld>
            <a:endParaRPr lang="zh-TW" altLang="en-US"/>
          </a:p>
        </p:txBody>
      </p:sp>
      <p:sp>
        <p:nvSpPr>
          <p:cNvPr id="7" name="文字方塊 6"/>
          <p:cNvSpPr txBox="1"/>
          <p:nvPr/>
        </p:nvSpPr>
        <p:spPr>
          <a:xfrm>
            <a:off x="3657600" y="5951913"/>
            <a:ext cx="45719" cy="369332"/>
          </a:xfrm>
          <a:prstGeom prst="rect">
            <a:avLst/>
          </a:prstGeom>
          <a:noFill/>
        </p:spPr>
        <p:txBody>
          <a:bodyPr wrap="square" rtlCol="0">
            <a:spAutoFit/>
          </a:bodyPr>
          <a:lstStyle/>
          <a:p>
            <a:endParaRPr lang="zh-TW" altLang="en-US" dirty="0"/>
          </a:p>
        </p:txBody>
      </p:sp>
      <p:sp>
        <p:nvSpPr>
          <p:cNvPr id="8" name="Rectangle 1"/>
          <p:cNvSpPr>
            <a:spLocks noChangeArrowheads="1"/>
          </p:cNvSpPr>
          <p:nvPr/>
        </p:nvSpPr>
        <p:spPr bwMode="auto">
          <a:xfrm>
            <a:off x="300739" y="481301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800" b="0" i="0" u="none" strike="noStrike" cap="none" normalizeH="0" baseline="0" smtClean="0">
                <a:ln>
                  <a:noFill/>
                </a:ln>
                <a:solidFill>
                  <a:schemeClr val="tx1"/>
                </a:solidFill>
                <a:effectLst/>
                <a:latin typeface="Arial" panose="020B0604020202020204" pitchFamily="34" charset="0"/>
              </a:rPr>
              <a:t/>
            </a:r>
            <a:br>
              <a:rPr kumimoji="0" lang="zh-TW" altLang="zh-TW" sz="1800" b="0" i="0" u="none" strike="noStrike" cap="none" normalizeH="0" baseline="0" smtClean="0">
                <a:ln>
                  <a:noFill/>
                </a:ln>
                <a:solidFill>
                  <a:schemeClr val="tx1"/>
                </a:solidFill>
                <a:effectLst/>
                <a:latin typeface="Arial" panose="020B0604020202020204" pitchFamily="34" charset="0"/>
              </a:rPr>
            </a:br>
            <a:endParaRPr kumimoji="0" lang="zh-TW" altLang="zh-TW" sz="1800" b="0" i="0" u="none" strike="noStrike" cap="none" normalizeH="0" baseline="0" smtClean="0">
              <a:ln>
                <a:noFill/>
              </a:ln>
              <a:solidFill>
                <a:schemeClr val="tx1"/>
              </a:solidFill>
              <a:effectLst/>
              <a:latin typeface="Arial" panose="020B0604020202020204" pitchFamily="34" charset="0"/>
            </a:endParaRPr>
          </a:p>
        </p:txBody>
      </p:sp>
      <p:graphicFrame>
        <p:nvGraphicFramePr>
          <p:cNvPr id="9" name="表格 8"/>
          <p:cNvGraphicFramePr>
            <a:graphicFrameLocks noGrp="1"/>
          </p:cNvGraphicFramePr>
          <p:nvPr>
            <p:extLst>
              <p:ext uri="{D42A27DB-BD31-4B8C-83A1-F6EECF244321}">
                <p14:modId xmlns:p14="http://schemas.microsoft.com/office/powerpoint/2010/main" val="1168622172"/>
              </p:ext>
            </p:extLst>
          </p:nvPr>
        </p:nvGraphicFramePr>
        <p:xfrm>
          <a:off x="0" y="677404"/>
          <a:ext cx="12192000" cy="5455920"/>
        </p:xfrm>
        <a:graphic>
          <a:graphicData uri="http://schemas.openxmlformats.org/drawingml/2006/table">
            <a:tbl>
              <a:tblPr/>
              <a:tblGrid>
                <a:gridCol w="1399142">
                  <a:extLst>
                    <a:ext uri="{9D8B030D-6E8A-4147-A177-3AD203B41FA5}">
                      <a16:colId xmlns:a16="http://schemas.microsoft.com/office/drawing/2014/main" val="2340207979"/>
                    </a:ext>
                  </a:extLst>
                </a:gridCol>
                <a:gridCol w="2699133">
                  <a:extLst>
                    <a:ext uri="{9D8B030D-6E8A-4147-A177-3AD203B41FA5}">
                      <a16:colId xmlns:a16="http://schemas.microsoft.com/office/drawing/2014/main" val="3916782922"/>
                    </a:ext>
                  </a:extLst>
                </a:gridCol>
                <a:gridCol w="8093725">
                  <a:extLst>
                    <a:ext uri="{9D8B030D-6E8A-4147-A177-3AD203B41FA5}">
                      <a16:colId xmlns:a16="http://schemas.microsoft.com/office/drawing/2014/main" val="4050871104"/>
                    </a:ext>
                  </a:extLst>
                </a:gridCol>
              </a:tblGrid>
              <a:tr h="0">
                <a:tc gridSpan="3">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2000" b="0" i="0" u="none" strike="noStrike" cap="none" normalizeH="0" baseline="0" dirty="0">
                          <a:ln>
                            <a:noFill/>
                          </a:ln>
                          <a:solidFill>
                            <a:srgbClr val="39434C"/>
                          </a:solidFill>
                          <a:effectLst/>
                          <a:latin typeface="Arial" panose="020B0604020202020204" pitchFamily="34" charset="0"/>
                          <a:ea typeface="Roboto-Regular"/>
                        </a:rPr>
                        <a:t>Sub-techniques </a:t>
                      </a:r>
                      <a:r>
                        <a:rPr kumimoji="0" lang="zh-TW" altLang="zh-TW" sz="2000" b="0" i="0" u="none" strike="noStrike" cap="none" normalizeH="0" baseline="0" dirty="0" smtClean="0">
                          <a:ln>
                            <a:noFill/>
                          </a:ln>
                          <a:solidFill>
                            <a:srgbClr val="39434C"/>
                          </a:solidFill>
                          <a:effectLst/>
                          <a:latin typeface="Arial" panose="020B0604020202020204" pitchFamily="34" charset="0"/>
                          <a:ea typeface="Roboto-Regular"/>
                        </a:rPr>
                        <a:t>(</a:t>
                      </a:r>
                      <a:r>
                        <a:rPr kumimoji="0" lang="en-US" altLang="zh-TW" sz="2000" b="0" i="0" u="none" strike="noStrike" cap="none" normalizeH="0" baseline="0" dirty="0" smtClean="0">
                          <a:ln>
                            <a:noFill/>
                          </a:ln>
                          <a:solidFill>
                            <a:srgbClr val="39434C"/>
                          </a:solidFill>
                          <a:effectLst/>
                          <a:latin typeface="Arial" panose="020B0604020202020204" pitchFamily="34" charset="0"/>
                          <a:ea typeface="Roboto-Regular"/>
                        </a:rPr>
                        <a:t>4</a:t>
                      </a:r>
                      <a:r>
                        <a:rPr kumimoji="0" lang="zh-TW" altLang="zh-TW" sz="2000" b="0" i="0" u="none" strike="noStrike" cap="none" normalizeH="0" baseline="0" dirty="0" smtClean="0">
                          <a:ln>
                            <a:noFill/>
                          </a:ln>
                          <a:solidFill>
                            <a:srgbClr val="39434C"/>
                          </a:solidFill>
                          <a:effectLst/>
                          <a:latin typeface="Arial" panose="020B0604020202020204" pitchFamily="34" charset="0"/>
                          <a:ea typeface="Roboto-Regular"/>
                        </a:rPr>
                        <a:t>)</a:t>
                      </a:r>
                      <a:endParaRPr kumimoji="0" lang="zh-TW" altLang="zh-TW" sz="2000" b="0" i="0" u="none" strike="noStrike" cap="none" normalizeH="0" baseline="0" dirty="0">
                        <a:ln>
                          <a:noFill/>
                        </a:ln>
                        <a:solidFill>
                          <a:srgbClr val="39434C"/>
                        </a:solidFill>
                        <a:effectLst/>
                        <a:latin typeface="Arial" panose="020B0604020202020204" pitchFamily="34" charset="0"/>
                        <a:ea typeface="Roboto-Regular"/>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CD8EA"/>
                    </a:solidFill>
                  </a:tcPr>
                </a:tc>
                <a:tc hMerge="1">
                  <a:txBody>
                    <a:bodyPr/>
                    <a:lstStyle/>
                    <a:p>
                      <a:pPr algn="l" fontAlgn="b"/>
                      <a:endParaRPr lang="en-US" dirty="0">
                        <a:effectLst/>
                      </a:endParaRPr>
                    </a:p>
                  </a:txBody>
                  <a:tcPr anchor="b">
                    <a:lnL w="9525" cap="flat" cmpd="sng" algn="ctr">
                      <a:solidFill>
                        <a:srgbClr val="DFDFDF"/>
                      </a:solidFill>
                      <a:prstDash val="solid"/>
                      <a:round/>
                      <a:headEnd type="none" w="med" len="med"/>
                      <a:tailEnd type="none" w="med" len="med"/>
                    </a:lnL>
                    <a:lnR>
                      <a:noFill/>
                    </a:lnR>
                    <a:lnT w="9525" cap="flat" cmpd="sng" algn="ctr">
                      <a:solidFill>
                        <a:srgbClr val="A0CD9D"/>
                      </a:solidFill>
                      <a:prstDash val="solid"/>
                      <a:round/>
                      <a:headEnd type="none" w="med" len="med"/>
                      <a:tailEnd type="none" w="med" len="med"/>
                    </a:lnT>
                    <a:lnB w="9525" cap="flat" cmpd="sng" algn="ctr">
                      <a:solidFill>
                        <a:srgbClr val="E0CC9D"/>
                      </a:solidFill>
                      <a:prstDash val="solid"/>
                      <a:round/>
                      <a:headEnd type="none" w="med" len="med"/>
                      <a:tailEnd type="none" w="med" len="med"/>
                    </a:lnB>
                  </a:tcPr>
                </a:tc>
                <a:tc hMerge="1">
                  <a:txBody>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zh-TW" sz="2000" b="0" i="0" u="none" strike="noStrike" cap="none" normalizeH="0" baseline="0" dirty="0">
                        <a:ln>
                          <a:noFill/>
                        </a:ln>
                        <a:solidFill>
                          <a:srgbClr val="39434C"/>
                        </a:solidFill>
                        <a:effectLst/>
                        <a:latin typeface="Arial" panose="020B0604020202020204" pitchFamily="34" charset="0"/>
                        <a:ea typeface="Roboto-Regular"/>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CD8EA"/>
                    </a:solidFill>
                  </a:tcPr>
                </a:tc>
                <a:extLst>
                  <a:ext uri="{0D108BD9-81ED-4DB2-BD59-A6C34878D82A}">
                    <a16:rowId xmlns:a16="http://schemas.microsoft.com/office/drawing/2014/main" val="2394320160"/>
                  </a:ext>
                </a:extLst>
              </a:tr>
              <a:tr h="0">
                <a:tc>
                  <a:txBody>
                    <a:bodyPr/>
                    <a:lstStyle/>
                    <a:p>
                      <a:pPr algn="l" fontAlgn="b"/>
                      <a:r>
                        <a:rPr lang="en-US" sz="2000" dirty="0">
                          <a:effectLst/>
                        </a:rPr>
                        <a:t>ID</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CD8EA"/>
                    </a:solidFill>
                  </a:tcPr>
                </a:tc>
                <a:tc>
                  <a:txBody>
                    <a:bodyPr/>
                    <a:lstStyle/>
                    <a:p>
                      <a:pPr algn="l" fontAlgn="b"/>
                      <a:r>
                        <a:rPr lang="en-US" sz="2000" dirty="0">
                          <a:effectLst/>
                        </a:rPr>
                        <a:t>Name</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CD8EA"/>
                    </a:solidFill>
                  </a:tcPr>
                </a:tc>
                <a:tc>
                  <a:txBody>
                    <a:bodyPr/>
                    <a:lstStyle/>
                    <a:p>
                      <a:pPr algn="l" fontAlgn="b"/>
                      <a:r>
                        <a:rPr lang="en-US" altLang="zh-TW" sz="2000" b="1" dirty="0" smtClean="0">
                          <a:effectLst/>
                        </a:rPr>
                        <a:t>Description</a:t>
                      </a:r>
                      <a:endParaRPr lang="en-US" sz="2000" dirty="0">
                        <a:effectLst/>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CD8EA"/>
                    </a:solidFill>
                  </a:tcPr>
                </a:tc>
                <a:extLst>
                  <a:ext uri="{0D108BD9-81ED-4DB2-BD59-A6C34878D82A}">
                    <a16:rowId xmlns:a16="http://schemas.microsoft.com/office/drawing/2014/main" val="1934092260"/>
                  </a:ext>
                </a:extLst>
              </a:tr>
              <a:tr h="0">
                <a:tc>
                  <a:txBody>
                    <a:bodyPr/>
                    <a:lstStyle/>
                    <a:p>
                      <a:pPr fontAlgn="t"/>
                      <a:r>
                        <a:rPr lang="en-US" altLang="zh-TW" sz="2000" dirty="0" smtClean="0">
                          <a:hlinkClick r:id="rId2"/>
                        </a:rPr>
                        <a:t>T1056.001</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CD8EA"/>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3"/>
                        </a:rPr>
                        <a:t>Keylogging</a:t>
                      </a:r>
                      <a:endParaRPr lang="en-US" altLang="zh-TW" sz="1800" b="0" i="0" u="none" strike="noStrike" kern="1200" dirty="0" smtClean="0">
                        <a:solidFill>
                          <a:schemeClr val="tx1"/>
                        </a:solidFill>
                        <a:effectLst/>
                        <a:latin typeface="+mn-lt"/>
                        <a:ea typeface="+mn-ea"/>
                        <a:cs typeface="+mn-cs"/>
                      </a:endParaRPr>
                    </a:p>
                    <a:p>
                      <a:pPr fontAlgn="t"/>
                      <a:r>
                        <a:rPr lang="zh-TW" altLang="en-US" sz="2000" dirty="0" smtClean="0">
                          <a:effectLst/>
                        </a:rPr>
                        <a:t>鍵盤記錄</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CD8EA"/>
                    </a:solidFill>
                  </a:tcPr>
                </a:tc>
                <a:tc>
                  <a:txBody>
                    <a:bodyPr/>
                    <a:lstStyle/>
                    <a:p>
                      <a:pPr marL="342900" indent="-342900" fontAlgn="t">
                        <a:buFont typeface="Wingdings" panose="05000000000000000000" pitchFamily="2" charset="2"/>
                        <a:buChar char="n"/>
                      </a:pPr>
                      <a:r>
                        <a:rPr lang="en-US" sz="2000" dirty="0" smtClean="0">
                          <a:effectLst/>
                        </a:rPr>
                        <a:t>Adversaries may log user keystrokes to intercept credentials as the user types them. Keylogging is likely to be used to acquire credentials for new access opportunities when OS Credential Dumping efforts are not effective, and may require an adversary to intercept keystrokes on a system for a substantial period of time before credentials can be successfully captured. In order to increase the likelihood of capturing credentials quickly, an adversary may also perform actions such as clearing browser cookies to force users to </a:t>
                      </a:r>
                      <a:r>
                        <a:rPr lang="en-US" sz="2000" dirty="0" err="1" smtClean="0">
                          <a:effectLst/>
                        </a:rPr>
                        <a:t>reauthenticate</a:t>
                      </a:r>
                      <a:r>
                        <a:rPr lang="en-US" sz="2000" dirty="0" smtClean="0">
                          <a:effectLst/>
                        </a:rPr>
                        <a:t> to systems.</a:t>
                      </a:r>
                    </a:p>
                    <a:p>
                      <a:pPr marL="342900" indent="-342900" fontAlgn="t">
                        <a:buFont typeface="Wingdings" panose="05000000000000000000" pitchFamily="2" charset="2"/>
                        <a:buChar char="n"/>
                      </a:pPr>
                      <a:r>
                        <a:rPr lang="zh-TW" altLang="en-US" sz="2000" dirty="0" smtClean="0">
                          <a:effectLst/>
                        </a:rPr>
                        <a:t>攻擊者可能會記錄使用者擊鍵，以便在使用者鍵入憑證時攔截這些憑證。當作業系統憑證轉儲工作無效時，鍵盤記錄可能用於獲取新存取機會的憑證，並且可能需要攻擊者在系統上攔截擊鍵相當長的一段時間才能成功捕獲憑證。為了增加快速擷取憑證的可能性，攻擊者也可能執行清除瀏覽器 </a:t>
                      </a:r>
                      <a:r>
                        <a:rPr lang="en-US" altLang="zh-TW" sz="2000" dirty="0" smtClean="0">
                          <a:effectLst/>
                        </a:rPr>
                        <a:t>cookie </a:t>
                      </a:r>
                      <a:r>
                        <a:rPr lang="zh-TW" altLang="en-US" sz="2000" dirty="0" smtClean="0">
                          <a:effectLst/>
                        </a:rPr>
                        <a:t>等操作，以迫使使用者重新對系統進行身份驗證。</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CD8EA"/>
                    </a:solidFill>
                  </a:tcPr>
                </a:tc>
                <a:extLst>
                  <a:ext uri="{0D108BD9-81ED-4DB2-BD59-A6C34878D82A}">
                    <a16:rowId xmlns:a16="http://schemas.microsoft.com/office/drawing/2014/main" val="1331283260"/>
                  </a:ext>
                </a:extLst>
              </a:tr>
            </a:tbl>
          </a:graphicData>
        </a:graphic>
      </p:graphicFrame>
      <p:sp>
        <p:nvSpPr>
          <p:cNvPr id="10" name="矩形 9"/>
          <p:cNvSpPr/>
          <p:nvPr/>
        </p:nvSpPr>
        <p:spPr>
          <a:xfrm>
            <a:off x="0" y="136525"/>
            <a:ext cx="7160615" cy="400110"/>
          </a:xfrm>
          <a:prstGeom prst="rect">
            <a:avLst/>
          </a:prstGeom>
        </p:spPr>
        <p:txBody>
          <a:bodyPr wrap="none">
            <a:spAutoFit/>
          </a:bodyPr>
          <a:lstStyle/>
          <a:p>
            <a:r>
              <a:rPr lang="en-US" altLang="zh-TW" sz="2000" dirty="0" smtClean="0"/>
              <a:t>11.</a:t>
            </a:r>
            <a:r>
              <a:rPr lang="zh-TW" altLang="en-US" sz="2000" dirty="0" smtClean="0"/>
              <a:t>收藏</a:t>
            </a:r>
            <a:r>
              <a:rPr lang="en-US" altLang="zh-TW" sz="2000" dirty="0" smtClean="0"/>
              <a:t>Collection</a:t>
            </a:r>
            <a:r>
              <a:rPr lang="zh-TW" altLang="en-US" sz="2000" dirty="0" smtClean="0"/>
              <a:t> 戰術</a:t>
            </a:r>
            <a:r>
              <a:rPr lang="en-US" altLang="zh-TW" sz="2000" dirty="0" smtClean="0"/>
              <a:t>| 15.</a:t>
            </a:r>
            <a:r>
              <a:rPr lang="zh-TW" altLang="en-US" sz="2000" b="1" dirty="0" smtClean="0">
                <a:solidFill>
                  <a:srgbClr val="FF0000"/>
                </a:solidFill>
              </a:rPr>
              <a:t>輸入捕捉 </a:t>
            </a:r>
            <a:r>
              <a:rPr lang="en-US" altLang="zh-TW" sz="2000" b="1" dirty="0">
                <a:solidFill>
                  <a:srgbClr val="FF0000"/>
                </a:solidFill>
              </a:rPr>
              <a:t>Input Capture </a:t>
            </a:r>
            <a:r>
              <a:rPr lang="en-US" altLang="zh-TW" sz="2000" dirty="0" smtClean="0"/>
              <a:t>(4)</a:t>
            </a:r>
            <a:r>
              <a:rPr lang="zh-TW" altLang="en-US" sz="2000" dirty="0" smtClean="0"/>
              <a:t>技術</a:t>
            </a:r>
            <a:endParaRPr lang="en-US" altLang="zh-TW" sz="2000" dirty="0"/>
          </a:p>
        </p:txBody>
      </p:sp>
    </p:spTree>
    <p:extLst>
      <p:ext uri="{BB962C8B-B14F-4D97-AF65-F5344CB8AC3E}">
        <p14:creationId xmlns:p14="http://schemas.microsoft.com/office/powerpoint/2010/main" val="938890286"/>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5772150" y="1825625"/>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800" b="0" i="0" u="none" strike="noStrike" cap="none" normalizeH="0" baseline="0" dirty="0">
                <a:ln>
                  <a:noFill/>
                </a:ln>
                <a:solidFill>
                  <a:schemeClr val="tx1"/>
                </a:solidFill>
                <a:effectLst/>
                <a:latin typeface="Arial" panose="020B0604020202020204" pitchFamily="34" charset="0"/>
              </a:rPr>
              <a:t/>
            </a:r>
            <a:br>
              <a:rPr kumimoji="0" lang="zh-TW" altLang="zh-TW" sz="1800" b="0" i="0" u="none" strike="noStrike" cap="none" normalizeH="0" baseline="0" dirty="0">
                <a:ln>
                  <a:noFill/>
                </a:ln>
                <a:solidFill>
                  <a:schemeClr val="tx1"/>
                </a:solidFill>
                <a:effectLst/>
                <a:latin typeface="Arial" panose="020B0604020202020204" pitchFamily="34" charset="0"/>
              </a:rPr>
            </a:br>
            <a:endParaRPr kumimoji="0" lang="zh-TW" altLang="zh-TW" sz="1800" b="0" i="0" u="none" strike="noStrike" cap="none" normalizeH="0" baseline="0" dirty="0">
              <a:ln>
                <a:noFill/>
              </a:ln>
              <a:solidFill>
                <a:schemeClr val="tx1"/>
              </a:solidFill>
              <a:effectLst/>
              <a:latin typeface="Arial" panose="020B0604020202020204" pitchFamily="34" charset="0"/>
            </a:endParaRPr>
          </a:p>
        </p:txBody>
      </p:sp>
      <p:sp>
        <p:nvSpPr>
          <p:cNvPr id="2" name="投影片編號版面配置區 1"/>
          <p:cNvSpPr>
            <a:spLocks noGrp="1"/>
          </p:cNvSpPr>
          <p:nvPr>
            <p:ph type="sldNum" sz="quarter" idx="12"/>
          </p:nvPr>
        </p:nvSpPr>
        <p:spPr/>
        <p:txBody>
          <a:bodyPr/>
          <a:lstStyle/>
          <a:p>
            <a:fld id="{D16C3A51-89D0-4E4D-AA61-5A30A561532A}" type="slidenum">
              <a:rPr lang="zh-TW" altLang="en-US" smtClean="0"/>
              <a:pPr/>
              <a:t>112</a:t>
            </a:fld>
            <a:endParaRPr lang="zh-TW" altLang="en-US"/>
          </a:p>
        </p:txBody>
      </p:sp>
      <p:sp>
        <p:nvSpPr>
          <p:cNvPr id="7" name="文字方塊 6"/>
          <p:cNvSpPr txBox="1"/>
          <p:nvPr/>
        </p:nvSpPr>
        <p:spPr>
          <a:xfrm>
            <a:off x="3657600" y="5951913"/>
            <a:ext cx="45719" cy="369332"/>
          </a:xfrm>
          <a:prstGeom prst="rect">
            <a:avLst/>
          </a:prstGeom>
          <a:noFill/>
        </p:spPr>
        <p:txBody>
          <a:bodyPr wrap="square" rtlCol="0">
            <a:spAutoFit/>
          </a:bodyPr>
          <a:lstStyle/>
          <a:p>
            <a:endParaRPr lang="zh-TW" altLang="en-US" dirty="0"/>
          </a:p>
        </p:txBody>
      </p:sp>
      <p:sp>
        <p:nvSpPr>
          <p:cNvPr id="8" name="Rectangle 1"/>
          <p:cNvSpPr>
            <a:spLocks noChangeArrowheads="1"/>
          </p:cNvSpPr>
          <p:nvPr/>
        </p:nvSpPr>
        <p:spPr bwMode="auto">
          <a:xfrm>
            <a:off x="300739" y="481301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800" b="0" i="0" u="none" strike="noStrike" cap="none" normalizeH="0" baseline="0" smtClean="0">
                <a:ln>
                  <a:noFill/>
                </a:ln>
                <a:solidFill>
                  <a:schemeClr val="tx1"/>
                </a:solidFill>
                <a:effectLst/>
                <a:latin typeface="Arial" panose="020B0604020202020204" pitchFamily="34" charset="0"/>
              </a:rPr>
              <a:t/>
            </a:r>
            <a:br>
              <a:rPr kumimoji="0" lang="zh-TW" altLang="zh-TW" sz="1800" b="0" i="0" u="none" strike="noStrike" cap="none" normalizeH="0" baseline="0" smtClean="0">
                <a:ln>
                  <a:noFill/>
                </a:ln>
                <a:solidFill>
                  <a:schemeClr val="tx1"/>
                </a:solidFill>
                <a:effectLst/>
                <a:latin typeface="Arial" panose="020B0604020202020204" pitchFamily="34" charset="0"/>
              </a:rPr>
            </a:br>
            <a:endParaRPr kumimoji="0" lang="zh-TW" altLang="zh-TW" sz="1800" b="0" i="0" u="none" strike="noStrike" cap="none" normalizeH="0" baseline="0" smtClean="0">
              <a:ln>
                <a:noFill/>
              </a:ln>
              <a:solidFill>
                <a:schemeClr val="tx1"/>
              </a:solidFill>
              <a:effectLst/>
              <a:latin typeface="Arial" panose="020B0604020202020204" pitchFamily="34" charset="0"/>
            </a:endParaRPr>
          </a:p>
        </p:txBody>
      </p:sp>
      <p:graphicFrame>
        <p:nvGraphicFramePr>
          <p:cNvPr id="9" name="表格 8"/>
          <p:cNvGraphicFramePr>
            <a:graphicFrameLocks noGrp="1"/>
          </p:cNvGraphicFramePr>
          <p:nvPr>
            <p:extLst>
              <p:ext uri="{D42A27DB-BD31-4B8C-83A1-F6EECF244321}">
                <p14:modId xmlns:p14="http://schemas.microsoft.com/office/powerpoint/2010/main" val="1158785861"/>
              </p:ext>
            </p:extLst>
          </p:nvPr>
        </p:nvGraphicFramePr>
        <p:xfrm>
          <a:off x="0" y="677404"/>
          <a:ext cx="12192000" cy="3627120"/>
        </p:xfrm>
        <a:graphic>
          <a:graphicData uri="http://schemas.openxmlformats.org/drawingml/2006/table">
            <a:tbl>
              <a:tblPr/>
              <a:tblGrid>
                <a:gridCol w="1399142">
                  <a:extLst>
                    <a:ext uri="{9D8B030D-6E8A-4147-A177-3AD203B41FA5}">
                      <a16:colId xmlns:a16="http://schemas.microsoft.com/office/drawing/2014/main" val="2340207979"/>
                    </a:ext>
                  </a:extLst>
                </a:gridCol>
                <a:gridCol w="2699133">
                  <a:extLst>
                    <a:ext uri="{9D8B030D-6E8A-4147-A177-3AD203B41FA5}">
                      <a16:colId xmlns:a16="http://schemas.microsoft.com/office/drawing/2014/main" val="3916782922"/>
                    </a:ext>
                  </a:extLst>
                </a:gridCol>
                <a:gridCol w="8093725">
                  <a:extLst>
                    <a:ext uri="{9D8B030D-6E8A-4147-A177-3AD203B41FA5}">
                      <a16:colId xmlns:a16="http://schemas.microsoft.com/office/drawing/2014/main" val="4050871104"/>
                    </a:ext>
                  </a:extLst>
                </a:gridCol>
              </a:tblGrid>
              <a:tr h="0">
                <a:tc gridSpan="3">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2000" b="0" i="0" u="none" strike="noStrike" cap="none" normalizeH="0" baseline="0" dirty="0">
                          <a:ln>
                            <a:noFill/>
                          </a:ln>
                          <a:solidFill>
                            <a:srgbClr val="39434C"/>
                          </a:solidFill>
                          <a:effectLst/>
                          <a:latin typeface="Arial" panose="020B0604020202020204" pitchFamily="34" charset="0"/>
                          <a:ea typeface="Roboto-Regular"/>
                        </a:rPr>
                        <a:t>Sub-techniques </a:t>
                      </a:r>
                      <a:r>
                        <a:rPr kumimoji="0" lang="zh-TW" altLang="zh-TW" sz="2000" b="0" i="0" u="none" strike="noStrike" cap="none" normalizeH="0" baseline="0" dirty="0" smtClean="0">
                          <a:ln>
                            <a:noFill/>
                          </a:ln>
                          <a:solidFill>
                            <a:srgbClr val="39434C"/>
                          </a:solidFill>
                          <a:effectLst/>
                          <a:latin typeface="Arial" panose="020B0604020202020204" pitchFamily="34" charset="0"/>
                          <a:ea typeface="Roboto-Regular"/>
                        </a:rPr>
                        <a:t>(</a:t>
                      </a:r>
                      <a:r>
                        <a:rPr kumimoji="0" lang="en-US" altLang="zh-TW" sz="2000" b="0" i="0" u="none" strike="noStrike" cap="none" normalizeH="0" baseline="0" dirty="0" smtClean="0">
                          <a:ln>
                            <a:noFill/>
                          </a:ln>
                          <a:solidFill>
                            <a:srgbClr val="39434C"/>
                          </a:solidFill>
                          <a:effectLst/>
                          <a:latin typeface="Arial" panose="020B0604020202020204" pitchFamily="34" charset="0"/>
                          <a:ea typeface="Roboto-Regular"/>
                        </a:rPr>
                        <a:t>4</a:t>
                      </a:r>
                      <a:r>
                        <a:rPr kumimoji="0" lang="zh-TW" altLang="zh-TW" sz="2000" b="0" i="0" u="none" strike="noStrike" cap="none" normalizeH="0" baseline="0" dirty="0" smtClean="0">
                          <a:ln>
                            <a:noFill/>
                          </a:ln>
                          <a:solidFill>
                            <a:srgbClr val="39434C"/>
                          </a:solidFill>
                          <a:effectLst/>
                          <a:latin typeface="Arial" panose="020B0604020202020204" pitchFamily="34" charset="0"/>
                          <a:ea typeface="Roboto-Regular"/>
                        </a:rPr>
                        <a:t>)</a:t>
                      </a:r>
                      <a:endParaRPr kumimoji="0" lang="zh-TW" altLang="zh-TW" sz="2000" b="0" i="0" u="none" strike="noStrike" cap="none" normalizeH="0" baseline="0" dirty="0">
                        <a:ln>
                          <a:noFill/>
                        </a:ln>
                        <a:solidFill>
                          <a:srgbClr val="39434C"/>
                        </a:solidFill>
                        <a:effectLst/>
                        <a:latin typeface="Arial" panose="020B0604020202020204" pitchFamily="34" charset="0"/>
                        <a:ea typeface="Roboto-Regular"/>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CD8EA"/>
                    </a:solidFill>
                  </a:tcPr>
                </a:tc>
                <a:tc hMerge="1">
                  <a:txBody>
                    <a:bodyPr/>
                    <a:lstStyle/>
                    <a:p>
                      <a:pPr algn="l" fontAlgn="b"/>
                      <a:endParaRPr lang="en-US" dirty="0">
                        <a:effectLst/>
                      </a:endParaRPr>
                    </a:p>
                  </a:txBody>
                  <a:tcPr anchor="b">
                    <a:lnL w="9525" cap="flat" cmpd="sng" algn="ctr">
                      <a:solidFill>
                        <a:srgbClr val="DFDFDF"/>
                      </a:solidFill>
                      <a:prstDash val="solid"/>
                      <a:round/>
                      <a:headEnd type="none" w="med" len="med"/>
                      <a:tailEnd type="none" w="med" len="med"/>
                    </a:lnL>
                    <a:lnR>
                      <a:noFill/>
                    </a:lnR>
                    <a:lnT w="9525" cap="flat" cmpd="sng" algn="ctr">
                      <a:solidFill>
                        <a:srgbClr val="A0CD9D"/>
                      </a:solidFill>
                      <a:prstDash val="solid"/>
                      <a:round/>
                      <a:headEnd type="none" w="med" len="med"/>
                      <a:tailEnd type="none" w="med" len="med"/>
                    </a:lnT>
                    <a:lnB w="9525" cap="flat" cmpd="sng" algn="ctr">
                      <a:solidFill>
                        <a:srgbClr val="E0CC9D"/>
                      </a:solidFill>
                      <a:prstDash val="solid"/>
                      <a:round/>
                      <a:headEnd type="none" w="med" len="med"/>
                      <a:tailEnd type="none" w="med" len="med"/>
                    </a:lnB>
                  </a:tcPr>
                </a:tc>
                <a:tc hMerge="1">
                  <a:txBody>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zh-TW" sz="2000" b="0" i="0" u="none" strike="noStrike" cap="none" normalizeH="0" baseline="0" dirty="0">
                        <a:ln>
                          <a:noFill/>
                        </a:ln>
                        <a:solidFill>
                          <a:srgbClr val="39434C"/>
                        </a:solidFill>
                        <a:effectLst/>
                        <a:latin typeface="Arial" panose="020B0604020202020204" pitchFamily="34" charset="0"/>
                        <a:ea typeface="Roboto-Regular"/>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CD8EA"/>
                    </a:solidFill>
                  </a:tcPr>
                </a:tc>
                <a:extLst>
                  <a:ext uri="{0D108BD9-81ED-4DB2-BD59-A6C34878D82A}">
                    <a16:rowId xmlns:a16="http://schemas.microsoft.com/office/drawing/2014/main" val="2394320160"/>
                  </a:ext>
                </a:extLst>
              </a:tr>
              <a:tr h="0">
                <a:tc>
                  <a:txBody>
                    <a:bodyPr/>
                    <a:lstStyle/>
                    <a:p>
                      <a:pPr algn="l" fontAlgn="b"/>
                      <a:r>
                        <a:rPr lang="en-US" sz="2000" dirty="0">
                          <a:effectLst/>
                        </a:rPr>
                        <a:t>ID</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CD8EA"/>
                    </a:solidFill>
                  </a:tcPr>
                </a:tc>
                <a:tc>
                  <a:txBody>
                    <a:bodyPr/>
                    <a:lstStyle/>
                    <a:p>
                      <a:pPr algn="l" fontAlgn="b"/>
                      <a:r>
                        <a:rPr lang="en-US" sz="2000" dirty="0">
                          <a:effectLst/>
                        </a:rPr>
                        <a:t>Name</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CD8EA"/>
                    </a:solidFill>
                  </a:tcPr>
                </a:tc>
                <a:tc>
                  <a:txBody>
                    <a:bodyPr/>
                    <a:lstStyle/>
                    <a:p>
                      <a:pPr algn="l" fontAlgn="b"/>
                      <a:r>
                        <a:rPr lang="en-US" altLang="zh-TW" sz="2000" b="1" dirty="0" smtClean="0">
                          <a:effectLst/>
                        </a:rPr>
                        <a:t>Description</a:t>
                      </a:r>
                      <a:endParaRPr lang="en-US" sz="2000" dirty="0">
                        <a:effectLst/>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CD8EA"/>
                    </a:solidFill>
                  </a:tcPr>
                </a:tc>
                <a:extLst>
                  <a:ext uri="{0D108BD9-81ED-4DB2-BD59-A6C34878D82A}">
                    <a16:rowId xmlns:a16="http://schemas.microsoft.com/office/drawing/2014/main" val="1934092260"/>
                  </a:ext>
                </a:extLst>
              </a:tr>
              <a:tr h="0">
                <a:tc>
                  <a:txBody>
                    <a:bodyPr/>
                    <a:lstStyle/>
                    <a:p>
                      <a:pPr fontAlgn="t"/>
                      <a:r>
                        <a:rPr lang="en-US" altLang="zh-TW" sz="2000" dirty="0" smtClean="0">
                          <a:hlinkClick r:id="rId2"/>
                        </a:rPr>
                        <a:t>T1056.002</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CD8EA"/>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3"/>
                        </a:rPr>
                        <a:t>GUI Input </a:t>
                      </a:r>
                      <a:r>
                        <a:rPr lang="en-US" altLang="zh-TW" sz="1800" b="0" i="0" u="none" strike="noStrike" kern="1200" dirty="0" smtClean="0">
                          <a:solidFill>
                            <a:schemeClr val="tx1"/>
                          </a:solidFill>
                          <a:effectLst/>
                          <a:latin typeface="+mn-lt"/>
                          <a:ea typeface="+mn-ea"/>
                          <a:cs typeface="+mn-cs"/>
                          <a:hlinkClick r:id="rId3"/>
                        </a:rPr>
                        <a:t>Capture</a:t>
                      </a:r>
                      <a:endParaRPr lang="en-US" altLang="zh-TW" sz="1800" b="0" i="0" u="none" strike="noStrike" kern="1200" dirty="0" smtClean="0">
                        <a:solidFill>
                          <a:schemeClr val="tx1"/>
                        </a:solidFill>
                        <a:effectLst/>
                        <a:latin typeface="+mn-lt"/>
                        <a:ea typeface="+mn-ea"/>
                        <a:cs typeface="+mn-cs"/>
                      </a:endParaRPr>
                    </a:p>
                    <a:p>
                      <a:pPr fontAlgn="t"/>
                      <a:r>
                        <a:rPr lang="zh-TW" altLang="en-US" dirty="0" smtClean="0">
                          <a:effectLst/>
                        </a:rPr>
                        <a:t>圖形使用者介面輸入捕獲</a:t>
                      </a:r>
                      <a:endParaRPr lang="en-US"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CD8EA"/>
                    </a:solidFill>
                  </a:tcPr>
                </a:tc>
                <a:tc>
                  <a:txBody>
                    <a:bodyPr/>
                    <a:lstStyle/>
                    <a:p>
                      <a:pPr marL="285750" indent="-285750" fontAlgn="t">
                        <a:buFont typeface="Wingdings" panose="05000000000000000000" pitchFamily="2" charset="2"/>
                        <a:buChar char="n"/>
                      </a:pPr>
                      <a:r>
                        <a:rPr lang="en-US" dirty="0" smtClean="0">
                          <a:effectLst/>
                        </a:rPr>
                        <a:t>Adversaries may mimic common operating system GUI components to prompt users for credentials with a seemingly legitimate prompt. When programs are executed that need additional privileges than are present in the current user context, it is common for the operating system to prompt the user for proper credentials to authorize the elevated privileges for the task (ex: Bypass User Account Control).</a:t>
                      </a:r>
                    </a:p>
                    <a:p>
                      <a:pPr marL="285750" indent="-285750" fontAlgn="t">
                        <a:buFont typeface="Wingdings" panose="05000000000000000000" pitchFamily="2" charset="2"/>
                        <a:buChar char="n"/>
                      </a:pPr>
                      <a:r>
                        <a:rPr lang="zh-TW" altLang="en-US" dirty="0" smtClean="0">
                          <a:effectLst/>
                        </a:rPr>
                        <a:t>攻擊者可能會模仿常見的作業系統 </a:t>
                      </a:r>
                      <a:r>
                        <a:rPr lang="en-US" altLang="zh-TW" dirty="0" smtClean="0">
                          <a:effectLst/>
                        </a:rPr>
                        <a:t>GUI </a:t>
                      </a:r>
                      <a:r>
                        <a:rPr lang="zh-TW" altLang="en-US" dirty="0" smtClean="0">
                          <a:effectLst/>
                        </a:rPr>
                        <a:t>元件，以看似合法的提示提示使用者輸入憑證。當執行的程式需要比目前使用者上下文中存在的額外權限時，作業系統通常會提示使用者輸入正確的憑證來授權任務的提升權限（例如：繞過使用者帳戶控制）。</a:t>
                      </a:r>
                      <a:endParaRPr lang="en-US"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CD8EA"/>
                    </a:solidFill>
                  </a:tcPr>
                </a:tc>
                <a:extLst>
                  <a:ext uri="{0D108BD9-81ED-4DB2-BD59-A6C34878D82A}">
                    <a16:rowId xmlns:a16="http://schemas.microsoft.com/office/drawing/2014/main" val="4237149618"/>
                  </a:ext>
                </a:extLst>
              </a:tr>
            </a:tbl>
          </a:graphicData>
        </a:graphic>
      </p:graphicFrame>
      <p:sp>
        <p:nvSpPr>
          <p:cNvPr id="10" name="矩形 9"/>
          <p:cNvSpPr/>
          <p:nvPr/>
        </p:nvSpPr>
        <p:spPr>
          <a:xfrm>
            <a:off x="0" y="136525"/>
            <a:ext cx="7160615" cy="400110"/>
          </a:xfrm>
          <a:prstGeom prst="rect">
            <a:avLst/>
          </a:prstGeom>
        </p:spPr>
        <p:txBody>
          <a:bodyPr wrap="none">
            <a:spAutoFit/>
          </a:bodyPr>
          <a:lstStyle/>
          <a:p>
            <a:r>
              <a:rPr lang="en-US" altLang="zh-TW" sz="2000" dirty="0" smtClean="0"/>
              <a:t>11.</a:t>
            </a:r>
            <a:r>
              <a:rPr lang="zh-TW" altLang="en-US" sz="2000" dirty="0" smtClean="0"/>
              <a:t>收藏</a:t>
            </a:r>
            <a:r>
              <a:rPr lang="en-US" altLang="zh-TW" sz="2000" dirty="0" smtClean="0"/>
              <a:t>Collection</a:t>
            </a:r>
            <a:r>
              <a:rPr lang="zh-TW" altLang="en-US" sz="2000" dirty="0" smtClean="0"/>
              <a:t> 戰術</a:t>
            </a:r>
            <a:r>
              <a:rPr lang="en-US" altLang="zh-TW" sz="2000" dirty="0" smtClean="0"/>
              <a:t>| 15.</a:t>
            </a:r>
            <a:r>
              <a:rPr lang="zh-TW" altLang="en-US" sz="2000" b="1" dirty="0" smtClean="0">
                <a:solidFill>
                  <a:srgbClr val="FF0000"/>
                </a:solidFill>
              </a:rPr>
              <a:t>輸入捕捉 </a:t>
            </a:r>
            <a:r>
              <a:rPr lang="en-US" altLang="zh-TW" sz="2000" b="1" dirty="0">
                <a:solidFill>
                  <a:srgbClr val="FF0000"/>
                </a:solidFill>
              </a:rPr>
              <a:t>Input Capture </a:t>
            </a:r>
            <a:r>
              <a:rPr lang="en-US" altLang="zh-TW" sz="2000" dirty="0" smtClean="0"/>
              <a:t>(4)</a:t>
            </a:r>
            <a:r>
              <a:rPr lang="zh-TW" altLang="en-US" sz="2000" dirty="0" smtClean="0"/>
              <a:t>技術</a:t>
            </a:r>
            <a:endParaRPr lang="en-US" altLang="zh-TW" sz="2000" dirty="0"/>
          </a:p>
        </p:txBody>
      </p:sp>
    </p:spTree>
    <p:extLst>
      <p:ext uri="{BB962C8B-B14F-4D97-AF65-F5344CB8AC3E}">
        <p14:creationId xmlns:p14="http://schemas.microsoft.com/office/powerpoint/2010/main" val="47472732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5772150" y="1825625"/>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800" b="0" i="0" u="none" strike="noStrike" cap="none" normalizeH="0" baseline="0" dirty="0">
                <a:ln>
                  <a:noFill/>
                </a:ln>
                <a:solidFill>
                  <a:schemeClr val="tx1"/>
                </a:solidFill>
                <a:effectLst/>
                <a:latin typeface="Arial" panose="020B0604020202020204" pitchFamily="34" charset="0"/>
              </a:rPr>
              <a:t/>
            </a:r>
            <a:br>
              <a:rPr kumimoji="0" lang="zh-TW" altLang="zh-TW" sz="1800" b="0" i="0" u="none" strike="noStrike" cap="none" normalizeH="0" baseline="0" dirty="0">
                <a:ln>
                  <a:noFill/>
                </a:ln>
                <a:solidFill>
                  <a:schemeClr val="tx1"/>
                </a:solidFill>
                <a:effectLst/>
                <a:latin typeface="Arial" panose="020B0604020202020204" pitchFamily="34" charset="0"/>
              </a:rPr>
            </a:br>
            <a:endParaRPr kumimoji="0" lang="zh-TW" altLang="zh-TW" sz="1800" b="0" i="0" u="none" strike="noStrike" cap="none" normalizeH="0" baseline="0" dirty="0">
              <a:ln>
                <a:noFill/>
              </a:ln>
              <a:solidFill>
                <a:schemeClr val="tx1"/>
              </a:solidFill>
              <a:effectLst/>
              <a:latin typeface="Arial" panose="020B0604020202020204" pitchFamily="34" charset="0"/>
            </a:endParaRPr>
          </a:p>
        </p:txBody>
      </p:sp>
      <p:sp>
        <p:nvSpPr>
          <p:cNvPr id="2" name="投影片編號版面配置區 1"/>
          <p:cNvSpPr>
            <a:spLocks noGrp="1"/>
          </p:cNvSpPr>
          <p:nvPr>
            <p:ph type="sldNum" sz="quarter" idx="12"/>
          </p:nvPr>
        </p:nvSpPr>
        <p:spPr/>
        <p:txBody>
          <a:bodyPr/>
          <a:lstStyle/>
          <a:p>
            <a:fld id="{D16C3A51-89D0-4E4D-AA61-5A30A561532A}" type="slidenum">
              <a:rPr lang="zh-TW" altLang="en-US" smtClean="0"/>
              <a:pPr/>
              <a:t>113</a:t>
            </a:fld>
            <a:endParaRPr lang="zh-TW" altLang="en-US"/>
          </a:p>
        </p:txBody>
      </p:sp>
      <p:sp>
        <p:nvSpPr>
          <p:cNvPr id="7" name="文字方塊 6"/>
          <p:cNvSpPr txBox="1"/>
          <p:nvPr/>
        </p:nvSpPr>
        <p:spPr>
          <a:xfrm>
            <a:off x="3657600" y="5951913"/>
            <a:ext cx="45719" cy="369332"/>
          </a:xfrm>
          <a:prstGeom prst="rect">
            <a:avLst/>
          </a:prstGeom>
          <a:noFill/>
        </p:spPr>
        <p:txBody>
          <a:bodyPr wrap="square" rtlCol="0">
            <a:spAutoFit/>
          </a:bodyPr>
          <a:lstStyle/>
          <a:p>
            <a:endParaRPr lang="zh-TW" altLang="en-US" dirty="0"/>
          </a:p>
        </p:txBody>
      </p:sp>
      <p:sp>
        <p:nvSpPr>
          <p:cNvPr id="8" name="Rectangle 1"/>
          <p:cNvSpPr>
            <a:spLocks noChangeArrowheads="1"/>
          </p:cNvSpPr>
          <p:nvPr/>
        </p:nvSpPr>
        <p:spPr bwMode="auto">
          <a:xfrm>
            <a:off x="300739" y="481301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800" b="0" i="0" u="none" strike="noStrike" cap="none" normalizeH="0" baseline="0" smtClean="0">
                <a:ln>
                  <a:noFill/>
                </a:ln>
                <a:solidFill>
                  <a:schemeClr val="tx1"/>
                </a:solidFill>
                <a:effectLst/>
                <a:latin typeface="Arial" panose="020B0604020202020204" pitchFamily="34" charset="0"/>
              </a:rPr>
              <a:t/>
            </a:r>
            <a:br>
              <a:rPr kumimoji="0" lang="zh-TW" altLang="zh-TW" sz="1800" b="0" i="0" u="none" strike="noStrike" cap="none" normalizeH="0" baseline="0" smtClean="0">
                <a:ln>
                  <a:noFill/>
                </a:ln>
                <a:solidFill>
                  <a:schemeClr val="tx1"/>
                </a:solidFill>
                <a:effectLst/>
                <a:latin typeface="Arial" panose="020B0604020202020204" pitchFamily="34" charset="0"/>
              </a:rPr>
            </a:br>
            <a:endParaRPr kumimoji="0" lang="zh-TW" altLang="zh-TW" sz="1800" b="0" i="0" u="none" strike="noStrike" cap="none" normalizeH="0" baseline="0" smtClean="0">
              <a:ln>
                <a:noFill/>
              </a:ln>
              <a:solidFill>
                <a:schemeClr val="tx1"/>
              </a:solidFill>
              <a:effectLst/>
              <a:latin typeface="Arial" panose="020B0604020202020204" pitchFamily="34" charset="0"/>
            </a:endParaRPr>
          </a:p>
        </p:txBody>
      </p:sp>
      <p:graphicFrame>
        <p:nvGraphicFramePr>
          <p:cNvPr id="9" name="表格 8"/>
          <p:cNvGraphicFramePr>
            <a:graphicFrameLocks noGrp="1"/>
          </p:cNvGraphicFramePr>
          <p:nvPr>
            <p:extLst>
              <p:ext uri="{D42A27DB-BD31-4B8C-83A1-F6EECF244321}">
                <p14:modId xmlns:p14="http://schemas.microsoft.com/office/powerpoint/2010/main" val="1110556486"/>
              </p:ext>
            </p:extLst>
          </p:nvPr>
        </p:nvGraphicFramePr>
        <p:xfrm>
          <a:off x="0" y="677404"/>
          <a:ext cx="12192000" cy="5913120"/>
        </p:xfrm>
        <a:graphic>
          <a:graphicData uri="http://schemas.openxmlformats.org/drawingml/2006/table">
            <a:tbl>
              <a:tblPr/>
              <a:tblGrid>
                <a:gridCol w="1399142">
                  <a:extLst>
                    <a:ext uri="{9D8B030D-6E8A-4147-A177-3AD203B41FA5}">
                      <a16:colId xmlns:a16="http://schemas.microsoft.com/office/drawing/2014/main" val="2340207979"/>
                    </a:ext>
                  </a:extLst>
                </a:gridCol>
                <a:gridCol w="2699133">
                  <a:extLst>
                    <a:ext uri="{9D8B030D-6E8A-4147-A177-3AD203B41FA5}">
                      <a16:colId xmlns:a16="http://schemas.microsoft.com/office/drawing/2014/main" val="3916782922"/>
                    </a:ext>
                  </a:extLst>
                </a:gridCol>
                <a:gridCol w="8093725">
                  <a:extLst>
                    <a:ext uri="{9D8B030D-6E8A-4147-A177-3AD203B41FA5}">
                      <a16:colId xmlns:a16="http://schemas.microsoft.com/office/drawing/2014/main" val="4050871104"/>
                    </a:ext>
                  </a:extLst>
                </a:gridCol>
              </a:tblGrid>
              <a:tr h="0">
                <a:tc gridSpan="3">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2000" b="0" i="0" u="none" strike="noStrike" cap="none" normalizeH="0" baseline="0" dirty="0">
                          <a:ln>
                            <a:noFill/>
                          </a:ln>
                          <a:solidFill>
                            <a:srgbClr val="39434C"/>
                          </a:solidFill>
                          <a:effectLst/>
                          <a:latin typeface="Arial" panose="020B0604020202020204" pitchFamily="34" charset="0"/>
                          <a:ea typeface="Roboto-Regular"/>
                        </a:rPr>
                        <a:t>Sub-techniques </a:t>
                      </a:r>
                      <a:r>
                        <a:rPr kumimoji="0" lang="zh-TW" altLang="zh-TW" sz="2000" b="0" i="0" u="none" strike="noStrike" cap="none" normalizeH="0" baseline="0" dirty="0" smtClean="0">
                          <a:ln>
                            <a:noFill/>
                          </a:ln>
                          <a:solidFill>
                            <a:srgbClr val="39434C"/>
                          </a:solidFill>
                          <a:effectLst/>
                          <a:latin typeface="Arial" panose="020B0604020202020204" pitchFamily="34" charset="0"/>
                          <a:ea typeface="Roboto-Regular"/>
                        </a:rPr>
                        <a:t>(</a:t>
                      </a:r>
                      <a:r>
                        <a:rPr kumimoji="0" lang="en-US" altLang="zh-TW" sz="2000" b="0" i="0" u="none" strike="noStrike" cap="none" normalizeH="0" baseline="0" dirty="0" smtClean="0">
                          <a:ln>
                            <a:noFill/>
                          </a:ln>
                          <a:solidFill>
                            <a:srgbClr val="39434C"/>
                          </a:solidFill>
                          <a:effectLst/>
                          <a:latin typeface="Arial" panose="020B0604020202020204" pitchFamily="34" charset="0"/>
                          <a:ea typeface="Roboto-Regular"/>
                        </a:rPr>
                        <a:t>4</a:t>
                      </a:r>
                      <a:r>
                        <a:rPr kumimoji="0" lang="zh-TW" altLang="zh-TW" sz="2000" b="0" i="0" u="none" strike="noStrike" cap="none" normalizeH="0" baseline="0" dirty="0" smtClean="0">
                          <a:ln>
                            <a:noFill/>
                          </a:ln>
                          <a:solidFill>
                            <a:srgbClr val="39434C"/>
                          </a:solidFill>
                          <a:effectLst/>
                          <a:latin typeface="Arial" panose="020B0604020202020204" pitchFamily="34" charset="0"/>
                          <a:ea typeface="Roboto-Regular"/>
                        </a:rPr>
                        <a:t>)</a:t>
                      </a:r>
                      <a:endParaRPr kumimoji="0" lang="zh-TW" altLang="zh-TW" sz="2000" b="0" i="0" u="none" strike="noStrike" cap="none" normalizeH="0" baseline="0" dirty="0">
                        <a:ln>
                          <a:noFill/>
                        </a:ln>
                        <a:solidFill>
                          <a:srgbClr val="39434C"/>
                        </a:solidFill>
                        <a:effectLst/>
                        <a:latin typeface="Arial" panose="020B0604020202020204" pitchFamily="34" charset="0"/>
                        <a:ea typeface="Roboto-Regular"/>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CD8EA"/>
                    </a:solidFill>
                  </a:tcPr>
                </a:tc>
                <a:tc hMerge="1">
                  <a:txBody>
                    <a:bodyPr/>
                    <a:lstStyle/>
                    <a:p>
                      <a:pPr algn="l" fontAlgn="b"/>
                      <a:endParaRPr lang="en-US" dirty="0">
                        <a:effectLst/>
                      </a:endParaRPr>
                    </a:p>
                  </a:txBody>
                  <a:tcPr anchor="b">
                    <a:lnL w="9525" cap="flat" cmpd="sng" algn="ctr">
                      <a:solidFill>
                        <a:srgbClr val="DFDFDF"/>
                      </a:solidFill>
                      <a:prstDash val="solid"/>
                      <a:round/>
                      <a:headEnd type="none" w="med" len="med"/>
                      <a:tailEnd type="none" w="med" len="med"/>
                    </a:lnL>
                    <a:lnR>
                      <a:noFill/>
                    </a:lnR>
                    <a:lnT w="9525" cap="flat" cmpd="sng" algn="ctr">
                      <a:solidFill>
                        <a:srgbClr val="A0CD9D"/>
                      </a:solidFill>
                      <a:prstDash val="solid"/>
                      <a:round/>
                      <a:headEnd type="none" w="med" len="med"/>
                      <a:tailEnd type="none" w="med" len="med"/>
                    </a:lnT>
                    <a:lnB w="9525" cap="flat" cmpd="sng" algn="ctr">
                      <a:solidFill>
                        <a:srgbClr val="E0CC9D"/>
                      </a:solidFill>
                      <a:prstDash val="solid"/>
                      <a:round/>
                      <a:headEnd type="none" w="med" len="med"/>
                      <a:tailEnd type="none" w="med" len="med"/>
                    </a:lnB>
                  </a:tcPr>
                </a:tc>
                <a:tc hMerge="1">
                  <a:txBody>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zh-TW" sz="2000" b="0" i="0" u="none" strike="noStrike" cap="none" normalizeH="0" baseline="0" dirty="0">
                        <a:ln>
                          <a:noFill/>
                        </a:ln>
                        <a:solidFill>
                          <a:srgbClr val="39434C"/>
                        </a:solidFill>
                        <a:effectLst/>
                        <a:latin typeface="Arial" panose="020B0604020202020204" pitchFamily="34" charset="0"/>
                        <a:ea typeface="Roboto-Regular"/>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CD8EA"/>
                    </a:solidFill>
                  </a:tcPr>
                </a:tc>
                <a:extLst>
                  <a:ext uri="{0D108BD9-81ED-4DB2-BD59-A6C34878D82A}">
                    <a16:rowId xmlns:a16="http://schemas.microsoft.com/office/drawing/2014/main" val="2394320160"/>
                  </a:ext>
                </a:extLst>
              </a:tr>
              <a:tr h="0">
                <a:tc>
                  <a:txBody>
                    <a:bodyPr/>
                    <a:lstStyle/>
                    <a:p>
                      <a:pPr algn="l" fontAlgn="b"/>
                      <a:r>
                        <a:rPr lang="en-US" sz="2000" dirty="0">
                          <a:effectLst/>
                        </a:rPr>
                        <a:t>ID</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CD8EA"/>
                    </a:solidFill>
                  </a:tcPr>
                </a:tc>
                <a:tc>
                  <a:txBody>
                    <a:bodyPr/>
                    <a:lstStyle/>
                    <a:p>
                      <a:pPr algn="l" fontAlgn="b"/>
                      <a:r>
                        <a:rPr lang="en-US" sz="2000" dirty="0">
                          <a:effectLst/>
                        </a:rPr>
                        <a:t>Name</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CD8EA"/>
                    </a:solidFill>
                  </a:tcPr>
                </a:tc>
                <a:tc>
                  <a:txBody>
                    <a:bodyPr/>
                    <a:lstStyle/>
                    <a:p>
                      <a:pPr algn="l" fontAlgn="b"/>
                      <a:r>
                        <a:rPr lang="en-US" altLang="zh-TW" sz="2000" b="1" dirty="0" smtClean="0">
                          <a:effectLst/>
                        </a:rPr>
                        <a:t>Description</a:t>
                      </a:r>
                      <a:endParaRPr lang="en-US" sz="2000" dirty="0">
                        <a:effectLst/>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CD8EA"/>
                    </a:solidFill>
                  </a:tcPr>
                </a:tc>
                <a:extLst>
                  <a:ext uri="{0D108BD9-81ED-4DB2-BD59-A6C34878D82A}">
                    <a16:rowId xmlns:a16="http://schemas.microsoft.com/office/drawing/2014/main" val="1934092260"/>
                  </a:ext>
                </a:extLst>
              </a:tr>
              <a:tr h="0">
                <a:tc>
                  <a:txBody>
                    <a:bodyPr/>
                    <a:lstStyle/>
                    <a:p>
                      <a:pPr fontAlgn="t"/>
                      <a:r>
                        <a:rPr lang="en-US" altLang="zh-TW" sz="2000" dirty="0" smtClean="0">
                          <a:hlinkClick r:id="rId2"/>
                        </a:rPr>
                        <a:t>T1056.003</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CD8EA"/>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3"/>
                        </a:rPr>
                        <a:t>Web Portal </a:t>
                      </a:r>
                      <a:r>
                        <a:rPr lang="en-US" altLang="zh-TW" sz="1800" b="0" i="0" u="none" strike="noStrike" kern="1200" dirty="0" smtClean="0">
                          <a:solidFill>
                            <a:schemeClr val="tx1"/>
                          </a:solidFill>
                          <a:effectLst/>
                          <a:latin typeface="+mn-lt"/>
                          <a:ea typeface="+mn-ea"/>
                          <a:cs typeface="+mn-cs"/>
                          <a:hlinkClick r:id="rId3"/>
                        </a:rPr>
                        <a:t>Capture</a:t>
                      </a:r>
                      <a:endParaRPr lang="en-US" altLang="zh-TW" sz="1800" b="0" i="0" u="none" strike="noStrike" kern="1200" dirty="0" smtClean="0">
                        <a:solidFill>
                          <a:schemeClr val="tx1"/>
                        </a:solidFill>
                        <a:effectLst/>
                        <a:latin typeface="+mn-lt"/>
                        <a:ea typeface="+mn-ea"/>
                        <a:cs typeface="+mn-cs"/>
                      </a:endParaRPr>
                    </a:p>
                    <a:p>
                      <a:pPr fontAlgn="t"/>
                      <a:r>
                        <a:rPr lang="zh-TW" altLang="en-US" dirty="0" smtClean="0">
                          <a:effectLst/>
                        </a:rPr>
                        <a:t>門戶網站捕獲</a:t>
                      </a:r>
                      <a:endParaRPr lang="en-US"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CD8EA"/>
                    </a:solidFill>
                  </a:tcPr>
                </a:tc>
                <a:tc>
                  <a:txBody>
                    <a:bodyPr/>
                    <a:lstStyle/>
                    <a:p>
                      <a:pPr marL="285750" indent="-285750" fontAlgn="t">
                        <a:buFont typeface="Wingdings" panose="05000000000000000000" pitchFamily="2" charset="2"/>
                        <a:buChar char="n"/>
                      </a:pPr>
                      <a:r>
                        <a:rPr lang="en-US" altLang="zh-TW" sz="1800" b="0" i="0" kern="1200" dirty="0" smtClean="0">
                          <a:solidFill>
                            <a:schemeClr val="tx1"/>
                          </a:solidFill>
                          <a:effectLst/>
                          <a:latin typeface="+mn-lt"/>
                          <a:ea typeface="+mn-ea"/>
                          <a:cs typeface="+mn-cs"/>
                        </a:rPr>
                        <a:t>Adversaries may install code on externally facing portals, such as a VPN login page, to capture and transmit credentials of users who attempt to log into the service. For example, a compromised login page may log provided user credentials before logging the user in to the service.</a:t>
                      </a:r>
                    </a:p>
                    <a:p>
                      <a:pPr marL="285750" indent="-285750" fontAlgn="t">
                        <a:buFont typeface="Wingdings" panose="05000000000000000000" pitchFamily="2" charset="2"/>
                        <a:buChar char="n"/>
                      </a:pPr>
                      <a:r>
                        <a:rPr lang="zh-TW" altLang="en-US" dirty="0" smtClean="0">
                          <a:effectLst/>
                        </a:rPr>
                        <a:t>攻擊者可能會在面向外部的入口網站（例如 </a:t>
                      </a:r>
                      <a:r>
                        <a:rPr lang="en-US" altLang="zh-TW" dirty="0" smtClean="0">
                          <a:effectLst/>
                        </a:rPr>
                        <a:t>VPN </a:t>
                      </a:r>
                      <a:r>
                        <a:rPr lang="zh-TW" altLang="en-US" dirty="0" smtClean="0">
                          <a:effectLst/>
                        </a:rPr>
                        <a:t>登入頁面）上安裝程式碼，以擷取和傳輸嘗試登入服務的使用者的憑證。例如，受損的登入頁面可能會在使用者登入服務之前記錄提供的使用者憑證。</a:t>
                      </a:r>
                      <a:endParaRPr lang="en-US"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CD8EA"/>
                    </a:solidFill>
                  </a:tcPr>
                </a:tc>
                <a:extLst>
                  <a:ext uri="{0D108BD9-81ED-4DB2-BD59-A6C34878D82A}">
                    <a16:rowId xmlns:a16="http://schemas.microsoft.com/office/drawing/2014/main" val="37477113"/>
                  </a:ext>
                </a:extLst>
              </a:tr>
              <a:tr h="0">
                <a:tc>
                  <a:txBody>
                    <a:bodyPr/>
                    <a:lstStyle/>
                    <a:p>
                      <a:pPr fontAlgn="t"/>
                      <a:r>
                        <a:rPr lang="en-US" altLang="zh-TW" sz="2000" dirty="0" smtClean="0">
                          <a:hlinkClick r:id="rId4"/>
                        </a:rPr>
                        <a:t>T1056.004</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CD8EA"/>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5"/>
                        </a:rPr>
                        <a:t>Credential API </a:t>
                      </a:r>
                      <a:r>
                        <a:rPr lang="en-US" altLang="zh-TW" sz="1800" b="0" i="0" u="none" strike="noStrike" kern="1200" dirty="0" smtClean="0">
                          <a:solidFill>
                            <a:schemeClr val="tx1"/>
                          </a:solidFill>
                          <a:effectLst/>
                          <a:latin typeface="+mn-lt"/>
                          <a:ea typeface="+mn-ea"/>
                          <a:cs typeface="+mn-cs"/>
                          <a:hlinkClick r:id="rId5"/>
                        </a:rPr>
                        <a:t>Hooking</a:t>
                      </a:r>
                      <a:endParaRPr lang="en-US" altLang="zh-TW" sz="1800" b="0" i="0" u="none" strike="noStrike" kern="1200" dirty="0" smtClean="0">
                        <a:solidFill>
                          <a:schemeClr val="tx1"/>
                        </a:solidFill>
                        <a:effectLst/>
                        <a:latin typeface="+mn-lt"/>
                        <a:ea typeface="+mn-ea"/>
                        <a:cs typeface="+mn-cs"/>
                      </a:endParaRPr>
                    </a:p>
                    <a:p>
                      <a:pPr fontAlgn="t"/>
                      <a:r>
                        <a:rPr lang="zh-TW" altLang="en-US" dirty="0" smtClean="0">
                          <a:effectLst/>
                        </a:rPr>
                        <a:t>憑證 </a:t>
                      </a:r>
                      <a:r>
                        <a:rPr lang="en-US" dirty="0" smtClean="0">
                          <a:effectLst/>
                        </a:rPr>
                        <a:t>API </a:t>
                      </a:r>
                      <a:r>
                        <a:rPr lang="zh-TW" altLang="en-US" dirty="0" smtClean="0">
                          <a:effectLst/>
                        </a:rPr>
                        <a:t>掛鉤</a:t>
                      </a:r>
                      <a:endParaRPr lang="en-US"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CD8EA"/>
                    </a:solidFill>
                  </a:tcPr>
                </a:tc>
                <a:tc>
                  <a:txBody>
                    <a:bodyPr/>
                    <a:lstStyle/>
                    <a:p>
                      <a:pPr marL="285750" indent="-285750" fontAlgn="t">
                        <a:buFont typeface="Wingdings" panose="05000000000000000000" pitchFamily="2" charset="2"/>
                        <a:buChar char="n"/>
                      </a:pPr>
                      <a:r>
                        <a:rPr lang="en-US" dirty="0" smtClean="0">
                          <a:effectLst/>
                        </a:rPr>
                        <a:t>Adversaries may hook into Windows application programming interface (API) functions to collect user credentials. Malicious hooking mechanisms may capture API calls that include parameters that reveal user authentication credentials. Unlike Keylogging, this technique focuses specifically on API functions that include parameters that reveal user credentials. Hooking involves redirecting calls to these functions and can be implemented via:</a:t>
                      </a:r>
                    </a:p>
                    <a:p>
                      <a:pPr marL="285750" indent="-285750" fontAlgn="t">
                        <a:buFont typeface="Wingdings" panose="05000000000000000000" pitchFamily="2" charset="2"/>
                        <a:buChar char="n"/>
                      </a:pPr>
                      <a:r>
                        <a:rPr lang="zh-TW" altLang="en-US" dirty="0" smtClean="0">
                          <a:effectLst/>
                        </a:rPr>
                        <a:t>攻擊者可能會接取 </a:t>
                      </a:r>
                      <a:r>
                        <a:rPr lang="en-US" altLang="zh-TW" dirty="0" smtClean="0">
                          <a:effectLst/>
                        </a:rPr>
                        <a:t>Windows </a:t>
                      </a:r>
                      <a:r>
                        <a:rPr lang="zh-TW" altLang="en-US" dirty="0" smtClean="0">
                          <a:effectLst/>
                        </a:rPr>
                        <a:t>應用程式介面 </a:t>
                      </a:r>
                      <a:r>
                        <a:rPr lang="en-US" altLang="zh-TW" dirty="0" smtClean="0">
                          <a:effectLst/>
                        </a:rPr>
                        <a:t>(API) </a:t>
                      </a:r>
                      <a:r>
                        <a:rPr lang="zh-TW" altLang="en-US" dirty="0" smtClean="0">
                          <a:effectLst/>
                        </a:rPr>
                        <a:t>函數來收集使用者憑證。惡意掛鉤機制可能會擷取包含洩漏使用者驗證憑證的參數的 </a:t>
                      </a:r>
                      <a:r>
                        <a:rPr lang="en-US" altLang="zh-TW" dirty="0" smtClean="0">
                          <a:effectLst/>
                        </a:rPr>
                        <a:t>API </a:t>
                      </a:r>
                      <a:r>
                        <a:rPr lang="zh-TW" altLang="en-US" dirty="0" smtClean="0">
                          <a:effectLst/>
                        </a:rPr>
                        <a:t>呼叫。與鍵盤記錄不同，該技術特別關注 </a:t>
                      </a:r>
                      <a:r>
                        <a:rPr lang="en-US" altLang="zh-TW" dirty="0" smtClean="0">
                          <a:effectLst/>
                        </a:rPr>
                        <a:t>API </a:t>
                      </a:r>
                      <a:r>
                        <a:rPr lang="zh-TW" altLang="en-US" dirty="0" smtClean="0">
                          <a:effectLst/>
                        </a:rPr>
                        <a:t>函數，其中包含顯示使用者憑證的參數。掛鉤涉及重定向對這些函數的調用，可以透過以下方式實現：</a:t>
                      </a:r>
                      <a:endParaRPr lang="en-US"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CD8EA"/>
                    </a:solidFill>
                  </a:tcPr>
                </a:tc>
                <a:extLst>
                  <a:ext uri="{0D108BD9-81ED-4DB2-BD59-A6C34878D82A}">
                    <a16:rowId xmlns:a16="http://schemas.microsoft.com/office/drawing/2014/main" val="3437954776"/>
                  </a:ext>
                </a:extLst>
              </a:tr>
            </a:tbl>
          </a:graphicData>
        </a:graphic>
      </p:graphicFrame>
      <p:sp>
        <p:nvSpPr>
          <p:cNvPr id="10" name="矩形 9"/>
          <p:cNvSpPr/>
          <p:nvPr/>
        </p:nvSpPr>
        <p:spPr>
          <a:xfrm>
            <a:off x="0" y="136525"/>
            <a:ext cx="7160615" cy="400110"/>
          </a:xfrm>
          <a:prstGeom prst="rect">
            <a:avLst/>
          </a:prstGeom>
        </p:spPr>
        <p:txBody>
          <a:bodyPr wrap="none">
            <a:spAutoFit/>
          </a:bodyPr>
          <a:lstStyle/>
          <a:p>
            <a:r>
              <a:rPr lang="en-US" altLang="zh-TW" sz="2000" dirty="0" smtClean="0"/>
              <a:t>11.</a:t>
            </a:r>
            <a:r>
              <a:rPr lang="zh-TW" altLang="en-US" sz="2000" dirty="0" smtClean="0"/>
              <a:t>收藏</a:t>
            </a:r>
            <a:r>
              <a:rPr lang="en-US" altLang="zh-TW" sz="2000" dirty="0" smtClean="0"/>
              <a:t>Collection</a:t>
            </a:r>
            <a:r>
              <a:rPr lang="zh-TW" altLang="en-US" sz="2000" dirty="0" smtClean="0"/>
              <a:t> 戰術</a:t>
            </a:r>
            <a:r>
              <a:rPr lang="en-US" altLang="zh-TW" sz="2000" dirty="0" smtClean="0"/>
              <a:t>| 15.</a:t>
            </a:r>
            <a:r>
              <a:rPr lang="zh-TW" altLang="en-US" sz="2000" b="1" dirty="0" smtClean="0">
                <a:solidFill>
                  <a:srgbClr val="FF0000"/>
                </a:solidFill>
              </a:rPr>
              <a:t>輸入捕捉 </a:t>
            </a:r>
            <a:r>
              <a:rPr lang="en-US" altLang="zh-TW" sz="2000" b="1" dirty="0">
                <a:solidFill>
                  <a:srgbClr val="FF0000"/>
                </a:solidFill>
              </a:rPr>
              <a:t>Input Capture </a:t>
            </a:r>
            <a:r>
              <a:rPr lang="en-US" altLang="zh-TW" sz="2000" dirty="0" smtClean="0"/>
              <a:t>(4)</a:t>
            </a:r>
            <a:r>
              <a:rPr lang="zh-TW" altLang="en-US" sz="2000" dirty="0" smtClean="0"/>
              <a:t>技術</a:t>
            </a:r>
            <a:endParaRPr lang="en-US" altLang="zh-TW" sz="2000" dirty="0"/>
          </a:p>
        </p:txBody>
      </p:sp>
    </p:spTree>
    <p:extLst>
      <p:ext uri="{BB962C8B-B14F-4D97-AF65-F5344CB8AC3E}">
        <p14:creationId xmlns:p14="http://schemas.microsoft.com/office/powerpoint/2010/main" val="223960906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p:cNvGraphicFramePr>
            <a:graphicFrameLocks noGrp="1"/>
          </p:cNvGraphicFramePr>
          <p:nvPr>
            <p:extLst>
              <p:ext uri="{D42A27DB-BD31-4B8C-83A1-F6EECF244321}">
                <p14:modId xmlns:p14="http://schemas.microsoft.com/office/powerpoint/2010/main" val="1354599421"/>
              </p:ext>
            </p:extLst>
          </p:nvPr>
        </p:nvGraphicFramePr>
        <p:xfrm>
          <a:off x="6878656" y="3834066"/>
          <a:ext cx="4918825" cy="2377440"/>
        </p:xfrm>
        <a:graphic>
          <a:graphicData uri="http://schemas.openxmlformats.org/drawingml/2006/table">
            <a:tbl>
              <a:tblPr/>
              <a:tblGrid>
                <a:gridCol w="1849562">
                  <a:extLst>
                    <a:ext uri="{9D8B030D-6E8A-4147-A177-3AD203B41FA5}">
                      <a16:colId xmlns:a16="http://schemas.microsoft.com/office/drawing/2014/main" val="2340207979"/>
                    </a:ext>
                  </a:extLst>
                </a:gridCol>
                <a:gridCol w="3069263">
                  <a:extLst>
                    <a:ext uri="{9D8B030D-6E8A-4147-A177-3AD203B41FA5}">
                      <a16:colId xmlns:a16="http://schemas.microsoft.com/office/drawing/2014/main" val="3916782922"/>
                    </a:ext>
                  </a:extLst>
                </a:gridCol>
              </a:tblGrid>
              <a:tr h="0">
                <a:tc gridSpan="2">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2000" b="0" i="0" u="none" strike="noStrike" cap="none" normalizeH="0" baseline="0" dirty="0">
                          <a:ln>
                            <a:noFill/>
                          </a:ln>
                          <a:solidFill>
                            <a:srgbClr val="39434C"/>
                          </a:solidFill>
                          <a:effectLst/>
                          <a:latin typeface="Arial" panose="020B0604020202020204" pitchFamily="34" charset="0"/>
                          <a:ea typeface="Roboto-Regular"/>
                        </a:rPr>
                        <a:t>Sub-techniques </a:t>
                      </a:r>
                      <a:r>
                        <a:rPr kumimoji="0" lang="zh-TW" altLang="zh-TW" sz="2000" b="0" i="0" u="none" strike="noStrike" cap="none" normalizeH="0" baseline="0" dirty="0" smtClean="0">
                          <a:ln>
                            <a:noFill/>
                          </a:ln>
                          <a:solidFill>
                            <a:srgbClr val="39434C"/>
                          </a:solidFill>
                          <a:effectLst/>
                          <a:latin typeface="Arial" panose="020B0604020202020204" pitchFamily="34" charset="0"/>
                          <a:ea typeface="Roboto-Regular"/>
                        </a:rPr>
                        <a:t>(</a:t>
                      </a:r>
                      <a:r>
                        <a:rPr kumimoji="0" lang="en-US" altLang="zh-TW" sz="2000" b="0" i="0" u="none" strike="noStrike" cap="none" normalizeH="0" baseline="0" dirty="0" smtClean="0">
                          <a:ln>
                            <a:noFill/>
                          </a:ln>
                          <a:solidFill>
                            <a:srgbClr val="39434C"/>
                          </a:solidFill>
                          <a:effectLst/>
                          <a:latin typeface="Arial" panose="020B0604020202020204" pitchFamily="34" charset="0"/>
                          <a:ea typeface="Roboto-Regular"/>
                        </a:rPr>
                        <a:t>4</a:t>
                      </a:r>
                      <a:r>
                        <a:rPr kumimoji="0" lang="zh-TW" altLang="zh-TW" sz="2000" b="0" i="0" u="none" strike="noStrike" cap="none" normalizeH="0" baseline="0" dirty="0" smtClean="0">
                          <a:ln>
                            <a:noFill/>
                          </a:ln>
                          <a:solidFill>
                            <a:srgbClr val="39434C"/>
                          </a:solidFill>
                          <a:effectLst/>
                          <a:latin typeface="Arial" panose="020B0604020202020204" pitchFamily="34" charset="0"/>
                          <a:ea typeface="Roboto-Regular"/>
                        </a:rPr>
                        <a:t>)</a:t>
                      </a:r>
                      <a:endParaRPr kumimoji="0" lang="zh-TW" altLang="zh-TW" sz="2000" b="0" i="0" u="none" strike="noStrike" cap="none" normalizeH="0" baseline="0" dirty="0">
                        <a:ln>
                          <a:noFill/>
                        </a:ln>
                        <a:solidFill>
                          <a:srgbClr val="39434C"/>
                        </a:solidFill>
                        <a:effectLst/>
                        <a:latin typeface="Arial" panose="020B0604020202020204" pitchFamily="34" charset="0"/>
                        <a:ea typeface="Roboto-Regular"/>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l" fontAlgn="b"/>
                      <a:endParaRPr lang="en-US" dirty="0">
                        <a:effectLst/>
                      </a:endParaRPr>
                    </a:p>
                  </a:txBody>
                  <a:tcPr anchor="b">
                    <a:lnL w="9525" cap="flat" cmpd="sng" algn="ctr">
                      <a:solidFill>
                        <a:srgbClr val="DFDFDF"/>
                      </a:solidFill>
                      <a:prstDash val="solid"/>
                      <a:round/>
                      <a:headEnd type="none" w="med" len="med"/>
                      <a:tailEnd type="none" w="med" len="med"/>
                    </a:lnL>
                    <a:lnR>
                      <a:noFill/>
                    </a:lnR>
                    <a:lnT w="9525" cap="flat" cmpd="sng" algn="ctr">
                      <a:solidFill>
                        <a:srgbClr val="A0CD9D"/>
                      </a:solidFill>
                      <a:prstDash val="solid"/>
                      <a:round/>
                      <a:headEnd type="none" w="med" len="med"/>
                      <a:tailEnd type="none" w="med" len="med"/>
                    </a:lnT>
                    <a:lnB w="9525" cap="flat" cmpd="sng" algn="ctr">
                      <a:solidFill>
                        <a:srgbClr val="E0CC9D"/>
                      </a:solidFill>
                      <a:prstDash val="solid"/>
                      <a:round/>
                      <a:headEnd type="none" w="med" len="med"/>
                      <a:tailEnd type="none" w="med" len="med"/>
                    </a:lnB>
                  </a:tcPr>
                </a:tc>
                <a:extLst>
                  <a:ext uri="{0D108BD9-81ED-4DB2-BD59-A6C34878D82A}">
                    <a16:rowId xmlns:a16="http://schemas.microsoft.com/office/drawing/2014/main" val="2394320160"/>
                  </a:ext>
                </a:extLst>
              </a:tr>
              <a:tr h="0">
                <a:tc>
                  <a:txBody>
                    <a:bodyPr/>
                    <a:lstStyle/>
                    <a:p>
                      <a:pPr algn="l" fontAlgn="b"/>
                      <a:r>
                        <a:rPr lang="en-US" sz="2000" dirty="0">
                          <a:effectLst/>
                        </a:rPr>
                        <a:t>ID</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2000" dirty="0">
                          <a:effectLst/>
                        </a:rPr>
                        <a:t>Name</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34092260"/>
                  </a:ext>
                </a:extLst>
              </a:tr>
              <a:tr h="0">
                <a:tc>
                  <a:txBody>
                    <a:bodyPr/>
                    <a:lstStyle/>
                    <a:p>
                      <a:pPr fontAlgn="t"/>
                      <a:r>
                        <a:rPr lang="en-US" altLang="zh-TW" sz="2000" dirty="0" smtClean="0">
                          <a:hlinkClick r:id="rId2"/>
                        </a:rPr>
                        <a:t>T1056.001</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US" altLang="zh-TW" sz="1800" b="0" i="0" u="none" strike="noStrike" kern="1200" dirty="0" smtClean="0">
                          <a:solidFill>
                            <a:schemeClr val="tx1"/>
                          </a:solidFill>
                          <a:effectLst/>
                          <a:latin typeface="+mn-lt"/>
                          <a:ea typeface="+mn-ea"/>
                          <a:cs typeface="+mn-cs"/>
                          <a:hlinkClick r:id="rId3"/>
                        </a:rPr>
                        <a:t>Keylogging</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31283260"/>
                  </a:ext>
                </a:extLst>
              </a:tr>
              <a:tr h="0">
                <a:tc>
                  <a:txBody>
                    <a:bodyPr/>
                    <a:lstStyle/>
                    <a:p>
                      <a:pPr fontAlgn="t"/>
                      <a:r>
                        <a:rPr lang="en-US" altLang="zh-TW" sz="2000" dirty="0" smtClean="0">
                          <a:hlinkClick r:id="rId4"/>
                        </a:rPr>
                        <a:t>T1056.002</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US" altLang="zh-TW" sz="1800" b="0" i="0" u="none" strike="noStrike" kern="1200" dirty="0" smtClean="0">
                          <a:solidFill>
                            <a:schemeClr val="tx1"/>
                          </a:solidFill>
                          <a:effectLst/>
                          <a:latin typeface="+mn-lt"/>
                          <a:ea typeface="+mn-ea"/>
                          <a:cs typeface="+mn-cs"/>
                          <a:hlinkClick r:id="rId5"/>
                        </a:rPr>
                        <a:t>GUI Input Capture</a:t>
                      </a:r>
                      <a:endParaRPr lang="en-US"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37149618"/>
                  </a:ext>
                </a:extLst>
              </a:tr>
              <a:tr h="0">
                <a:tc>
                  <a:txBody>
                    <a:bodyPr/>
                    <a:lstStyle/>
                    <a:p>
                      <a:pPr fontAlgn="t"/>
                      <a:r>
                        <a:rPr lang="en-US" altLang="zh-TW" sz="2000" dirty="0" smtClean="0">
                          <a:hlinkClick r:id="rId6"/>
                        </a:rPr>
                        <a:t>T1056.003</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US" altLang="zh-TW" sz="1800" b="0" i="0" u="none" strike="noStrike" kern="1200" dirty="0" smtClean="0">
                          <a:solidFill>
                            <a:schemeClr val="tx1"/>
                          </a:solidFill>
                          <a:effectLst/>
                          <a:latin typeface="+mn-lt"/>
                          <a:ea typeface="+mn-ea"/>
                          <a:cs typeface="+mn-cs"/>
                          <a:hlinkClick r:id="rId7"/>
                        </a:rPr>
                        <a:t>Web Portal Capture</a:t>
                      </a:r>
                      <a:endParaRPr lang="en-US"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477113"/>
                  </a:ext>
                </a:extLst>
              </a:tr>
              <a:tr h="0">
                <a:tc>
                  <a:txBody>
                    <a:bodyPr/>
                    <a:lstStyle/>
                    <a:p>
                      <a:pPr fontAlgn="t"/>
                      <a:r>
                        <a:rPr lang="en-US" altLang="zh-TW" sz="2000" dirty="0" smtClean="0">
                          <a:hlinkClick r:id="rId8"/>
                        </a:rPr>
                        <a:t>T1056.004</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US" altLang="zh-TW" sz="1800" b="0" i="0" u="none" strike="noStrike" kern="1200" dirty="0" smtClean="0">
                          <a:solidFill>
                            <a:schemeClr val="tx1"/>
                          </a:solidFill>
                          <a:effectLst/>
                          <a:latin typeface="+mn-lt"/>
                          <a:ea typeface="+mn-ea"/>
                          <a:cs typeface="+mn-cs"/>
                          <a:hlinkClick r:id="rId9"/>
                        </a:rPr>
                        <a:t>Credential API Hooking</a:t>
                      </a:r>
                      <a:endParaRPr lang="en-US"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37954776"/>
                  </a:ext>
                </a:extLst>
              </a:tr>
            </a:tbl>
          </a:graphicData>
        </a:graphic>
      </p:graphicFrame>
      <p:sp>
        <p:nvSpPr>
          <p:cNvPr id="4" name="矩形 3"/>
          <p:cNvSpPr/>
          <p:nvPr/>
        </p:nvSpPr>
        <p:spPr>
          <a:xfrm>
            <a:off x="0" y="136525"/>
            <a:ext cx="7160615" cy="400110"/>
          </a:xfrm>
          <a:prstGeom prst="rect">
            <a:avLst/>
          </a:prstGeom>
        </p:spPr>
        <p:txBody>
          <a:bodyPr wrap="none">
            <a:spAutoFit/>
          </a:bodyPr>
          <a:lstStyle/>
          <a:p>
            <a:r>
              <a:rPr lang="en-US" altLang="zh-TW" sz="2000" dirty="0" smtClean="0"/>
              <a:t>11.</a:t>
            </a:r>
            <a:r>
              <a:rPr lang="zh-TW" altLang="en-US" sz="2000" dirty="0" smtClean="0"/>
              <a:t>收藏</a:t>
            </a:r>
            <a:r>
              <a:rPr lang="en-US" altLang="zh-TW" sz="2000" dirty="0" smtClean="0"/>
              <a:t>Collection</a:t>
            </a:r>
            <a:r>
              <a:rPr lang="zh-TW" altLang="en-US" sz="2000" dirty="0" smtClean="0"/>
              <a:t> 戰術</a:t>
            </a:r>
            <a:r>
              <a:rPr lang="en-US" altLang="zh-TW" sz="2000" dirty="0" smtClean="0"/>
              <a:t>| 15.</a:t>
            </a:r>
            <a:r>
              <a:rPr lang="zh-TW" altLang="en-US" sz="2000" b="1" dirty="0" smtClean="0">
                <a:solidFill>
                  <a:srgbClr val="FF0000"/>
                </a:solidFill>
              </a:rPr>
              <a:t>輸入捕捉 </a:t>
            </a:r>
            <a:r>
              <a:rPr lang="en-US" altLang="zh-TW" sz="2000" b="1" dirty="0">
                <a:solidFill>
                  <a:srgbClr val="FF0000"/>
                </a:solidFill>
              </a:rPr>
              <a:t>Input Capture </a:t>
            </a:r>
            <a:r>
              <a:rPr lang="en-US" altLang="zh-TW" sz="2000" dirty="0" smtClean="0"/>
              <a:t>(4)</a:t>
            </a:r>
            <a:r>
              <a:rPr lang="zh-TW" altLang="en-US" sz="2000" dirty="0" smtClean="0"/>
              <a:t>技術</a:t>
            </a:r>
            <a:endParaRPr lang="en-US" altLang="zh-TW" sz="2000" dirty="0"/>
          </a:p>
        </p:txBody>
      </p:sp>
      <p:sp>
        <p:nvSpPr>
          <p:cNvPr id="5" name="矩形 4"/>
          <p:cNvSpPr/>
          <p:nvPr/>
        </p:nvSpPr>
        <p:spPr>
          <a:xfrm>
            <a:off x="133593" y="598190"/>
            <a:ext cx="6591336" cy="4524315"/>
          </a:xfrm>
          <a:prstGeom prst="rect">
            <a:avLst/>
          </a:prstGeom>
        </p:spPr>
        <p:txBody>
          <a:bodyPr wrap="square">
            <a:spAutoFit/>
          </a:bodyPr>
          <a:lstStyle/>
          <a:p>
            <a:pPr marL="285750" indent="-285750">
              <a:buFont typeface="Wingdings" panose="05000000000000000000" pitchFamily="2" charset="2"/>
              <a:buChar char="n"/>
            </a:pPr>
            <a:r>
              <a:rPr lang="en-US" altLang="zh-TW" dirty="0" smtClean="0"/>
              <a:t>Adversaries(</a:t>
            </a:r>
            <a:r>
              <a:rPr lang="zh-TW" altLang="en-US" dirty="0" smtClean="0"/>
              <a:t>攻擊者</a:t>
            </a:r>
            <a:r>
              <a:rPr lang="en-US" altLang="zh-TW" dirty="0" smtClean="0"/>
              <a:t>)</a:t>
            </a:r>
            <a:r>
              <a:rPr lang="zh-TW" altLang="en-US" dirty="0" smtClean="0"/>
              <a:t>可能</a:t>
            </a:r>
            <a:r>
              <a:rPr lang="zh-TW" altLang="en-US" dirty="0"/>
              <a:t>會使用捕獲使用者輸入的方法來獲取憑證或收集資訊。在正常的系統使用過程中，使用者經常會向各種不同的位置提供憑證，例如登入頁面</a:t>
            </a:r>
            <a:r>
              <a:rPr lang="en-US" altLang="zh-TW" dirty="0"/>
              <a:t>/</a:t>
            </a:r>
            <a:r>
              <a:rPr lang="zh-TW" altLang="en-US" dirty="0"/>
              <a:t>入口網站或系統對話方塊。輸入擷取機制可能對使用者是透明的（例如</a:t>
            </a:r>
            <a:r>
              <a:rPr lang="en-US" altLang="zh-TW" dirty="0"/>
              <a:t>Credential API Hooking</a:t>
            </a:r>
            <a:r>
              <a:rPr lang="zh-TW" altLang="en-US" dirty="0"/>
              <a:t>），或依賴欺騙使用者向他們認為是真實服務的內容提供輸入（例如</a:t>
            </a:r>
            <a:r>
              <a:rPr lang="en-US" altLang="zh-TW" dirty="0"/>
              <a:t>Web Portal Capture</a:t>
            </a:r>
            <a:r>
              <a:rPr lang="zh-TW" altLang="en-US" dirty="0" smtClean="0"/>
              <a:t>）。</a:t>
            </a:r>
            <a:endParaRPr lang="en-US" altLang="zh-TW" dirty="0" smtClean="0"/>
          </a:p>
          <a:p>
            <a:pPr marL="285750" indent="-285750">
              <a:buFont typeface="Wingdings" panose="05000000000000000000" pitchFamily="2" charset="2"/>
              <a:buChar char="n"/>
            </a:pPr>
            <a:r>
              <a:rPr lang="en-US" altLang="zh-TW" dirty="0"/>
              <a:t>Adversaries may use methods of capturing user input to obtain credentials or collect information. During normal system usage, users often provide credentials to various different locations, such as login pages/portals or system dialog boxes. Input capture mechanisms may be transparent to the user (e.g. Credential API Hooking) or rely on deceiving the user into providing input into what they believe to be a genuine service (e.g. Web </a:t>
            </a:r>
            <a:r>
              <a:rPr lang="en-US" altLang="zh-TW" dirty="0" smtClean="0"/>
              <a:t>Portal </a:t>
            </a:r>
            <a:r>
              <a:rPr lang="en-US" altLang="zh-TW" dirty="0"/>
              <a:t>Capture).</a:t>
            </a:r>
            <a:endParaRPr lang="zh-TW" altLang="en-US" dirty="0"/>
          </a:p>
          <a:p>
            <a:pPr marL="285750" indent="-285750">
              <a:buFont typeface="Wingdings" panose="05000000000000000000" pitchFamily="2" charset="2"/>
              <a:buChar char="n"/>
            </a:pPr>
            <a:endParaRPr lang="en-US" altLang="zh-TW" dirty="0"/>
          </a:p>
        </p:txBody>
      </p:sp>
      <p:sp>
        <p:nvSpPr>
          <p:cNvPr id="6" name="矩形 5"/>
          <p:cNvSpPr/>
          <p:nvPr/>
        </p:nvSpPr>
        <p:spPr>
          <a:xfrm>
            <a:off x="6858522" y="985021"/>
            <a:ext cx="5092686" cy="2523768"/>
          </a:xfrm>
          <a:prstGeom prst="rect">
            <a:avLst/>
          </a:prstGeom>
          <a:solidFill>
            <a:srgbClr val="BCD8EA"/>
          </a:solidFill>
        </p:spPr>
        <p:txBody>
          <a:bodyPr wrap="square">
            <a:spAutoFit/>
          </a:bodyPr>
          <a:lstStyle/>
          <a:p>
            <a:r>
              <a:rPr lang="en-US" altLang="zh-TW" sz="1400" b="1" dirty="0">
                <a:latin typeface="Roboto-Regular"/>
              </a:rPr>
              <a:t>ID: T1056</a:t>
            </a:r>
          </a:p>
          <a:p>
            <a:r>
              <a:rPr lang="en-US" altLang="zh-TW" sz="1400" b="1" dirty="0">
                <a:latin typeface="Roboto-Regular"/>
              </a:rPr>
              <a:t>Sub-techniques:  </a:t>
            </a:r>
            <a:r>
              <a:rPr lang="en-US" altLang="zh-TW" sz="1400" dirty="0">
                <a:hlinkClick r:id="rId2"/>
              </a:rPr>
              <a:t>T1056.001</a:t>
            </a:r>
            <a:r>
              <a:rPr lang="en-US" altLang="zh-TW" sz="1400" dirty="0"/>
              <a:t>, </a:t>
            </a:r>
            <a:r>
              <a:rPr lang="en-US" altLang="zh-TW" sz="1400" dirty="0">
                <a:hlinkClick r:id="rId4"/>
              </a:rPr>
              <a:t>T1056.002</a:t>
            </a:r>
            <a:r>
              <a:rPr lang="en-US" altLang="zh-TW" sz="1400" dirty="0"/>
              <a:t>, </a:t>
            </a:r>
            <a:r>
              <a:rPr lang="en-US" altLang="zh-TW" sz="1400" dirty="0">
                <a:hlinkClick r:id="rId6"/>
              </a:rPr>
              <a:t>T1056.003</a:t>
            </a:r>
            <a:r>
              <a:rPr lang="en-US" altLang="zh-TW" sz="1400" dirty="0"/>
              <a:t>, </a:t>
            </a:r>
            <a:r>
              <a:rPr lang="en-US" altLang="zh-TW" sz="1400" dirty="0" smtClean="0">
                <a:hlinkClick r:id="rId8"/>
              </a:rPr>
              <a:t>T1056.004</a:t>
            </a:r>
            <a:endParaRPr lang="en-US" altLang="zh-TW" sz="1400" dirty="0" smtClean="0"/>
          </a:p>
          <a:p>
            <a:r>
              <a:rPr lang="en-US" altLang="zh-TW" sz="1400" b="1" dirty="0" smtClean="0">
                <a:latin typeface="Roboto-Regular"/>
              </a:rPr>
              <a:t>Tactics</a:t>
            </a:r>
            <a:r>
              <a:rPr lang="en-US" altLang="zh-TW" sz="1400" b="1" dirty="0">
                <a:latin typeface="Roboto-Regular"/>
              </a:rPr>
              <a:t>: </a:t>
            </a:r>
            <a:r>
              <a:rPr lang="en-US" altLang="zh-TW" sz="1400" dirty="0">
                <a:hlinkClick r:id="rId10"/>
              </a:rPr>
              <a:t>Collection</a:t>
            </a:r>
            <a:r>
              <a:rPr lang="en-US" altLang="zh-TW" sz="1400" dirty="0"/>
              <a:t>, </a:t>
            </a:r>
            <a:r>
              <a:rPr lang="en-US" altLang="zh-TW" sz="1400" dirty="0">
                <a:hlinkClick r:id="rId11"/>
              </a:rPr>
              <a:t>Credential Access</a:t>
            </a:r>
            <a:endParaRPr lang="en-US" altLang="zh-TW" sz="1400" b="1" dirty="0">
              <a:latin typeface="Roboto-Regular"/>
            </a:endParaRPr>
          </a:p>
          <a:p>
            <a:r>
              <a:rPr lang="en-US" altLang="zh-TW" sz="1400" b="1" dirty="0">
                <a:latin typeface="Roboto-Regular"/>
              </a:rPr>
              <a:t>Platforms: Linux, Network, Windows, </a:t>
            </a:r>
            <a:r>
              <a:rPr lang="en-US" altLang="zh-TW" sz="1400" b="1" dirty="0" err="1" smtClean="0">
                <a:latin typeface="Roboto-Regular"/>
              </a:rPr>
              <a:t>macOS</a:t>
            </a:r>
            <a:endParaRPr lang="en-US" altLang="zh-TW" sz="1400" b="1" dirty="0">
              <a:latin typeface="Roboto-Regular"/>
            </a:endParaRPr>
          </a:p>
          <a:p>
            <a:r>
              <a:rPr lang="en-US" altLang="zh-TW" sz="1400" b="1" dirty="0">
                <a:latin typeface="Roboto-Regular"/>
              </a:rPr>
              <a:t>Permissions Required: Administrator, SYSTEM, User, root</a:t>
            </a:r>
          </a:p>
          <a:p>
            <a:r>
              <a:rPr lang="en-US" altLang="zh-TW" sz="1400" b="1" dirty="0">
                <a:latin typeface="Roboto-Regular"/>
              </a:rPr>
              <a:t>Contributors: John Lambert, Microsoft Threat Intelligence Center</a:t>
            </a:r>
          </a:p>
          <a:p>
            <a:r>
              <a:rPr lang="en-US" altLang="zh-TW" sz="1400" b="1" dirty="0">
                <a:latin typeface="Roboto-Regular"/>
              </a:rPr>
              <a:t>Version: 1.2</a:t>
            </a:r>
          </a:p>
          <a:p>
            <a:r>
              <a:rPr lang="en-US" altLang="zh-TW" sz="1400" b="1" dirty="0">
                <a:latin typeface="Roboto-Regular"/>
              </a:rPr>
              <a:t>Created: 31 May 2017</a:t>
            </a:r>
          </a:p>
          <a:p>
            <a:r>
              <a:rPr lang="en-US" altLang="zh-TW" sz="1400" b="1" dirty="0">
                <a:latin typeface="Roboto-Regular"/>
              </a:rPr>
              <a:t>Last Modified: 30 March 2023</a:t>
            </a:r>
            <a:endParaRPr lang="en-US" altLang="zh-TW" sz="1400" b="1" dirty="0" smtClean="0">
              <a:latin typeface="Roboto-Regular"/>
            </a:endParaRPr>
          </a:p>
        </p:txBody>
      </p:sp>
      <p:sp>
        <p:nvSpPr>
          <p:cNvPr id="3" name="投影片編號版面配置區 2"/>
          <p:cNvSpPr>
            <a:spLocks noGrp="1"/>
          </p:cNvSpPr>
          <p:nvPr>
            <p:ph type="sldNum" sz="quarter" idx="12"/>
          </p:nvPr>
        </p:nvSpPr>
        <p:spPr/>
        <p:txBody>
          <a:bodyPr/>
          <a:lstStyle/>
          <a:p>
            <a:fld id="{D16C3A51-89D0-4E4D-AA61-5A30A561532A}" type="slidenum">
              <a:rPr lang="zh-TW" altLang="en-US" smtClean="0"/>
              <a:pPr/>
              <a:t>114</a:t>
            </a:fld>
            <a:endParaRPr lang="zh-TW" altLang="en-US"/>
          </a:p>
        </p:txBody>
      </p:sp>
    </p:spTree>
    <p:extLst>
      <p:ext uri="{BB962C8B-B14F-4D97-AF65-F5344CB8AC3E}">
        <p14:creationId xmlns:p14="http://schemas.microsoft.com/office/powerpoint/2010/main" val="251636029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p:cNvGraphicFramePr>
            <a:graphicFrameLocks noGrp="1"/>
          </p:cNvGraphicFramePr>
          <p:nvPr>
            <p:extLst>
              <p:ext uri="{D42A27DB-BD31-4B8C-83A1-F6EECF244321}">
                <p14:modId xmlns:p14="http://schemas.microsoft.com/office/powerpoint/2010/main" val="2987255902"/>
              </p:ext>
            </p:extLst>
          </p:nvPr>
        </p:nvGraphicFramePr>
        <p:xfrm>
          <a:off x="146223" y="910709"/>
          <a:ext cx="11804985" cy="5605579"/>
        </p:xfrm>
        <a:graphic>
          <a:graphicData uri="http://schemas.openxmlformats.org/drawingml/2006/table">
            <a:tbl>
              <a:tblPr/>
              <a:tblGrid>
                <a:gridCol w="938755">
                  <a:extLst>
                    <a:ext uri="{9D8B030D-6E8A-4147-A177-3AD203B41FA5}">
                      <a16:colId xmlns:a16="http://schemas.microsoft.com/office/drawing/2014/main" val="3772659884"/>
                    </a:ext>
                  </a:extLst>
                </a:gridCol>
                <a:gridCol w="1415851">
                  <a:extLst>
                    <a:ext uri="{9D8B030D-6E8A-4147-A177-3AD203B41FA5}">
                      <a16:colId xmlns:a16="http://schemas.microsoft.com/office/drawing/2014/main" val="2877839457"/>
                    </a:ext>
                  </a:extLst>
                </a:gridCol>
                <a:gridCol w="9450379">
                  <a:extLst>
                    <a:ext uri="{9D8B030D-6E8A-4147-A177-3AD203B41FA5}">
                      <a16:colId xmlns:a16="http://schemas.microsoft.com/office/drawing/2014/main" val="3645969166"/>
                    </a:ext>
                  </a:extLst>
                </a:gridCol>
              </a:tblGrid>
              <a:tr h="296285">
                <a:tc>
                  <a:txBody>
                    <a:bodyPr/>
                    <a:lstStyle/>
                    <a:p>
                      <a:pPr algn="l" fontAlgn="b"/>
                      <a:r>
                        <a:rPr lang="en-US" sz="1400" b="1" dirty="0">
                          <a:effectLst/>
                        </a:rPr>
                        <a:t>ID</a:t>
                      </a:r>
                    </a:p>
                  </a:txBody>
                  <a:tcPr marL="68870" marR="68870" marT="34435" marB="3443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smtClean="0">
                          <a:effectLst/>
                        </a:rPr>
                        <a:t>Name</a:t>
                      </a:r>
                      <a:endParaRPr lang="en-US" sz="1400" b="1" dirty="0">
                        <a:effectLst/>
                      </a:endParaRPr>
                    </a:p>
                  </a:txBody>
                  <a:tcPr marL="68870" marR="68870" marT="34435" marB="3443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smtClean="0">
                          <a:effectLst/>
                        </a:rPr>
                        <a:t>Description</a:t>
                      </a:r>
                      <a:endParaRPr lang="en-US" sz="1400" b="1" dirty="0">
                        <a:effectLst/>
                      </a:endParaRPr>
                    </a:p>
                  </a:txBody>
                  <a:tcPr marL="68870" marR="68870" marT="34435" marB="3443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2095200646"/>
                  </a:ext>
                </a:extLst>
              </a:tr>
              <a:tr h="746497">
                <a:tc>
                  <a:txBody>
                    <a:bodyPr/>
                    <a:lstStyle/>
                    <a:p>
                      <a:pPr fontAlgn="t"/>
                      <a:r>
                        <a:rPr lang="en-US" altLang="zh-TW" sz="1800" b="0" i="0" u="none" strike="noStrike" kern="1200" dirty="0" smtClean="0">
                          <a:solidFill>
                            <a:schemeClr val="tx1"/>
                          </a:solidFill>
                          <a:effectLst/>
                          <a:latin typeface="+mn-lt"/>
                          <a:ea typeface="+mn-ea"/>
                          <a:cs typeface="+mn-cs"/>
                          <a:hlinkClick r:id="rId2"/>
                        </a:rPr>
                        <a:t>G0087</a:t>
                      </a:r>
                      <a:endParaRPr lang="en-US" sz="1800" b="1" dirty="0">
                        <a:effectLst/>
                        <a:latin typeface="+mn-l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2"/>
                        </a:rPr>
                        <a:t>APT39</a:t>
                      </a:r>
                      <a:endParaRPr lang="en-US" sz="14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marL="285750" indent="-285750" fontAlgn="t">
                        <a:buFont typeface="Wingdings" panose="05000000000000000000" pitchFamily="2" charset="2"/>
                        <a:buChar char="n"/>
                      </a:pPr>
                      <a:r>
                        <a:rPr lang="en-US" altLang="zh-TW" sz="1800" b="0" i="0" u="none" strike="noStrike" kern="1200" dirty="0" smtClean="0">
                          <a:solidFill>
                            <a:schemeClr val="tx1"/>
                          </a:solidFill>
                          <a:effectLst/>
                          <a:latin typeface="+mn-lt"/>
                          <a:ea typeface="+mn-ea"/>
                          <a:cs typeface="+mn-cs"/>
                          <a:hlinkClick r:id="rId2"/>
                        </a:rPr>
                        <a:t>APT39</a:t>
                      </a:r>
                      <a:r>
                        <a:rPr lang="en-US" altLang="zh-TW" sz="1800" b="0" i="0" kern="1200" dirty="0" smtClean="0">
                          <a:solidFill>
                            <a:schemeClr val="tx1"/>
                          </a:solidFill>
                          <a:effectLst/>
                          <a:latin typeface="+mn-lt"/>
                          <a:ea typeface="+mn-ea"/>
                          <a:cs typeface="+mn-cs"/>
                        </a:rPr>
                        <a:t> has utilized tools to capture mouse movements.</a:t>
                      </a:r>
                    </a:p>
                    <a:p>
                      <a:pPr marL="285750" indent="-285750" fontAlgn="t">
                        <a:buFont typeface="Wingdings" panose="05000000000000000000" pitchFamily="2" charset="2"/>
                        <a:buChar char="n"/>
                      </a:pPr>
                      <a:r>
                        <a:rPr lang="en-US" altLang="zh-TW" sz="1800" b="0" i="0" u="none" strike="noStrike" kern="1200" dirty="0" smtClean="0">
                          <a:solidFill>
                            <a:schemeClr val="tx1"/>
                          </a:solidFill>
                          <a:effectLst/>
                          <a:latin typeface="+mn-lt"/>
                          <a:ea typeface="+mn-ea"/>
                          <a:cs typeface="+mn-cs"/>
                          <a:hlinkClick r:id="rId2"/>
                        </a:rPr>
                        <a:t>APT39</a:t>
                      </a:r>
                      <a:r>
                        <a:rPr lang="zh-TW" altLang="en-US" sz="1800" b="0" i="0" kern="1200" dirty="0" smtClean="0">
                          <a:solidFill>
                            <a:schemeClr val="tx1"/>
                          </a:solidFill>
                          <a:effectLst/>
                          <a:latin typeface="+mn-lt"/>
                          <a:ea typeface="+mn-ea"/>
                          <a:cs typeface="+mn-cs"/>
                        </a:rPr>
                        <a:t>利用工具來捕捉滑鼠移動。</a:t>
                      </a:r>
                      <a:endParaRPr lang="en-US" altLang="zh-TW" sz="1700" b="0" i="0" kern="1200" dirty="0" smtClean="0">
                        <a:solidFill>
                          <a:schemeClr val="tx1"/>
                        </a:solidFill>
                        <a:effectLst/>
                        <a:latin typeface="+mn-lt"/>
                        <a:ea typeface="+mn-ea"/>
                        <a:cs typeface="+mn-cs"/>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2489582577"/>
                  </a:ext>
                </a:extLst>
              </a:tr>
              <a:tr h="748145">
                <a:tc>
                  <a:txBody>
                    <a:bodyPr/>
                    <a:lstStyle/>
                    <a:p>
                      <a:pPr fontAlgn="t"/>
                      <a:r>
                        <a:rPr lang="en-US" altLang="zh-TW" sz="1800" b="0" i="0" u="none" strike="noStrike" kern="1200" dirty="0" smtClean="0">
                          <a:solidFill>
                            <a:schemeClr val="tx1"/>
                          </a:solidFill>
                          <a:effectLst/>
                          <a:latin typeface="+mn-lt"/>
                          <a:ea typeface="+mn-ea"/>
                          <a:cs typeface="+mn-cs"/>
                          <a:hlinkClick r:id="rId3"/>
                        </a:rPr>
                        <a:t>S0631</a:t>
                      </a:r>
                      <a:endParaRPr lang="en-US" sz="14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fontAlgn="t"/>
                      <a:r>
                        <a:rPr lang="en-US" altLang="zh-TW" sz="1800" b="0" i="0" u="none" strike="noStrike" kern="1200" dirty="0" err="1" smtClean="0">
                          <a:solidFill>
                            <a:schemeClr val="tx1"/>
                          </a:solidFill>
                          <a:effectLst/>
                          <a:latin typeface="+mn-lt"/>
                          <a:ea typeface="+mn-ea"/>
                          <a:cs typeface="+mn-cs"/>
                          <a:hlinkClick r:id="rId3"/>
                        </a:rPr>
                        <a:t>Chaes</a:t>
                      </a:r>
                      <a:endParaRPr lang="en-US" sz="1400" b="1" dirty="0">
                        <a:effectLst/>
                        <a:latin typeface="+mn-l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marL="285750" indent="-285750" fontAlgn="t">
                        <a:buClrTx/>
                        <a:buFont typeface="Wingdings" panose="05000000000000000000" pitchFamily="2" charset="2"/>
                        <a:buChar char="n"/>
                      </a:pPr>
                      <a:r>
                        <a:rPr lang="en-US" altLang="zh-TW" sz="1800" b="0" i="0" u="none" strike="noStrike" kern="1200" dirty="0" err="1" smtClean="0">
                          <a:solidFill>
                            <a:schemeClr val="tx1"/>
                          </a:solidFill>
                          <a:effectLst/>
                          <a:latin typeface="+mn-lt"/>
                          <a:ea typeface="+mn-ea"/>
                          <a:cs typeface="+mn-cs"/>
                          <a:hlinkClick r:id="rId3"/>
                        </a:rPr>
                        <a:t>Chaes</a:t>
                      </a:r>
                      <a:r>
                        <a:rPr lang="en-US" altLang="zh-TW" sz="1800" b="0" i="0" kern="1200" dirty="0" smtClean="0">
                          <a:solidFill>
                            <a:schemeClr val="tx1"/>
                          </a:solidFill>
                          <a:effectLst/>
                          <a:latin typeface="+mn-lt"/>
                          <a:ea typeface="+mn-ea"/>
                          <a:cs typeface="+mn-cs"/>
                        </a:rPr>
                        <a:t> has a module to perform any API hooking it desires.</a:t>
                      </a:r>
                      <a:endParaRPr lang="en-US" altLang="zh-TW" sz="1700" b="0" i="0" kern="1200" dirty="0" smtClean="0">
                        <a:solidFill>
                          <a:schemeClr val="tx1"/>
                        </a:solidFill>
                        <a:effectLst/>
                        <a:latin typeface="+mn-lt"/>
                        <a:ea typeface="+mn-ea"/>
                        <a:cs typeface="+mn-cs"/>
                      </a:endParaRPr>
                    </a:p>
                    <a:p>
                      <a:pPr marL="285750" indent="-285750" fontAlgn="t">
                        <a:buClrTx/>
                        <a:buFont typeface="Wingdings" panose="05000000000000000000" pitchFamily="2" charset="2"/>
                        <a:buChar char="n"/>
                      </a:pPr>
                      <a:r>
                        <a:rPr lang="en-US" altLang="zh-TW" sz="1800" b="0" i="0" u="none" strike="noStrike" kern="1200" dirty="0" err="1" smtClean="0">
                          <a:solidFill>
                            <a:schemeClr val="tx1"/>
                          </a:solidFill>
                          <a:effectLst/>
                          <a:latin typeface="+mn-lt"/>
                          <a:ea typeface="+mn-ea"/>
                          <a:cs typeface="+mn-cs"/>
                          <a:hlinkClick r:id="rId3"/>
                        </a:rPr>
                        <a:t>Chaes</a:t>
                      </a:r>
                      <a:r>
                        <a:rPr lang="zh-TW" altLang="en-US" sz="1800" b="0" i="0" kern="1200" dirty="0" smtClean="0">
                          <a:solidFill>
                            <a:schemeClr val="tx1"/>
                          </a:solidFill>
                          <a:effectLst/>
                          <a:latin typeface="+mn-lt"/>
                          <a:ea typeface="+mn-ea"/>
                          <a:cs typeface="+mn-cs"/>
                        </a:rPr>
                        <a:t>有一個模組可以執行任何它想要的 </a:t>
                      </a:r>
                      <a:r>
                        <a:rPr lang="en-US" altLang="zh-TW" sz="1800" b="0" i="0" kern="1200" dirty="0" smtClean="0">
                          <a:solidFill>
                            <a:schemeClr val="tx1"/>
                          </a:solidFill>
                          <a:effectLst/>
                          <a:latin typeface="+mn-lt"/>
                          <a:ea typeface="+mn-ea"/>
                          <a:cs typeface="+mn-cs"/>
                        </a:rPr>
                        <a:t>API </a:t>
                      </a:r>
                      <a:r>
                        <a:rPr lang="zh-TW" altLang="en-US" sz="1800" b="0" i="0" kern="1200" dirty="0" smtClean="0">
                          <a:solidFill>
                            <a:schemeClr val="tx1"/>
                          </a:solidFill>
                          <a:effectLst/>
                          <a:latin typeface="+mn-lt"/>
                          <a:ea typeface="+mn-ea"/>
                          <a:cs typeface="+mn-cs"/>
                        </a:rPr>
                        <a:t>掛鉤。</a:t>
                      </a:r>
                      <a:endParaRPr lang="zh-TW" altLang="en-US" sz="17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2916449438"/>
                  </a:ext>
                </a:extLst>
              </a:tr>
              <a:tr h="798022">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altLang="zh-TW" sz="1800" b="0" i="0" u="none" strike="noStrike" kern="1200" dirty="0" smtClean="0">
                          <a:solidFill>
                            <a:schemeClr val="tx1"/>
                          </a:solidFill>
                          <a:effectLst/>
                          <a:latin typeface="+mn-lt"/>
                          <a:ea typeface="+mn-ea"/>
                          <a:cs typeface="+mn-cs"/>
                          <a:hlinkClick r:id="rId4"/>
                        </a:rPr>
                        <a:t>S0381</a:t>
                      </a:r>
                      <a:endParaRPr lang="en-US" altLang="zh-TW" sz="1400" b="1" dirty="0" smtClean="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fontAlgn="t"/>
                      <a:r>
                        <a:rPr lang="en-US" altLang="zh-TW" sz="1800" b="0" i="0" u="none" strike="noStrike" kern="1200" dirty="0" err="1" smtClean="0">
                          <a:solidFill>
                            <a:schemeClr val="tx1"/>
                          </a:solidFill>
                          <a:effectLst/>
                          <a:latin typeface="+mn-lt"/>
                          <a:ea typeface="+mn-ea"/>
                          <a:cs typeface="+mn-cs"/>
                          <a:hlinkClick r:id="rId4"/>
                        </a:rPr>
                        <a:t>FlawedAmmyy</a:t>
                      </a:r>
                      <a:endParaRPr lang="en-US" sz="14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marL="171450" indent="-171450" fontAlgn="t">
                        <a:buFont typeface="Wingdings" panose="05000000000000000000" pitchFamily="2" charset="2"/>
                        <a:buChar char="n"/>
                      </a:pPr>
                      <a:r>
                        <a:rPr lang="en-US" altLang="zh-TW" sz="1800" b="0" i="0" u="none" strike="noStrike" kern="1200" dirty="0" err="1" smtClean="0">
                          <a:solidFill>
                            <a:schemeClr val="tx1"/>
                          </a:solidFill>
                          <a:effectLst/>
                          <a:latin typeface="+mn-lt"/>
                          <a:ea typeface="+mn-ea"/>
                          <a:cs typeface="+mn-cs"/>
                          <a:hlinkClick r:id="rId4"/>
                        </a:rPr>
                        <a:t>FlawedAmmyy</a:t>
                      </a:r>
                      <a:r>
                        <a:rPr lang="en-US" altLang="zh-TW" sz="1800" b="0" i="0" kern="1200" dirty="0" smtClean="0">
                          <a:solidFill>
                            <a:schemeClr val="tx1"/>
                          </a:solidFill>
                          <a:effectLst/>
                          <a:latin typeface="+mn-lt"/>
                          <a:ea typeface="+mn-ea"/>
                          <a:cs typeface="+mn-cs"/>
                        </a:rPr>
                        <a:t> can collect mouse events.</a:t>
                      </a:r>
                    </a:p>
                    <a:p>
                      <a:pPr marL="171450" indent="-171450" fontAlgn="t">
                        <a:buFont typeface="Wingdings" panose="05000000000000000000" pitchFamily="2" charset="2"/>
                        <a:buChar char="n"/>
                      </a:pPr>
                      <a:r>
                        <a:rPr lang="en-US" altLang="zh-TW" sz="1800" b="0" i="0" u="none" strike="noStrike" kern="1200" dirty="0" err="1" smtClean="0">
                          <a:solidFill>
                            <a:schemeClr val="tx1"/>
                          </a:solidFill>
                          <a:effectLst/>
                          <a:latin typeface="+mn-lt"/>
                          <a:ea typeface="+mn-ea"/>
                          <a:cs typeface="+mn-cs"/>
                          <a:hlinkClick r:id="rId4"/>
                        </a:rPr>
                        <a:t>FlawedAmmyy</a:t>
                      </a:r>
                      <a:r>
                        <a:rPr lang="zh-TW" altLang="en-US" sz="1800" b="0" i="0" kern="1200" dirty="0" smtClean="0">
                          <a:solidFill>
                            <a:schemeClr val="tx1"/>
                          </a:solidFill>
                          <a:effectLst/>
                          <a:latin typeface="+mn-lt"/>
                          <a:ea typeface="+mn-ea"/>
                          <a:cs typeface="+mn-cs"/>
                        </a:rPr>
                        <a:t>可以收集滑鼠事件。</a:t>
                      </a:r>
                      <a:endParaRPr lang="en-US" altLang="zh-TW" sz="17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1469228782"/>
                  </a:ext>
                </a:extLst>
              </a:tr>
              <a:tr h="925240">
                <a:tc>
                  <a:txBody>
                    <a:bodyPr/>
                    <a:lstStyle/>
                    <a:p>
                      <a:pPr fontAlgn="t"/>
                      <a:r>
                        <a:rPr lang="en-US" altLang="zh-TW" sz="1800" b="0" i="0" u="none" strike="noStrike" kern="1200" dirty="0" smtClean="0">
                          <a:solidFill>
                            <a:schemeClr val="tx1"/>
                          </a:solidFill>
                          <a:effectLst/>
                          <a:latin typeface="+mn-lt"/>
                          <a:ea typeface="+mn-ea"/>
                          <a:cs typeface="+mn-cs"/>
                          <a:hlinkClick r:id="rId5"/>
                        </a:rPr>
                        <a:t>S0641</a:t>
                      </a:r>
                      <a:endParaRPr lang="en-US" sz="14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fontAlgn="t"/>
                      <a:r>
                        <a:rPr lang="en-US" altLang="zh-TW" sz="1800" b="0" i="0" u="none" strike="noStrike" kern="1200" dirty="0" err="1" smtClean="0">
                          <a:solidFill>
                            <a:schemeClr val="tx1"/>
                          </a:solidFill>
                          <a:effectLst/>
                          <a:latin typeface="+mn-lt"/>
                          <a:ea typeface="+mn-ea"/>
                          <a:cs typeface="+mn-cs"/>
                          <a:hlinkClick r:id="rId5"/>
                        </a:rPr>
                        <a:t>Kobalos</a:t>
                      </a:r>
                      <a:endParaRPr lang="en-US" sz="14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marL="285750" indent="-285750" fontAlgn="t">
                        <a:buFont typeface="Wingdings" panose="05000000000000000000" pitchFamily="2" charset="2"/>
                        <a:buChar char="n"/>
                      </a:pPr>
                      <a:r>
                        <a:rPr lang="en-US" altLang="zh-TW" sz="1800" b="0" i="0" u="none" strike="noStrike" kern="1200" dirty="0" err="1" smtClean="0">
                          <a:solidFill>
                            <a:schemeClr val="tx1"/>
                          </a:solidFill>
                          <a:effectLst/>
                          <a:latin typeface="+mn-lt"/>
                          <a:ea typeface="+mn-ea"/>
                          <a:cs typeface="+mn-cs"/>
                          <a:hlinkClick r:id="rId5"/>
                        </a:rPr>
                        <a:t>Kobalos</a:t>
                      </a:r>
                      <a:r>
                        <a:rPr lang="en-US" altLang="zh-TW" sz="1800" b="0" i="0" kern="1200" dirty="0" smtClean="0">
                          <a:solidFill>
                            <a:schemeClr val="tx1"/>
                          </a:solidFill>
                          <a:effectLst/>
                          <a:latin typeface="+mn-lt"/>
                          <a:ea typeface="+mn-ea"/>
                          <a:cs typeface="+mn-cs"/>
                        </a:rPr>
                        <a:t> has used a compromised SSH client to capture the hostname, port, username and password used to establish an SSH connection from the compromised host.</a:t>
                      </a:r>
                    </a:p>
                    <a:p>
                      <a:pPr marL="285750" indent="-285750" fontAlgn="t">
                        <a:buFont typeface="Wingdings" panose="05000000000000000000" pitchFamily="2" charset="2"/>
                        <a:buChar char="n"/>
                      </a:pPr>
                      <a:r>
                        <a:rPr lang="en-US" altLang="zh-TW" sz="1800" b="0" i="0" u="none" strike="noStrike" kern="1200" dirty="0" err="1" smtClean="0">
                          <a:solidFill>
                            <a:schemeClr val="tx1"/>
                          </a:solidFill>
                          <a:effectLst/>
                          <a:latin typeface="+mn-lt"/>
                          <a:ea typeface="+mn-ea"/>
                          <a:cs typeface="+mn-cs"/>
                          <a:hlinkClick r:id="rId5"/>
                        </a:rPr>
                        <a:t>Kobalos</a:t>
                      </a:r>
                      <a:r>
                        <a:rPr lang="zh-TW" altLang="en-US" sz="1800" b="0" i="0" kern="1200" dirty="0" smtClean="0">
                          <a:solidFill>
                            <a:schemeClr val="tx1"/>
                          </a:solidFill>
                          <a:effectLst/>
                          <a:latin typeface="+mn-lt"/>
                          <a:ea typeface="+mn-ea"/>
                          <a:cs typeface="+mn-cs"/>
                        </a:rPr>
                        <a:t>使用受感染的 </a:t>
                      </a:r>
                      <a:r>
                        <a:rPr lang="en-US" altLang="zh-TW" sz="1800" b="0" i="0" kern="1200" dirty="0" smtClean="0">
                          <a:solidFill>
                            <a:schemeClr val="tx1"/>
                          </a:solidFill>
                          <a:effectLst/>
                          <a:latin typeface="+mn-lt"/>
                          <a:ea typeface="+mn-ea"/>
                          <a:cs typeface="+mn-cs"/>
                        </a:rPr>
                        <a:t>SSH </a:t>
                      </a:r>
                      <a:r>
                        <a:rPr lang="zh-TW" altLang="en-US" sz="1800" b="0" i="0" kern="1200" dirty="0" smtClean="0">
                          <a:solidFill>
                            <a:schemeClr val="tx1"/>
                          </a:solidFill>
                          <a:effectLst/>
                          <a:latin typeface="+mn-lt"/>
                          <a:ea typeface="+mn-ea"/>
                          <a:cs typeface="+mn-cs"/>
                        </a:rPr>
                        <a:t>用戶端擷取用於從受感染主機建立 </a:t>
                      </a:r>
                      <a:r>
                        <a:rPr lang="en-US" altLang="zh-TW" sz="1800" b="0" i="0" kern="1200" dirty="0" smtClean="0">
                          <a:solidFill>
                            <a:schemeClr val="tx1"/>
                          </a:solidFill>
                          <a:effectLst/>
                          <a:latin typeface="+mn-lt"/>
                          <a:ea typeface="+mn-ea"/>
                          <a:cs typeface="+mn-cs"/>
                        </a:rPr>
                        <a:t>SSH </a:t>
                      </a:r>
                      <a:r>
                        <a:rPr lang="zh-TW" altLang="en-US" sz="1800" b="0" i="0" kern="1200" dirty="0" smtClean="0">
                          <a:solidFill>
                            <a:schemeClr val="tx1"/>
                          </a:solidFill>
                          <a:effectLst/>
                          <a:latin typeface="+mn-lt"/>
                          <a:ea typeface="+mn-ea"/>
                          <a:cs typeface="+mn-cs"/>
                        </a:rPr>
                        <a:t>連線的主機名稱、連接埠、使用者名稱和密碼。</a:t>
                      </a:r>
                      <a:endParaRPr lang="en-US" altLang="zh-TW" sz="17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716386731"/>
                  </a:ext>
                </a:extLst>
              </a:tr>
              <a:tr h="925240">
                <a:tc>
                  <a:txBody>
                    <a:bodyPr/>
                    <a:lstStyle/>
                    <a:p>
                      <a:pPr fontAlgn="t"/>
                      <a:r>
                        <a:rPr lang="en-US" altLang="zh-TW" sz="1800" b="0" i="0" u="none" strike="noStrike" kern="1200" dirty="0" smtClean="0">
                          <a:solidFill>
                            <a:schemeClr val="tx1"/>
                          </a:solidFill>
                          <a:effectLst/>
                          <a:latin typeface="+mn-lt"/>
                          <a:ea typeface="+mn-ea"/>
                          <a:cs typeface="+mn-cs"/>
                          <a:hlinkClick r:id="rId6"/>
                        </a:rPr>
                        <a:t>S1060</a:t>
                      </a:r>
                      <a:endParaRPr lang="en-US" sz="14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fontAlgn="t"/>
                      <a:r>
                        <a:rPr lang="en-US" altLang="zh-TW" sz="1800" b="0" i="0" u="none" strike="noStrike" kern="1200" dirty="0" err="1" smtClean="0">
                          <a:solidFill>
                            <a:schemeClr val="tx1"/>
                          </a:solidFill>
                          <a:effectLst/>
                          <a:latin typeface="+mn-lt"/>
                          <a:ea typeface="+mn-ea"/>
                          <a:cs typeface="+mn-cs"/>
                          <a:hlinkClick r:id="rId6"/>
                        </a:rPr>
                        <a:t>Mafalda</a:t>
                      </a:r>
                      <a:endParaRPr lang="en-US" sz="14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marL="285750" indent="-285750" fontAlgn="t">
                        <a:buFont typeface="Wingdings" panose="05000000000000000000" pitchFamily="2" charset="2"/>
                        <a:buChar char="n"/>
                      </a:pPr>
                      <a:r>
                        <a:rPr lang="en-US" u="none" strike="noStrike" dirty="0" err="1" smtClean="0">
                          <a:solidFill>
                            <a:srgbClr val="4F7CAC"/>
                          </a:solidFill>
                          <a:effectLst/>
                          <a:hlinkClick r:id="rId6"/>
                        </a:rPr>
                        <a:t>Mafalda</a:t>
                      </a:r>
                      <a:r>
                        <a:rPr lang="en-US" dirty="0">
                          <a:effectLst/>
                        </a:rPr>
                        <a:t> can conduct mouse event logging</a:t>
                      </a:r>
                      <a:r>
                        <a:rPr lang="en-US" dirty="0" smtClean="0">
                          <a:effectLst/>
                        </a:rPr>
                        <a:t>.</a:t>
                      </a:r>
                    </a:p>
                    <a:p>
                      <a:pPr marL="285750" indent="-285750" fontAlgn="t">
                        <a:buFont typeface="Wingdings" panose="05000000000000000000" pitchFamily="2" charset="2"/>
                        <a:buChar char="n"/>
                      </a:pPr>
                      <a:r>
                        <a:rPr lang="en-US" altLang="zh-TW" sz="1800" b="0" i="0" u="none" strike="noStrike" kern="1200" dirty="0" err="1" smtClean="0">
                          <a:solidFill>
                            <a:schemeClr val="tx1"/>
                          </a:solidFill>
                          <a:effectLst/>
                          <a:latin typeface="+mn-lt"/>
                          <a:ea typeface="+mn-ea"/>
                          <a:cs typeface="+mn-cs"/>
                          <a:hlinkClick r:id="rId6"/>
                        </a:rPr>
                        <a:t>Mafalda</a:t>
                      </a:r>
                      <a:r>
                        <a:rPr lang="zh-TW" altLang="en-US" sz="1800" b="0" i="0" kern="1200" dirty="0" smtClean="0">
                          <a:solidFill>
                            <a:schemeClr val="tx1"/>
                          </a:solidFill>
                          <a:effectLst/>
                          <a:latin typeface="+mn-lt"/>
                          <a:ea typeface="+mn-ea"/>
                          <a:cs typeface="+mn-cs"/>
                        </a:rPr>
                        <a:t>可以進行滑鼠事件記錄。</a:t>
                      </a:r>
                      <a:endParaRPr lang="en-US"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2018841592"/>
                  </a:ext>
                </a:extLst>
              </a:tr>
              <a:tr h="925240">
                <a:tc>
                  <a:txBody>
                    <a:bodyPr/>
                    <a:lstStyle/>
                    <a:p>
                      <a:pPr fontAlgn="t"/>
                      <a:r>
                        <a:rPr lang="en-US" altLang="zh-TW" sz="1800" b="0" i="0" u="none" strike="noStrike" kern="1200" dirty="0" smtClean="0">
                          <a:solidFill>
                            <a:schemeClr val="tx1"/>
                          </a:solidFill>
                          <a:effectLst/>
                          <a:latin typeface="+mn-lt"/>
                          <a:ea typeface="+mn-ea"/>
                          <a:cs typeface="+mn-cs"/>
                          <a:hlinkClick r:id="rId7"/>
                        </a:rPr>
                        <a:t>S1059</a:t>
                      </a:r>
                      <a:endParaRPr lang="en-US" sz="14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fontAlgn="t"/>
                      <a:r>
                        <a:rPr lang="en-US" altLang="zh-TW" sz="1800" b="0" i="0" u="none" strike="noStrike" kern="1200" dirty="0" err="1" smtClean="0">
                          <a:solidFill>
                            <a:schemeClr val="tx1"/>
                          </a:solidFill>
                          <a:effectLst/>
                          <a:latin typeface="+mn-lt"/>
                          <a:ea typeface="+mn-ea"/>
                          <a:cs typeface="+mn-cs"/>
                          <a:hlinkClick r:id="rId7"/>
                        </a:rPr>
                        <a:t>metaMain</a:t>
                      </a:r>
                      <a:endParaRPr lang="en-US" sz="14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marL="285750" indent="-285750" fontAlgn="t">
                        <a:buFont typeface="Wingdings" panose="05000000000000000000" pitchFamily="2" charset="2"/>
                        <a:buChar char="n"/>
                      </a:pPr>
                      <a:r>
                        <a:rPr lang="en-US" u="none" strike="noStrike" dirty="0" err="1" smtClean="0">
                          <a:solidFill>
                            <a:srgbClr val="4F7CAC"/>
                          </a:solidFill>
                          <a:effectLst/>
                          <a:hlinkClick r:id="rId7"/>
                        </a:rPr>
                        <a:t>metaMain</a:t>
                      </a:r>
                      <a:r>
                        <a:rPr lang="en-US" dirty="0">
                          <a:effectLst/>
                        </a:rPr>
                        <a:t> can log mouse </a:t>
                      </a:r>
                      <a:r>
                        <a:rPr lang="en-US" dirty="0" smtClean="0">
                          <a:effectLst/>
                        </a:rPr>
                        <a:t>events</a:t>
                      </a:r>
                      <a:r>
                        <a:rPr lang="en-US" altLang="zh-TW" dirty="0" smtClean="0">
                          <a:effectLst/>
                        </a:rPr>
                        <a:t>.</a:t>
                      </a:r>
                    </a:p>
                    <a:p>
                      <a:pPr marL="285750" indent="-285750" fontAlgn="t">
                        <a:buFont typeface="Wingdings" panose="05000000000000000000" pitchFamily="2" charset="2"/>
                        <a:buChar char="n"/>
                      </a:pPr>
                      <a:r>
                        <a:rPr lang="en-US" altLang="zh-TW" sz="1800" b="0" i="0" u="none" strike="noStrike" kern="1200" dirty="0" err="1" smtClean="0">
                          <a:solidFill>
                            <a:schemeClr val="tx1"/>
                          </a:solidFill>
                          <a:effectLst/>
                          <a:latin typeface="+mn-lt"/>
                          <a:ea typeface="+mn-ea"/>
                          <a:cs typeface="+mn-cs"/>
                          <a:hlinkClick r:id="rId7"/>
                        </a:rPr>
                        <a:t>metaMain</a:t>
                      </a:r>
                      <a:r>
                        <a:rPr lang="zh-TW" altLang="en-US" sz="1800" b="0" i="0" kern="1200" dirty="0" smtClean="0">
                          <a:solidFill>
                            <a:schemeClr val="tx1"/>
                          </a:solidFill>
                          <a:effectLst/>
                          <a:latin typeface="+mn-lt"/>
                          <a:ea typeface="+mn-ea"/>
                          <a:cs typeface="+mn-cs"/>
                        </a:rPr>
                        <a:t>可以記錄滑鼠事件。</a:t>
                      </a:r>
                      <a:endParaRPr lang="en-US"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1792348492"/>
                  </a:ext>
                </a:extLst>
              </a:tr>
            </a:tbl>
          </a:graphicData>
        </a:graphic>
      </p:graphicFrame>
      <p:sp>
        <p:nvSpPr>
          <p:cNvPr id="7" name="投影片編號版面配置區 6"/>
          <p:cNvSpPr>
            <a:spLocks noGrp="1"/>
          </p:cNvSpPr>
          <p:nvPr>
            <p:ph type="sldNum" sz="quarter" idx="12"/>
          </p:nvPr>
        </p:nvSpPr>
        <p:spPr/>
        <p:txBody>
          <a:bodyPr/>
          <a:lstStyle/>
          <a:p>
            <a:fld id="{D16C3A51-89D0-4E4D-AA61-5A30A561532A}" type="slidenum">
              <a:rPr lang="zh-TW" altLang="en-US" smtClean="0"/>
              <a:pPr/>
              <a:t>115</a:t>
            </a:fld>
            <a:endParaRPr lang="zh-TW" altLang="en-US"/>
          </a:p>
        </p:txBody>
      </p:sp>
      <p:sp>
        <p:nvSpPr>
          <p:cNvPr id="6" name="矩形 5"/>
          <p:cNvSpPr/>
          <p:nvPr/>
        </p:nvSpPr>
        <p:spPr>
          <a:xfrm>
            <a:off x="0" y="483680"/>
            <a:ext cx="4315605" cy="461665"/>
          </a:xfrm>
          <a:prstGeom prst="rect">
            <a:avLst/>
          </a:prstGeom>
        </p:spPr>
        <p:txBody>
          <a:bodyPr wrap="none">
            <a:spAutoFit/>
          </a:bodyPr>
          <a:lstStyle/>
          <a:p>
            <a:r>
              <a:rPr lang="en-US" altLang="zh-TW" sz="2400" b="1" dirty="0" smtClean="0">
                <a:solidFill>
                  <a:srgbClr val="39434C"/>
                </a:solidFill>
                <a:latin typeface="Roboto-Light"/>
              </a:rPr>
              <a:t>Procedure Examples</a:t>
            </a:r>
            <a:r>
              <a:rPr lang="zh-TW" altLang="en-US" sz="2400" b="1" dirty="0" smtClean="0">
                <a:solidFill>
                  <a:srgbClr val="39434C"/>
                </a:solidFill>
                <a:latin typeface="Roboto-Light"/>
              </a:rPr>
              <a:t>  程式</a:t>
            </a:r>
            <a:r>
              <a:rPr lang="zh-TW" altLang="en-US" sz="2400" b="1" dirty="0">
                <a:solidFill>
                  <a:srgbClr val="39434C"/>
                </a:solidFill>
                <a:latin typeface="Roboto-Light"/>
              </a:rPr>
              <a:t>範例</a:t>
            </a:r>
            <a:endParaRPr lang="zh-TW" altLang="en-US" sz="2400" b="1" dirty="0"/>
          </a:p>
        </p:txBody>
      </p:sp>
      <p:sp>
        <p:nvSpPr>
          <p:cNvPr id="9" name="矩形 8"/>
          <p:cNvSpPr/>
          <p:nvPr/>
        </p:nvSpPr>
        <p:spPr>
          <a:xfrm>
            <a:off x="0" y="22015"/>
            <a:ext cx="9243621" cy="461665"/>
          </a:xfrm>
          <a:prstGeom prst="rect">
            <a:avLst/>
          </a:prstGeom>
        </p:spPr>
        <p:txBody>
          <a:bodyPr wrap="none">
            <a:spAutoFit/>
          </a:bodyPr>
          <a:lstStyle/>
          <a:p>
            <a:r>
              <a:rPr lang="en-US" altLang="zh-TW" sz="2400" dirty="0" smtClean="0"/>
              <a:t>11.</a:t>
            </a:r>
            <a:r>
              <a:rPr lang="zh-TW" altLang="en-US" sz="2400" dirty="0" smtClean="0"/>
              <a:t>發現</a:t>
            </a:r>
            <a:r>
              <a:rPr lang="en-US" altLang="zh-TW" sz="2400" dirty="0" smtClean="0"/>
              <a:t>Discovery </a:t>
            </a:r>
            <a:r>
              <a:rPr lang="zh-TW" altLang="en-US" sz="2400" dirty="0" smtClean="0"/>
              <a:t>戰術</a:t>
            </a:r>
            <a:r>
              <a:rPr lang="en-US" altLang="zh-TW" sz="2400" dirty="0" smtClean="0"/>
              <a:t>| 15.</a:t>
            </a:r>
            <a:r>
              <a:rPr lang="zh-TW" altLang="en-US" sz="2400" b="1" dirty="0" smtClean="0">
                <a:solidFill>
                  <a:srgbClr val="FF0000"/>
                </a:solidFill>
              </a:rPr>
              <a:t>帳戶發現 </a:t>
            </a:r>
            <a:r>
              <a:rPr lang="en-US" altLang="zh-TW" sz="2400" b="1" dirty="0">
                <a:solidFill>
                  <a:srgbClr val="FF0000"/>
                </a:solidFill>
              </a:rPr>
              <a:t>Account Discovery </a:t>
            </a:r>
            <a:r>
              <a:rPr lang="en-US" altLang="zh-TW" sz="2400" dirty="0" smtClean="0"/>
              <a:t>(4)</a:t>
            </a:r>
            <a:r>
              <a:rPr lang="zh-TW" altLang="en-US" sz="2400" dirty="0" smtClean="0"/>
              <a:t>技術</a:t>
            </a:r>
            <a:endParaRPr lang="en-US" altLang="zh-TW" sz="2400" dirty="0"/>
          </a:p>
        </p:txBody>
      </p:sp>
    </p:spTree>
    <p:extLst>
      <p:ext uri="{BB962C8B-B14F-4D97-AF65-F5344CB8AC3E}">
        <p14:creationId xmlns:p14="http://schemas.microsoft.com/office/powerpoint/2010/main" val="88627561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投影片編號版面配置區 6"/>
          <p:cNvSpPr>
            <a:spLocks noGrp="1"/>
          </p:cNvSpPr>
          <p:nvPr>
            <p:ph type="sldNum" sz="quarter" idx="12"/>
          </p:nvPr>
        </p:nvSpPr>
        <p:spPr/>
        <p:txBody>
          <a:bodyPr/>
          <a:lstStyle/>
          <a:p>
            <a:fld id="{D16C3A51-89D0-4E4D-AA61-5A30A561532A}" type="slidenum">
              <a:rPr lang="zh-TW" altLang="en-US" smtClean="0"/>
              <a:pPr/>
              <a:t>116</a:t>
            </a:fld>
            <a:endParaRPr lang="zh-TW" altLang="en-US"/>
          </a:p>
        </p:txBody>
      </p:sp>
      <p:sp>
        <p:nvSpPr>
          <p:cNvPr id="6" name="矩形 5"/>
          <p:cNvSpPr/>
          <p:nvPr/>
        </p:nvSpPr>
        <p:spPr>
          <a:xfrm>
            <a:off x="3882044" y="1358647"/>
            <a:ext cx="3175356" cy="461665"/>
          </a:xfrm>
          <a:prstGeom prst="rect">
            <a:avLst/>
          </a:prstGeom>
        </p:spPr>
        <p:txBody>
          <a:bodyPr wrap="none">
            <a:spAutoFit/>
          </a:bodyPr>
          <a:lstStyle/>
          <a:p>
            <a:r>
              <a:rPr lang="en-US" altLang="zh-TW" sz="2400" b="1" dirty="0">
                <a:solidFill>
                  <a:srgbClr val="39434C"/>
                </a:solidFill>
                <a:latin typeface="Roboto-Light"/>
              </a:rPr>
              <a:t>Mitigations</a:t>
            </a:r>
            <a:r>
              <a:rPr lang="zh-TW" altLang="en-US" sz="2400" b="1" dirty="0">
                <a:solidFill>
                  <a:srgbClr val="39434C"/>
                </a:solidFill>
                <a:latin typeface="Roboto-Light"/>
              </a:rPr>
              <a:t> </a:t>
            </a:r>
            <a:r>
              <a:rPr lang="zh-TW" altLang="en-US" sz="2400" b="1" dirty="0"/>
              <a:t>緩解措施</a:t>
            </a:r>
          </a:p>
        </p:txBody>
      </p:sp>
      <p:sp>
        <p:nvSpPr>
          <p:cNvPr id="2" name="文字方塊 1"/>
          <p:cNvSpPr txBox="1"/>
          <p:nvPr/>
        </p:nvSpPr>
        <p:spPr>
          <a:xfrm>
            <a:off x="1712422" y="3501125"/>
            <a:ext cx="8263801" cy="369332"/>
          </a:xfrm>
          <a:prstGeom prst="rect">
            <a:avLst/>
          </a:prstGeom>
          <a:noFill/>
        </p:spPr>
        <p:txBody>
          <a:bodyPr wrap="none" rtlCol="0">
            <a:spAutoFit/>
          </a:bodyPr>
          <a:lstStyle/>
          <a:p>
            <a:r>
              <a:rPr lang="zh-TW" altLang="en-US" dirty="0"/>
              <a:t>這種類型的攻擊技術無法透過預防性控制輕鬆緩解，因為它基於濫用系統功能。</a:t>
            </a:r>
          </a:p>
        </p:txBody>
      </p:sp>
      <p:sp>
        <p:nvSpPr>
          <p:cNvPr id="3" name="文字方塊 2"/>
          <p:cNvSpPr txBox="1"/>
          <p:nvPr/>
        </p:nvSpPr>
        <p:spPr>
          <a:xfrm>
            <a:off x="0" y="2421620"/>
            <a:ext cx="12335556" cy="338554"/>
          </a:xfrm>
          <a:prstGeom prst="rect">
            <a:avLst/>
          </a:prstGeom>
          <a:noFill/>
        </p:spPr>
        <p:txBody>
          <a:bodyPr wrap="none" rtlCol="0">
            <a:spAutoFit/>
          </a:bodyPr>
          <a:lstStyle/>
          <a:p>
            <a:r>
              <a:rPr lang="en-US" altLang="zh-TW" sz="1600" dirty="0"/>
              <a:t>This type of attack technique cannot be easily mitigated with preventive controls since it is based on the abuse of system features.</a:t>
            </a:r>
            <a:endParaRPr lang="zh-TW" altLang="en-US" sz="1600" dirty="0"/>
          </a:p>
        </p:txBody>
      </p:sp>
    </p:spTree>
    <p:extLst>
      <p:ext uri="{BB962C8B-B14F-4D97-AF65-F5344CB8AC3E}">
        <p14:creationId xmlns:p14="http://schemas.microsoft.com/office/powerpoint/2010/main" val="145779937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24196" y="332509"/>
            <a:ext cx="2955553" cy="584775"/>
          </a:xfrm>
          <a:prstGeom prst="rect">
            <a:avLst/>
          </a:prstGeom>
        </p:spPr>
        <p:txBody>
          <a:bodyPr wrap="none">
            <a:spAutoFit/>
          </a:bodyPr>
          <a:lstStyle/>
          <a:p>
            <a:r>
              <a:rPr lang="en-US" altLang="zh-TW" sz="3200" b="1" dirty="0">
                <a:solidFill>
                  <a:srgbClr val="39434C"/>
                </a:solidFill>
                <a:latin typeface="Roboto-Light"/>
              </a:rPr>
              <a:t>Detection</a:t>
            </a:r>
            <a:r>
              <a:rPr lang="zh-TW" altLang="en-US" sz="3200" b="1" dirty="0">
                <a:solidFill>
                  <a:srgbClr val="39434C"/>
                </a:solidFill>
                <a:latin typeface="Roboto-Light"/>
              </a:rPr>
              <a:t>偵測</a:t>
            </a:r>
            <a:endParaRPr lang="en-US" altLang="zh-TW" sz="3200" b="1" dirty="0">
              <a:solidFill>
                <a:srgbClr val="39434C"/>
              </a:solidFill>
              <a:latin typeface="Roboto-Light"/>
            </a:endParaRPr>
          </a:p>
        </p:txBody>
      </p:sp>
      <p:graphicFrame>
        <p:nvGraphicFramePr>
          <p:cNvPr id="5" name="表格 4"/>
          <p:cNvGraphicFramePr>
            <a:graphicFrameLocks noGrp="1"/>
          </p:cNvGraphicFramePr>
          <p:nvPr>
            <p:extLst>
              <p:ext uri="{D42A27DB-BD31-4B8C-83A1-F6EECF244321}">
                <p14:modId xmlns:p14="http://schemas.microsoft.com/office/powerpoint/2010/main" val="3312457314"/>
              </p:ext>
            </p:extLst>
          </p:nvPr>
        </p:nvGraphicFramePr>
        <p:xfrm>
          <a:off x="0" y="1613395"/>
          <a:ext cx="12192000" cy="2482374"/>
        </p:xfrm>
        <a:graphic>
          <a:graphicData uri="http://schemas.openxmlformats.org/drawingml/2006/table">
            <a:tbl>
              <a:tblPr/>
              <a:tblGrid>
                <a:gridCol w="991518">
                  <a:extLst>
                    <a:ext uri="{9D8B030D-6E8A-4147-A177-3AD203B41FA5}">
                      <a16:colId xmlns:a16="http://schemas.microsoft.com/office/drawing/2014/main" val="906928145"/>
                    </a:ext>
                  </a:extLst>
                </a:gridCol>
                <a:gridCol w="1233889">
                  <a:extLst>
                    <a:ext uri="{9D8B030D-6E8A-4147-A177-3AD203B41FA5}">
                      <a16:colId xmlns:a16="http://schemas.microsoft.com/office/drawing/2014/main" val="515423261"/>
                    </a:ext>
                  </a:extLst>
                </a:gridCol>
                <a:gridCol w="1737536">
                  <a:extLst>
                    <a:ext uri="{9D8B030D-6E8A-4147-A177-3AD203B41FA5}">
                      <a16:colId xmlns:a16="http://schemas.microsoft.com/office/drawing/2014/main" val="951650634"/>
                    </a:ext>
                  </a:extLst>
                </a:gridCol>
                <a:gridCol w="8229057">
                  <a:extLst>
                    <a:ext uri="{9D8B030D-6E8A-4147-A177-3AD203B41FA5}">
                      <a16:colId xmlns:a16="http://schemas.microsoft.com/office/drawing/2014/main" val="1647455623"/>
                    </a:ext>
                  </a:extLst>
                </a:gridCol>
              </a:tblGrid>
              <a:tr h="310498">
                <a:tc>
                  <a:txBody>
                    <a:bodyPr/>
                    <a:lstStyle/>
                    <a:p>
                      <a:pPr algn="l" fontAlgn="b"/>
                      <a:r>
                        <a:rPr lang="en-US" sz="1400" b="1" dirty="0">
                          <a:effectLst/>
                        </a:rPr>
                        <a:t>ID</a:t>
                      </a:r>
                    </a:p>
                  </a:txBody>
                  <a:tcPr marL="54279" marR="54279" marT="27139" marB="2713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a:effectLst/>
                        </a:rPr>
                        <a:t>Data Source</a:t>
                      </a:r>
                    </a:p>
                  </a:txBody>
                  <a:tcPr marL="54279" marR="54279" marT="27139" marB="2713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u="none" dirty="0">
                          <a:effectLst/>
                        </a:rPr>
                        <a:t>Data Component</a:t>
                      </a:r>
                    </a:p>
                  </a:txBody>
                  <a:tcPr marL="54279" marR="54279" marT="27139" marB="2713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a:effectLst/>
                        </a:rPr>
                        <a:t>Detects</a:t>
                      </a:r>
                    </a:p>
                  </a:txBody>
                  <a:tcPr marL="54279" marR="54279" marT="27139" marB="2713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228550365"/>
                  </a:ext>
                </a:extLst>
              </a:tr>
              <a:tr h="1085938">
                <a:tc>
                  <a:txBody>
                    <a:bodyPr/>
                    <a:lstStyle/>
                    <a:p>
                      <a:pPr fontAlgn="t"/>
                      <a:r>
                        <a:rPr lang="en-US" altLang="zh-TW" sz="1800" b="0" i="0" u="none" strike="noStrike" kern="1200" dirty="0" smtClean="0">
                          <a:solidFill>
                            <a:schemeClr val="tx1"/>
                          </a:solidFill>
                          <a:effectLst/>
                          <a:latin typeface="+mn-lt"/>
                          <a:ea typeface="+mn-ea"/>
                          <a:cs typeface="+mn-cs"/>
                          <a:hlinkClick r:id="rId2"/>
                        </a:rPr>
                        <a:t>DS0027</a:t>
                      </a:r>
                      <a:endParaRPr lang="en-US" dirty="0">
                        <a:effectLst/>
                      </a:endParaRPr>
                    </a:p>
                  </a:txBody>
                  <a:tcPr marL="95250" marR="95250" marT="95250" marB="952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2"/>
                        </a:rPr>
                        <a:t>Driver</a:t>
                      </a:r>
                      <a:endParaRPr lang="en-US" sz="1400" b="1"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t"/>
                      <a:r>
                        <a:rPr lang="en-US" altLang="zh-TW" sz="1800" b="0" i="0" u="sng" kern="1200" dirty="0" smtClean="0">
                          <a:solidFill>
                            <a:schemeClr val="tx1"/>
                          </a:solidFill>
                          <a:effectLst/>
                          <a:latin typeface="+mn-lt"/>
                          <a:ea typeface="+mn-ea"/>
                          <a:cs typeface="+mn-cs"/>
                          <a:hlinkClick r:id="rId3"/>
                        </a:rPr>
                        <a:t>Driver Load</a:t>
                      </a:r>
                      <a:endParaRPr lang="en-US" altLang="zh-TW" sz="1800" b="0" i="0" u="sng" kern="1200" dirty="0" smtClean="0">
                        <a:solidFill>
                          <a:schemeClr val="tx1"/>
                        </a:solidFill>
                        <a:effectLst/>
                        <a:latin typeface="+mn-lt"/>
                        <a:ea typeface="+mn-ea"/>
                        <a:cs typeface="+mn-cs"/>
                      </a:endParaRPr>
                    </a:p>
                    <a:p>
                      <a:pPr fontAlgn="t"/>
                      <a:r>
                        <a:rPr lang="zh-TW" altLang="en-US" sz="1800" b="0" i="0" u="none" strike="noStrike" kern="1200" dirty="0" smtClean="0">
                          <a:solidFill>
                            <a:schemeClr val="tx1"/>
                          </a:solidFill>
                          <a:effectLst/>
                          <a:latin typeface="+mn-lt"/>
                          <a:ea typeface="+mn-ea"/>
                          <a:cs typeface="+mn-cs"/>
                        </a:rPr>
                        <a:t>驅動負載</a:t>
                      </a:r>
                      <a:endParaRPr lang="en-US" sz="1800" b="1" u="none"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285750" indent="-285750" fontAlgn="t">
                        <a:buFont typeface="Wingdings" panose="05000000000000000000" pitchFamily="2" charset="2"/>
                        <a:buChar char="n"/>
                      </a:pPr>
                      <a:r>
                        <a:rPr lang="en-US" altLang="zh-TW" sz="1800" b="0" i="0" kern="1200" dirty="0" smtClean="0">
                          <a:solidFill>
                            <a:schemeClr val="tx1"/>
                          </a:solidFill>
                          <a:effectLst/>
                          <a:latin typeface="+mn-lt"/>
                          <a:ea typeface="+mn-ea"/>
                          <a:cs typeface="+mn-cs"/>
                        </a:rPr>
                        <a:t>Monitor for unusual kernel driver installation activity.</a:t>
                      </a:r>
                    </a:p>
                    <a:p>
                      <a:pPr marL="285750" indent="-285750" fontAlgn="t">
                        <a:buFont typeface="Wingdings" panose="05000000000000000000" pitchFamily="2" charset="2"/>
                        <a:buChar char="n"/>
                      </a:pPr>
                      <a:r>
                        <a:rPr lang="zh-TW" altLang="en-US" sz="1800" b="0" i="0" kern="1200" dirty="0" smtClean="0">
                          <a:solidFill>
                            <a:schemeClr val="tx1"/>
                          </a:solidFill>
                          <a:effectLst/>
                          <a:latin typeface="+mn-lt"/>
                          <a:ea typeface="+mn-ea"/>
                          <a:cs typeface="+mn-cs"/>
                        </a:rPr>
                        <a:t>監視異常的核心驅動程式安裝活動。</a:t>
                      </a:r>
                      <a:endParaRPr lang="en-US" altLang="zh-TW" sz="1100" b="1"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4071033893"/>
                  </a:ext>
                </a:extLst>
              </a:tr>
              <a:tr h="1085938">
                <a:tc>
                  <a:txBody>
                    <a:bodyPr/>
                    <a:lstStyle/>
                    <a:p>
                      <a:pPr fontAlgn="t"/>
                      <a:r>
                        <a:rPr lang="en-US" altLang="zh-TW" sz="1800" b="0" i="0" u="none" strike="noStrike" kern="1200" dirty="0" smtClean="0">
                          <a:solidFill>
                            <a:schemeClr val="tx1"/>
                          </a:solidFill>
                          <a:effectLst/>
                          <a:latin typeface="+mn-lt"/>
                          <a:ea typeface="+mn-ea"/>
                          <a:cs typeface="+mn-cs"/>
                          <a:hlinkClick r:id="rId4"/>
                        </a:rPr>
                        <a:t>DS0022</a:t>
                      </a:r>
                      <a:endParaRPr lang="en-US" dirty="0">
                        <a:effectLst/>
                      </a:endParaRPr>
                    </a:p>
                  </a:txBody>
                  <a:tcPr marL="95250" marR="95250" marT="95250" marB="952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4"/>
                        </a:rPr>
                        <a:t>File</a:t>
                      </a:r>
                      <a:endParaRPr lang="en-US" sz="1400" b="1"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5"/>
                        </a:rPr>
                        <a:t>File Modification</a:t>
                      </a:r>
                      <a:endParaRPr lang="en-US" altLang="zh-TW" sz="1800" b="0" i="0" u="none" strike="noStrike" kern="1200" dirty="0" smtClean="0">
                        <a:solidFill>
                          <a:schemeClr val="tx1"/>
                        </a:solidFill>
                        <a:effectLst/>
                        <a:latin typeface="+mn-lt"/>
                        <a:ea typeface="+mn-ea"/>
                        <a:cs typeface="+mn-cs"/>
                      </a:endParaRPr>
                    </a:p>
                    <a:p>
                      <a:pPr fontAlgn="t"/>
                      <a:r>
                        <a:rPr lang="zh-TW" altLang="en-US" sz="1800" b="0" i="0" u="none" strike="noStrike" kern="1200" dirty="0" smtClean="0">
                          <a:solidFill>
                            <a:schemeClr val="tx1"/>
                          </a:solidFill>
                          <a:effectLst/>
                          <a:latin typeface="+mn-lt"/>
                          <a:ea typeface="+mn-ea"/>
                          <a:cs typeface="+mn-cs"/>
                        </a:rPr>
                        <a:t>文件修改</a:t>
                      </a:r>
                      <a:endParaRPr lang="en-US" sz="1800" b="1" u="none"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285750" indent="-285750" fontAlgn="t">
                        <a:buFont typeface="Wingdings" panose="05000000000000000000" pitchFamily="2" charset="2"/>
                        <a:buChar char="n"/>
                      </a:pPr>
                      <a:r>
                        <a:rPr lang="en-US" altLang="zh-TW" sz="1800" b="0" i="0" kern="1200" dirty="0" smtClean="0">
                          <a:solidFill>
                            <a:schemeClr val="tx1"/>
                          </a:solidFill>
                          <a:effectLst/>
                          <a:latin typeface="+mn-lt"/>
                          <a:ea typeface="+mn-ea"/>
                          <a:cs typeface="+mn-cs"/>
                        </a:rPr>
                        <a:t>Monitor for changes made to files for unexpected modifications to access permissions and attributes.</a:t>
                      </a:r>
                    </a:p>
                    <a:p>
                      <a:pPr marL="285750" indent="-285750" fontAlgn="t">
                        <a:buFont typeface="Wingdings" panose="05000000000000000000" pitchFamily="2" charset="2"/>
                        <a:buChar char="n"/>
                      </a:pPr>
                      <a:r>
                        <a:rPr lang="zh-TW" altLang="en-US" sz="1800" b="0" i="0" kern="1200" dirty="0" smtClean="0">
                          <a:solidFill>
                            <a:schemeClr val="tx1"/>
                          </a:solidFill>
                          <a:effectLst/>
                          <a:latin typeface="+mn-lt"/>
                          <a:ea typeface="+mn-ea"/>
                          <a:cs typeface="+mn-cs"/>
                        </a:rPr>
                        <a:t>監視對檔案所做的更改，以防止存取權限和屬性的意外修改</a:t>
                      </a:r>
                      <a:endParaRPr lang="en-US" altLang="zh-TW" sz="1100" b="1"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548378547"/>
                  </a:ext>
                </a:extLst>
              </a:tr>
            </a:tbl>
          </a:graphicData>
        </a:graphic>
      </p:graphicFrame>
      <p:sp>
        <p:nvSpPr>
          <p:cNvPr id="7" name="投影片編號版面配置區 6"/>
          <p:cNvSpPr>
            <a:spLocks noGrp="1"/>
          </p:cNvSpPr>
          <p:nvPr>
            <p:ph type="sldNum" sz="quarter" idx="12"/>
          </p:nvPr>
        </p:nvSpPr>
        <p:spPr/>
        <p:txBody>
          <a:bodyPr/>
          <a:lstStyle/>
          <a:p>
            <a:fld id="{D16C3A51-89D0-4E4D-AA61-5A30A561532A}" type="slidenum">
              <a:rPr lang="zh-TW" altLang="en-US" smtClean="0"/>
              <a:pPr/>
              <a:t>117</a:t>
            </a:fld>
            <a:endParaRPr lang="zh-TW" altLang="en-US"/>
          </a:p>
        </p:txBody>
      </p:sp>
    </p:spTree>
    <p:extLst>
      <p:ext uri="{BB962C8B-B14F-4D97-AF65-F5344CB8AC3E}">
        <p14:creationId xmlns:p14="http://schemas.microsoft.com/office/powerpoint/2010/main" val="46603590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76200" y="-118538"/>
            <a:ext cx="2955553" cy="584775"/>
          </a:xfrm>
          <a:prstGeom prst="rect">
            <a:avLst/>
          </a:prstGeom>
        </p:spPr>
        <p:txBody>
          <a:bodyPr wrap="none">
            <a:spAutoFit/>
          </a:bodyPr>
          <a:lstStyle/>
          <a:p>
            <a:r>
              <a:rPr lang="en-US" altLang="zh-TW" sz="3200" b="1" dirty="0">
                <a:solidFill>
                  <a:srgbClr val="39434C"/>
                </a:solidFill>
                <a:latin typeface="Roboto-Light"/>
              </a:rPr>
              <a:t>Detection</a:t>
            </a:r>
            <a:r>
              <a:rPr lang="zh-TW" altLang="en-US" sz="3200" b="1" dirty="0">
                <a:solidFill>
                  <a:srgbClr val="39434C"/>
                </a:solidFill>
                <a:latin typeface="Roboto-Light"/>
              </a:rPr>
              <a:t>偵測</a:t>
            </a:r>
            <a:endParaRPr lang="en-US" altLang="zh-TW" sz="3200" b="1" dirty="0">
              <a:solidFill>
                <a:srgbClr val="39434C"/>
              </a:solidFill>
              <a:latin typeface="Roboto-Light"/>
            </a:endParaRPr>
          </a:p>
        </p:txBody>
      </p:sp>
      <p:graphicFrame>
        <p:nvGraphicFramePr>
          <p:cNvPr id="5" name="表格 4"/>
          <p:cNvGraphicFramePr>
            <a:graphicFrameLocks noGrp="1"/>
          </p:cNvGraphicFramePr>
          <p:nvPr>
            <p:extLst>
              <p:ext uri="{D42A27DB-BD31-4B8C-83A1-F6EECF244321}">
                <p14:modId xmlns:p14="http://schemas.microsoft.com/office/powerpoint/2010/main" val="250001204"/>
              </p:ext>
            </p:extLst>
          </p:nvPr>
        </p:nvGraphicFramePr>
        <p:xfrm>
          <a:off x="0" y="466238"/>
          <a:ext cx="12192000" cy="5748738"/>
        </p:xfrm>
        <a:graphic>
          <a:graphicData uri="http://schemas.openxmlformats.org/drawingml/2006/table">
            <a:tbl>
              <a:tblPr/>
              <a:tblGrid>
                <a:gridCol w="991518">
                  <a:extLst>
                    <a:ext uri="{9D8B030D-6E8A-4147-A177-3AD203B41FA5}">
                      <a16:colId xmlns:a16="http://schemas.microsoft.com/office/drawing/2014/main" val="906928145"/>
                    </a:ext>
                  </a:extLst>
                </a:gridCol>
                <a:gridCol w="1233889">
                  <a:extLst>
                    <a:ext uri="{9D8B030D-6E8A-4147-A177-3AD203B41FA5}">
                      <a16:colId xmlns:a16="http://schemas.microsoft.com/office/drawing/2014/main" val="515423261"/>
                    </a:ext>
                  </a:extLst>
                </a:gridCol>
                <a:gridCol w="1737536">
                  <a:extLst>
                    <a:ext uri="{9D8B030D-6E8A-4147-A177-3AD203B41FA5}">
                      <a16:colId xmlns:a16="http://schemas.microsoft.com/office/drawing/2014/main" val="951650634"/>
                    </a:ext>
                  </a:extLst>
                </a:gridCol>
                <a:gridCol w="8229057">
                  <a:extLst>
                    <a:ext uri="{9D8B030D-6E8A-4147-A177-3AD203B41FA5}">
                      <a16:colId xmlns:a16="http://schemas.microsoft.com/office/drawing/2014/main" val="1647455623"/>
                    </a:ext>
                  </a:extLst>
                </a:gridCol>
              </a:tblGrid>
              <a:tr h="310498">
                <a:tc>
                  <a:txBody>
                    <a:bodyPr/>
                    <a:lstStyle/>
                    <a:p>
                      <a:pPr algn="l" fontAlgn="b"/>
                      <a:r>
                        <a:rPr lang="en-US" sz="1400" b="1" dirty="0">
                          <a:effectLst/>
                        </a:rPr>
                        <a:t>ID</a:t>
                      </a:r>
                    </a:p>
                  </a:txBody>
                  <a:tcPr marL="54279" marR="54279" marT="27139" marB="2713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a:effectLst/>
                        </a:rPr>
                        <a:t>Data Source</a:t>
                      </a:r>
                    </a:p>
                  </a:txBody>
                  <a:tcPr marL="54279" marR="54279" marT="27139" marB="2713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u="none" dirty="0">
                          <a:effectLst/>
                        </a:rPr>
                        <a:t>Data Component</a:t>
                      </a:r>
                    </a:p>
                  </a:txBody>
                  <a:tcPr marL="54279" marR="54279" marT="27139" marB="2713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a:effectLst/>
                        </a:rPr>
                        <a:t>Detects</a:t>
                      </a:r>
                    </a:p>
                  </a:txBody>
                  <a:tcPr marL="54279" marR="54279" marT="27139" marB="2713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228550365"/>
                  </a:ext>
                </a:extLst>
              </a:tr>
              <a:tr h="1317853">
                <a:tc rowSpan="3">
                  <a:txBody>
                    <a:bodyPr/>
                    <a:lstStyle/>
                    <a:p>
                      <a:pPr fontAlgn="t"/>
                      <a:r>
                        <a:rPr lang="en-US" altLang="zh-TW" sz="1800" b="0" i="0" u="none" strike="noStrike" kern="1200" dirty="0" smtClean="0">
                          <a:solidFill>
                            <a:schemeClr val="tx1"/>
                          </a:solidFill>
                          <a:effectLst/>
                          <a:latin typeface="+mn-lt"/>
                          <a:ea typeface="+mn-ea"/>
                          <a:cs typeface="+mn-cs"/>
                          <a:hlinkClick r:id="rId2"/>
                        </a:rPr>
                        <a:t>DS0009</a:t>
                      </a:r>
                      <a:endParaRPr lang="en-US" dirty="0">
                        <a:effectLst/>
                      </a:endParaRPr>
                    </a:p>
                  </a:txBody>
                  <a:tcPr marL="95250" marR="95250" marT="95250" marB="952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rowSpan="3">
                  <a:txBody>
                    <a:bodyPr/>
                    <a:lstStyle/>
                    <a:p>
                      <a:pPr fontAlgn="t"/>
                      <a:r>
                        <a:rPr lang="en-US" u="none" strike="noStrike" dirty="0" smtClean="0">
                          <a:solidFill>
                            <a:srgbClr val="4F7CAC"/>
                          </a:solidFill>
                          <a:effectLst/>
                          <a:hlinkClick r:id="rId2"/>
                        </a:rPr>
                        <a:t>Process</a:t>
                      </a:r>
                      <a:endParaRPr lang="en-US" dirty="0">
                        <a:effectLst/>
                      </a:endParaRPr>
                    </a:p>
                  </a:txBody>
                  <a:tcPr marL="95250" marR="95250" marT="95250" marB="952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3"/>
                        </a:rPr>
                        <a:t>OS API Execution</a:t>
                      </a:r>
                      <a:endParaRPr lang="en-US" altLang="zh-TW" sz="1800" b="0" i="0" u="none" strike="noStrike" kern="1200" dirty="0" smtClean="0">
                        <a:solidFill>
                          <a:schemeClr val="tx1"/>
                        </a:solidFill>
                        <a:effectLst/>
                        <a:latin typeface="+mn-lt"/>
                        <a:ea typeface="+mn-ea"/>
                        <a:cs typeface="+mn-cs"/>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285750" indent="-285750" fontAlgn="t">
                        <a:buFont typeface="Wingdings" panose="05000000000000000000" pitchFamily="2" charset="2"/>
                        <a:buChar char="n"/>
                      </a:pPr>
                      <a:r>
                        <a:rPr lang="en-US" altLang="zh-TW" sz="1800" b="0" i="0" kern="1200" dirty="0" smtClean="0">
                          <a:solidFill>
                            <a:schemeClr val="tx1"/>
                          </a:solidFill>
                          <a:effectLst/>
                          <a:latin typeface="+mn-lt"/>
                          <a:ea typeface="+mn-ea"/>
                          <a:cs typeface="+mn-cs"/>
                        </a:rPr>
                        <a:t>Monitor for API calls to </a:t>
                      </a:r>
                      <a:r>
                        <a:rPr lang="en-US" altLang="zh-TW" sz="1800" b="0" i="0" kern="1200" dirty="0" err="1" smtClean="0">
                          <a:solidFill>
                            <a:schemeClr val="tx1"/>
                          </a:solidFill>
                          <a:effectLst/>
                          <a:latin typeface="+mn-lt"/>
                          <a:ea typeface="+mn-ea"/>
                          <a:cs typeface="+mn-cs"/>
                        </a:rPr>
                        <a:t>SetWindowsHook</a:t>
                      </a:r>
                      <a:r>
                        <a:rPr lang="en-US" altLang="zh-TW" sz="1800" b="0" i="0" kern="1200" dirty="0" smtClean="0">
                          <a:solidFill>
                            <a:schemeClr val="tx1"/>
                          </a:solidFill>
                          <a:effectLst/>
                          <a:latin typeface="+mn-lt"/>
                          <a:ea typeface="+mn-ea"/>
                          <a:cs typeface="+mn-cs"/>
                        </a:rPr>
                        <a:t>, </a:t>
                      </a:r>
                      <a:r>
                        <a:rPr lang="en-US" altLang="zh-TW" sz="1800" b="0" i="0" kern="1200" dirty="0" err="1" smtClean="0">
                          <a:solidFill>
                            <a:schemeClr val="tx1"/>
                          </a:solidFill>
                          <a:effectLst/>
                          <a:latin typeface="+mn-lt"/>
                          <a:ea typeface="+mn-ea"/>
                          <a:cs typeface="+mn-cs"/>
                        </a:rPr>
                        <a:t>GetKeyState</a:t>
                      </a:r>
                      <a:r>
                        <a:rPr lang="en-US" altLang="zh-TW" sz="1800" b="0" i="0" kern="1200" dirty="0" smtClean="0">
                          <a:solidFill>
                            <a:schemeClr val="tx1"/>
                          </a:solidFill>
                          <a:effectLst/>
                          <a:latin typeface="+mn-lt"/>
                          <a:ea typeface="+mn-ea"/>
                          <a:cs typeface="+mn-cs"/>
                        </a:rPr>
                        <a:t>, and </a:t>
                      </a:r>
                      <a:r>
                        <a:rPr lang="en-US" altLang="zh-TW" sz="1800" b="0" i="0" kern="1200" dirty="0" err="1" smtClean="0">
                          <a:solidFill>
                            <a:schemeClr val="tx1"/>
                          </a:solidFill>
                          <a:effectLst/>
                          <a:latin typeface="+mn-lt"/>
                          <a:ea typeface="+mn-ea"/>
                          <a:cs typeface="+mn-cs"/>
                        </a:rPr>
                        <a:t>GetAsyncKeyState</a:t>
                      </a:r>
                      <a:r>
                        <a:rPr lang="en-US" altLang="zh-TW" sz="1800" b="0" i="0" kern="1200" dirty="0" smtClean="0">
                          <a:solidFill>
                            <a:schemeClr val="tx1"/>
                          </a:solidFill>
                          <a:effectLst/>
                          <a:latin typeface="+mn-lt"/>
                          <a:ea typeface="+mn-ea"/>
                          <a:cs typeface="+mn-cs"/>
                        </a:rPr>
                        <a:t>.</a:t>
                      </a:r>
                    </a:p>
                    <a:p>
                      <a:pPr marL="285750" indent="-285750" fontAlgn="t">
                        <a:buFont typeface="Wingdings" panose="05000000000000000000" pitchFamily="2" charset="2"/>
                        <a:buChar char="n"/>
                      </a:pPr>
                      <a:r>
                        <a:rPr lang="zh-TW" altLang="en-US" sz="1800" b="0" i="0" kern="1200" dirty="0" smtClean="0">
                          <a:solidFill>
                            <a:schemeClr val="tx1"/>
                          </a:solidFill>
                          <a:effectLst/>
                          <a:latin typeface="+mn-lt"/>
                          <a:ea typeface="+mn-ea"/>
                          <a:cs typeface="+mn-cs"/>
                        </a:rPr>
                        <a:t>監視對 </a:t>
                      </a:r>
                      <a:r>
                        <a:rPr lang="en-US" altLang="zh-TW" sz="1800" b="0" i="0" kern="1200" dirty="0" err="1" smtClean="0">
                          <a:solidFill>
                            <a:schemeClr val="tx1"/>
                          </a:solidFill>
                          <a:effectLst/>
                          <a:latin typeface="+mn-lt"/>
                          <a:ea typeface="+mn-ea"/>
                          <a:cs typeface="+mn-cs"/>
                        </a:rPr>
                        <a:t>SetWindowsHook</a:t>
                      </a:r>
                      <a:r>
                        <a:rPr lang="zh-TW" altLang="en-US" sz="1800" b="0" i="0" kern="1200" dirty="0" smtClean="0">
                          <a:solidFill>
                            <a:schemeClr val="tx1"/>
                          </a:solidFill>
                          <a:effectLst/>
                          <a:latin typeface="+mn-lt"/>
                          <a:ea typeface="+mn-ea"/>
                          <a:cs typeface="+mn-cs"/>
                        </a:rPr>
                        <a:t>、</a:t>
                      </a:r>
                      <a:r>
                        <a:rPr lang="en-US" altLang="zh-TW" sz="1800" b="0" i="0" kern="1200" dirty="0" err="1" smtClean="0">
                          <a:solidFill>
                            <a:schemeClr val="tx1"/>
                          </a:solidFill>
                          <a:effectLst/>
                          <a:latin typeface="+mn-lt"/>
                          <a:ea typeface="+mn-ea"/>
                          <a:cs typeface="+mn-cs"/>
                        </a:rPr>
                        <a:t>GetKeyState</a:t>
                      </a:r>
                      <a:r>
                        <a:rPr lang="en-US" altLang="zh-TW" sz="1800" b="0" i="0" kern="1200" dirty="0" smtClean="0">
                          <a:solidFill>
                            <a:schemeClr val="tx1"/>
                          </a:solidFill>
                          <a:effectLst/>
                          <a:latin typeface="+mn-lt"/>
                          <a:ea typeface="+mn-ea"/>
                          <a:cs typeface="+mn-cs"/>
                        </a:rPr>
                        <a:t> </a:t>
                      </a:r>
                      <a:r>
                        <a:rPr lang="zh-TW" altLang="en-US" sz="1800" b="0" i="0" kern="1200" dirty="0" smtClean="0">
                          <a:solidFill>
                            <a:schemeClr val="tx1"/>
                          </a:solidFill>
                          <a:effectLst/>
                          <a:latin typeface="+mn-lt"/>
                          <a:ea typeface="+mn-ea"/>
                          <a:cs typeface="+mn-cs"/>
                        </a:rPr>
                        <a:t>和 </a:t>
                      </a:r>
                      <a:r>
                        <a:rPr lang="en-US" altLang="zh-TW" sz="1800" b="0" i="0" kern="1200" dirty="0" err="1" smtClean="0">
                          <a:solidFill>
                            <a:schemeClr val="tx1"/>
                          </a:solidFill>
                          <a:effectLst/>
                          <a:latin typeface="+mn-lt"/>
                          <a:ea typeface="+mn-ea"/>
                          <a:cs typeface="+mn-cs"/>
                        </a:rPr>
                        <a:t>GetAsyncKeyState</a:t>
                      </a:r>
                      <a:r>
                        <a:rPr lang="en-US" altLang="zh-TW" sz="1800" b="0" i="0" kern="1200" dirty="0" smtClean="0">
                          <a:solidFill>
                            <a:schemeClr val="tx1"/>
                          </a:solidFill>
                          <a:effectLst/>
                          <a:latin typeface="+mn-lt"/>
                          <a:ea typeface="+mn-ea"/>
                          <a:cs typeface="+mn-cs"/>
                        </a:rPr>
                        <a:t> </a:t>
                      </a:r>
                      <a:r>
                        <a:rPr lang="zh-TW" altLang="en-US" sz="1800" b="0" i="0" kern="1200" dirty="0" smtClean="0">
                          <a:solidFill>
                            <a:schemeClr val="tx1"/>
                          </a:solidFill>
                          <a:effectLst/>
                          <a:latin typeface="+mn-lt"/>
                          <a:ea typeface="+mn-ea"/>
                          <a:cs typeface="+mn-cs"/>
                        </a:rPr>
                        <a:t>的 </a:t>
                      </a:r>
                      <a:r>
                        <a:rPr lang="en-US" altLang="zh-TW" sz="1800" b="0" i="0" kern="1200" dirty="0" smtClean="0">
                          <a:solidFill>
                            <a:schemeClr val="tx1"/>
                          </a:solidFill>
                          <a:effectLst/>
                          <a:latin typeface="+mn-lt"/>
                          <a:ea typeface="+mn-ea"/>
                          <a:cs typeface="+mn-cs"/>
                        </a:rPr>
                        <a:t>API </a:t>
                      </a:r>
                      <a:r>
                        <a:rPr lang="zh-TW" altLang="en-US" sz="1800" b="0" i="0" kern="1200" dirty="0" smtClean="0">
                          <a:solidFill>
                            <a:schemeClr val="tx1"/>
                          </a:solidFill>
                          <a:effectLst/>
                          <a:latin typeface="+mn-lt"/>
                          <a:ea typeface="+mn-ea"/>
                          <a:cs typeface="+mn-cs"/>
                        </a:rPr>
                        <a:t>呼叫</a:t>
                      </a:r>
                      <a:endParaRPr lang="en-US" altLang="zh-TW" sz="1100" b="1"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4071033893"/>
                  </a:ext>
                </a:extLst>
              </a:tr>
              <a:tr h="1317854">
                <a:tc vMerge="1">
                  <a:txBody>
                    <a:bodyPr/>
                    <a:lstStyle/>
                    <a:p>
                      <a:endParaRPr lang="zh-TW" altLang="en-US"/>
                    </a:p>
                  </a:txBody>
                  <a:tcPr/>
                </a:tc>
                <a:tc vMerge="1">
                  <a:txBody>
                    <a:bodyPr/>
                    <a:lstStyle/>
                    <a:p>
                      <a:endParaRPr lang="zh-TW" altLang="en-US"/>
                    </a:p>
                  </a:txBody>
                  <a:tcPr/>
                </a:tc>
                <a:tc>
                  <a:txBody>
                    <a:bodyPr/>
                    <a:lstStyle/>
                    <a:p>
                      <a:pPr fontAlgn="t"/>
                      <a:r>
                        <a:rPr lang="en-US" altLang="zh-TW" sz="1800" b="0" i="0" u="none" strike="noStrike" kern="1200" dirty="0" smtClean="0">
                          <a:solidFill>
                            <a:schemeClr val="tx1"/>
                          </a:solidFill>
                          <a:effectLst/>
                          <a:latin typeface="+mn-lt"/>
                          <a:ea typeface="+mn-ea"/>
                          <a:cs typeface="+mn-cs"/>
                          <a:hlinkClick r:id="rId3"/>
                        </a:rPr>
                        <a:t>Process Creation</a:t>
                      </a:r>
                      <a:endParaRPr lang="en-US" altLang="zh-TW" sz="1800" b="0" i="0" u="none" strike="noStrike" kern="1200" dirty="0" smtClean="0">
                        <a:solidFill>
                          <a:schemeClr val="tx1"/>
                        </a:solidFill>
                        <a:effectLst/>
                        <a:latin typeface="+mn-lt"/>
                        <a:ea typeface="+mn-ea"/>
                        <a:cs typeface="+mn-cs"/>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285750" indent="-285750" fontAlgn="t">
                        <a:buFont typeface="Wingdings" panose="05000000000000000000" pitchFamily="2" charset="2"/>
                        <a:buChar char="n"/>
                      </a:pPr>
                      <a:r>
                        <a:rPr lang="en-US" altLang="zh-TW" sz="1800" b="0" i="0" kern="1200" dirty="0" smtClean="0">
                          <a:solidFill>
                            <a:schemeClr val="tx1"/>
                          </a:solidFill>
                          <a:effectLst/>
                          <a:latin typeface="+mn-lt"/>
                          <a:ea typeface="+mn-ea"/>
                          <a:cs typeface="+mn-cs"/>
                        </a:rPr>
                        <a:t>Monitor for newly executed processes conducting malicious activity.</a:t>
                      </a:r>
                    </a:p>
                    <a:p>
                      <a:pPr marL="285750" indent="-285750" fontAlgn="t">
                        <a:buFont typeface="Wingdings" panose="05000000000000000000" pitchFamily="2" charset="2"/>
                        <a:buChar char="n"/>
                      </a:pPr>
                      <a:r>
                        <a:rPr lang="zh-TW" altLang="en-US" sz="1800" b="0" i="0" kern="1200" dirty="0" smtClean="0">
                          <a:solidFill>
                            <a:schemeClr val="tx1"/>
                          </a:solidFill>
                          <a:effectLst/>
                          <a:latin typeface="+mn-lt"/>
                          <a:ea typeface="+mn-ea"/>
                          <a:cs typeface="+mn-cs"/>
                        </a:rPr>
                        <a:t>監視新執行的進程進行惡意活動</a:t>
                      </a:r>
                      <a:endParaRPr lang="en-US" altLang="zh-TW" sz="1100" b="1"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988218911"/>
                  </a:ext>
                </a:extLst>
              </a:tr>
              <a:tr h="1317853">
                <a:tc vMerge="1">
                  <a:txBody>
                    <a:bodyPr/>
                    <a:lstStyle/>
                    <a:p>
                      <a:endParaRPr lang="zh-TW" altLang="en-US"/>
                    </a:p>
                  </a:txBody>
                  <a:tcPr/>
                </a:tc>
                <a:tc vMerge="1">
                  <a:txBody>
                    <a:bodyPr/>
                    <a:lstStyle/>
                    <a:p>
                      <a:endParaRPr lang="zh-TW" altLang="en-US"/>
                    </a:p>
                  </a:txBody>
                  <a:tcPr/>
                </a:tc>
                <a:tc>
                  <a:txBody>
                    <a:bodyPr/>
                    <a:lstStyle/>
                    <a:p>
                      <a:pPr fontAlgn="t"/>
                      <a:r>
                        <a:rPr lang="en-US" u="none" strike="noStrike" dirty="0" smtClean="0">
                          <a:solidFill>
                            <a:srgbClr val="4F7CAC"/>
                          </a:solidFill>
                          <a:effectLst/>
                          <a:hlinkClick r:id="rId3"/>
                        </a:rPr>
                        <a:t>Process </a:t>
                      </a:r>
                      <a:r>
                        <a:rPr lang="en-US" u="none" strike="noStrike" dirty="0">
                          <a:solidFill>
                            <a:srgbClr val="4F7CAC"/>
                          </a:solidFill>
                          <a:effectLst/>
                          <a:hlinkClick r:id="rId3"/>
                        </a:rPr>
                        <a:t>Metadata</a:t>
                      </a:r>
                      <a:endParaRPr lang="en-US" dirty="0">
                        <a:effectLst/>
                      </a:endParaRPr>
                    </a:p>
                  </a:txBody>
                  <a:tcPr marL="95250" marR="95250" marT="95250" marB="952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285750" indent="-285750" fontAlgn="t">
                        <a:buFont typeface="Wingdings" panose="05000000000000000000" pitchFamily="2" charset="2"/>
                        <a:buChar char="n"/>
                      </a:pPr>
                      <a:r>
                        <a:rPr lang="en-US" altLang="zh-TW" sz="1800" b="0" i="0" kern="1200" dirty="0" smtClean="0">
                          <a:solidFill>
                            <a:schemeClr val="tx1"/>
                          </a:solidFill>
                          <a:effectLst/>
                          <a:latin typeface="+mn-lt"/>
                          <a:ea typeface="+mn-ea"/>
                          <a:cs typeface="+mn-cs"/>
                        </a:rPr>
                        <a:t>Verify integrity of live processes by comparing code in memory to that of corresponding static binaries, specifically checking for jumps and other instructions that redirect code flow.</a:t>
                      </a:r>
                    </a:p>
                    <a:p>
                      <a:pPr marL="285750" indent="-285750" fontAlgn="t">
                        <a:buFont typeface="Wingdings" panose="05000000000000000000" pitchFamily="2" charset="2"/>
                        <a:buChar char="n"/>
                      </a:pPr>
                      <a:r>
                        <a:rPr lang="zh-TW" altLang="en-US" sz="1800" b="0" i="0" kern="1200" dirty="0" smtClean="0">
                          <a:solidFill>
                            <a:schemeClr val="tx1"/>
                          </a:solidFill>
                          <a:effectLst/>
                          <a:latin typeface="+mn-lt"/>
                          <a:ea typeface="+mn-ea"/>
                          <a:cs typeface="+mn-cs"/>
                        </a:rPr>
                        <a:t>透過將記憶體中的程式碼與對應靜態二進位檔案的程式碼進行比較，特別是檢查跳轉和重定向程式碼流的其他指令，來驗證即時進程的完整性。</a:t>
                      </a:r>
                      <a:endParaRPr lang="en-US" altLang="zh-TW" sz="1100" b="1"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081927512"/>
                  </a:ext>
                </a:extLst>
              </a:tr>
              <a:tr h="1317853">
                <a:tc>
                  <a:txBody>
                    <a:bodyPr/>
                    <a:lstStyle/>
                    <a:p>
                      <a:pPr fontAlgn="t"/>
                      <a:r>
                        <a:rPr lang="en-US" altLang="zh-TW" sz="1800" b="0" i="0" u="none" strike="noStrike" kern="1200" dirty="0" smtClean="0">
                          <a:solidFill>
                            <a:schemeClr val="tx1"/>
                          </a:solidFill>
                          <a:effectLst/>
                          <a:latin typeface="+mn-lt"/>
                          <a:ea typeface="+mn-ea"/>
                          <a:cs typeface="+mn-cs"/>
                          <a:hlinkClick r:id="rId4"/>
                        </a:rPr>
                        <a:t>DS0024</a:t>
                      </a:r>
                      <a:endParaRPr lang="en-US" dirty="0">
                        <a:effectLst/>
                      </a:endParaRPr>
                    </a:p>
                  </a:txBody>
                  <a:tcPr marL="95250" marR="95250" marT="95250" marB="952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t"/>
                      <a:r>
                        <a:rPr lang="en-US" u="none" strike="noStrike" dirty="0">
                          <a:solidFill>
                            <a:srgbClr val="4F7CAC"/>
                          </a:solidFill>
                          <a:effectLst/>
                          <a:hlinkClick r:id="rId4"/>
                        </a:rPr>
                        <a:t>Windows Registry</a:t>
                      </a:r>
                      <a:endParaRPr lang="en-US" dirty="0">
                        <a:effectLst/>
                      </a:endParaRPr>
                    </a:p>
                  </a:txBody>
                  <a:tcPr marL="95250" marR="95250" marT="95250" marB="952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5"/>
                        </a:rPr>
                        <a:t>Windows Registry Key Modification</a:t>
                      </a:r>
                      <a:endParaRPr lang="en-US" dirty="0">
                        <a:effectLst/>
                      </a:endParaRPr>
                    </a:p>
                  </a:txBody>
                  <a:tcPr marL="95250" marR="95250" marT="95250" marB="952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285750" indent="-285750" fontAlgn="t">
                        <a:buFont typeface="Wingdings" panose="05000000000000000000" pitchFamily="2" charset="2"/>
                        <a:buChar char="n"/>
                      </a:pPr>
                      <a:r>
                        <a:rPr lang="en-US" altLang="zh-TW" sz="1800" b="0" i="0" kern="1200" dirty="0" smtClean="0">
                          <a:solidFill>
                            <a:schemeClr val="tx1"/>
                          </a:solidFill>
                          <a:effectLst/>
                          <a:latin typeface="+mn-lt"/>
                          <a:ea typeface="+mn-ea"/>
                          <a:cs typeface="+mn-cs"/>
                        </a:rPr>
                        <a:t>Monitor for changes made to windows registry keys or values for unexpected modifications</a:t>
                      </a:r>
                    </a:p>
                    <a:p>
                      <a:pPr marL="285750" indent="-285750" fontAlgn="t">
                        <a:buFont typeface="Wingdings" panose="05000000000000000000" pitchFamily="2" charset="2"/>
                        <a:buChar char="n"/>
                      </a:pPr>
                      <a:r>
                        <a:rPr lang="zh-TW" altLang="en-US" sz="1800" b="0" i="0" kern="1200" dirty="0" smtClean="0">
                          <a:solidFill>
                            <a:schemeClr val="tx1"/>
                          </a:solidFill>
                          <a:effectLst/>
                          <a:latin typeface="+mn-lt"/>
                          <a:ea typeface="+mn-ea"/>
                          <a:cs typeface="+mn-cs"/>
                        </a:rPr>
                        <a:t>監視 </a:t>
                      </a:r>
                      <a:r>
                        <a:rPr lang="en-US" altLang="zh-TW" sz="1800" b="0" i="0" kern="1200" dirty="0" smtClean="0">
                          <a:solidFill>
                            <a:schemeClr val="tx1"/>
                          </a:solidFill>
                          <a:effectLst/>
                          <a:latin typeface="+mn-lt"/>
                          <a:ea typeface="+mn-ea"/>
                          <a:cs typeface="+mn-cs"/>
                        </a:rPr>
                        <a:t>Windows </a:t>
                      </a:r>
                      <a:r>
                        <a:rPr lang="zh-TW" altLang="en-US" sz="1800" b="0" i="0" kern="1200" dirty="0" smtClean="0">
                          <a:solidFill>
                            <a:schemeClr val="tx1"/>
                          </a:solidFill>
                          <a:effectLst/>
                          <a:latin typeface="+mn-lt"/>
                          <a:ea typeface="+mn-ea"/>
                          <a:cs typeface="+mn-cs"/>
                        </a:rPr>
                        <a:t>登錄項目或值進行的變更以防止意外修改</a:t>
                      </a:r>
                      <a:endParaRPr lang="en-US" altLang="zh-TW" sz="1100" b="1"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902284281"/>
                  </a:ext>
                </a:extLst>
              </a:tr>
            </a:tbl>
          </a:graphicData>
        </a:graphic>
      </p:graphicFrame>
      <p:sp>
        <p:nvSpPr>
          <p:cNvPr id="7" name="投影片編號版面配置區 6"/>
          <p:cNvSpPr>
            <a:spLocks noGrp="1"/>
          </p:cNvSpPr>
          <p:nvPr>
            <p:ph type="sldNum" sz="quarter" idx="12"/>
          </p:nvPr>
        </p:nvSpPr>
        <p:spPr/>
        <p:txBody>
          <a:bodyPr/>
          <a:lstStyle/>
          <a:p>
            <a:fld id="{D16C3A51-89D0-4E4D-AA61-5A30A561532A}" type="slidenum">
              <a:rPr lang="zh-TW" altLang="en-US" smtClean="0"/>
              <a:pPr/>
              <a:t>118</a:t>
            </a:fld>
            <a:endParaRPr lang="zh-TW" altLang="en-US"/>
          </a:p>
        </p:txBody>
      </p:sp>
    </p:spTree>
    <p:extLst>
      <p:ext uri="{BB962C8B-B14F-4D97-AF65-F5344CB8AC3E}">
        <p14:creationId xmlns:p14="http://schemas.microsoft.com/office/powerpoint/2010/main" val="424936108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5772150" y="1825625"/>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800" b="0" i="0" u="none" strike="noStrike" cap="none" normalizeH="0" baseline="0" dirty="0">
                <a:ln>
                  <a:noFill/>
                </a:ln>
                <a:solidFill>
                  <a:schemeClr val="tx1"/>
                </a:solidFill>
                <a:effectLst/>
                <a:latin typeface="Arial" panose="020B0604020202020204" pitchFamily="34" charset="0"/>
              </a:rPr>
              <a:t/>
            </a:r>
            <a:br>
              <a:rPr kumimoji="0" lang="zh-TW" altLang="zh-TW" sz="1800" b="0" i="0" u="none" strike="noStrike" cap="none" normalizeH="0" baseline="0" dirty="0">
                <a:ln>
                  <a:noFill/>
                </a:ln>
                <a:solidFill>
                  <a:schemeClr val="tx1"/>
                </a:solidFill>
                <a:effectLst/>
                <a:latin typeface="Arial" panose="020B0604020202020204" pitchFamily="34" charset="0"/>
              </a:rPr>
            </a:br>
            <a:endParaRPr kumimoji="0" lang="zh-TW" altLang="zh-TW" sz="1800" b="0" i="0" u="none" strike="noStrike" cap="none" normalizeH="0" baseline="0" dirty="0">
              <a:ln>
                <a:noFill/>
              </a:ln>
              <a:solidFill>
                <a:schemeClr val="tx1"/>
              </a:solidFill>
              <a:effectLst/>
              <a:latin typeface="Arial" panose="020B0604020202020204" pitchFamily="34" charset="0"/>
            </a:endParaRPr>
          </a:p>
        </p:txBody>
      </p:sp>
      <p:graphicFrame>
        <p:nvGraphicFramePr>
          <p:cNvPr id="4" name="表格 3"/>
          <p:cNvGraphicFramePr>
            <a:graphicFrameLocks noGrp="1"/>
          </p:cNvGraphicFramePr>
          <p:nvPr>
            <p:extLst>
              <p:ext uri="{D42A27DB-BD31-4B8C-83A1-F6EECF244321}">
                <p14:modId xmlns:p14="http://schemas.microsoft.com/office/powerpoint/2010/main" val="330350354"/>
              </p:ext>
            </p:extLst>
          </p:nvPr>
        </p:nvGraphicFramePr>
        <p:xfrm>
          <a:off x="184410" y="219187"/>
          <a:ext cx="11419986" cy="6785472"/>
        </p:xfrm>
        <a:graphic>
          <a:graphicData uri="http://schemas.openxmlformats.org/drawingml/2006/table">
            <a:tbl>
              <a:tblPr firstRow="1" bandRow="1">
                <a:tableStyleId>{5C22544A-7EE6-4342-B048-85BDC9FD1C3A}</a:tableStyleId>
              </a:tblPr>
              <a:tblGrid>
                <a:gridCol w="11419986">
                  <a:extLst>
                    <a:ext uri="{9D8B030D-6E8A-4147-A177-3AD203B41FA5}">
                      <a16:colId xmlns:a16="http://schemas.microsoft.com/office/drawing/2014/main" val="3994818564"/>
                    </a:ext>
                  </a:extLst>
                </a:gridCol>
              </a:tblGrid>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dirty="0" smtClean="0"/>
                        <a:t>12.</a:t>
                      </a:r>
                      <a:r>
                        <a:rPr lang="zh-TW" altLang="en-US" sz="2800" dirty="0" smtClean="0"/>
                        <a:t>命令與控制</a:t>
                      </a:r>
                      <a:r>
                        <a:rPr lang="en-US" altLang="zh-TW" sz="2800" dirty="0" smtClean="0"/>
                        <a:t>Command and Control</a:t>
                      </a:r>
                      <a:r>
                        <a:rPr lang="zh-TW" altLang="en-US" sz="2800" dirty="0" smtClean="0"/>
                        <a:t> 戰術的</a:t>
                      </a:r>
                      <a:r>
                        <a:rPr lang="en-US" altLang="zh-TW" sz="2800" dirty="0" smtClean="0"/>
                        <a:t>17</a:t>
                      </a:r>
                      <a:r>
                        <a:rPr lang="zh-TW" altLang="en-US" sz="2800" dirty="0" smtClean="0"/>
                        <a:t>大</a:t>
                      </a:r>
                      <a:r>
                        <a:rPr lang="zh-TW" altLang="en-US" sz="2800" dirty="0"/>
                        <a:t>類型技術</a:t>
                      </a:r>
                      <a:r>
                        <a:rPr lang="en-US" altLang="zh-TW" sz="2800" dirty="0"/>
                        <a:t>(Techniques)</a:t>
                      </a:r>
                    </a:p>
                  </a:txBody>
                  <a:tcPr/>
                </a:tc>
                <a:extLst>
                  <a:ext uri="{0D108BD9-81ED-4DB2-BD59-A6C34878D82A}">
                    <a16:rowId xmlns:a16="http://schemas.microsoft.com/office/drawing/2014/main" val="826265273"/>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smtClean="0"/>
                        <a:t>1.</a:t>
                      </a:r>
                      <a:r>
                        <a:rPr lang="zh-TW" altLang="en-US" sz="2800" b="1" dirty="0" smtClean="0"/>
                        <a:t>應用層協定</a:t>
                      </a:r>
                      <a:r>
                        <a:rPr lang="en-US" altLang="zh-TW" sz="2800" b="1" dirty="0" smtClean="0"/>
                        <a:t>(4) Application Layer Protocol</a:t>
                      </a:r>
                      <a:endParaRPr lang="en-US" altLang="zh-TW" sz="2800" b="1" dirty="0"/>
                    </a:p>
                  </a:txBody>
                  <a:tcPr/>
                </a:tc>
                <a:extLst>
                  <a:ext uri="{0D108BD9-81ED-4DB2-BD59-A6C34878D82A}">
                    <a16:rowId xmlns:a16="http://schemas.microsoft.com/office/drawing/2014/main" val="1535378437"/>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smtClean="0"/>
                        <a:t>2.</a:t>
                      </a:r>
                      <a:r>
                        <a:rPr lang="zh-TW" altLang="en-US" sz="2800" b="1" dirty="0" smtClean="0"/>
                        <a:t>透過可移動媒體進行通訊 </a:t>
                      </a:r>
                      <a:r>
                        <a:rPr lang="en-US" altLang="zh-TW" sz="2800" b="1" dirty="0" smtClean="0"/>
                        <a:t>Communication Through Removable Media</a:t>
                      </a:r>
                      <a:endParaRPr lang="zh-TW" altLang="en-US" sz="2800" b="1" dirty="0"/>
                    </a:p>
                  </a:txBody>
                  <a:tcPr>
                    <a:solidFill>
                      <a:schemeClr val="accent6">
                        <a:lumMod val="20000"/>
                        <a:lumOff val="80000"/>
                      </a:schemeClr>
                    </a:solidFill>
                  </a:tcPr>
                </a:tc>
                <a:extLst>
                  <a:ext uri="{0D108BD9-81ED-4DB2-BD59-A6C34878D82A}">
                    <a16:rowId xmlns:a16="http://schemas.microsoft.com/office/drawing/2014/main" val="3624120180"/>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smtClean="0"/>
                        <a:t>3.</a:t>
                      </a:r>
                      <a:r>
                        <a:rPr lang="zh-TW" altLang="en-US" sz="2800" b="1" dirty="0" smtClean="0"/>
                        <a:t>內容注入 </a:t>
                      </a:r>
                      <a:r>
                        <a:rPr lang="en-US" altLang="zh-TW" sz="2800" b="1" dirty="0" smtClean="0"/>
                        <a:t>Content Injection</a:t>
                      </a:r>
                    </a:p>
                  </a:txBody>
                  <a:tcPr>
                    <a:solidFill>
                      <a:schemeClr val="accent6">
                        <a:lumMod val="20000"/>
                        <a:lumOff val="80000"/>
                      </a:schemeClr>
                    </a:solidFill>
                  </a:tcPr>
                </a:tc>
                <a:extLst>
                  <a:ext uri="{0D108BD9-81ED-4DB2-BD59-A6C34878D82A}">
                    <a16:rowId xmlns:a16="http://schemas.microsoft.com/office/drawing/2014/main" val="943303741"/>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smtClean="0"/>
                        <a:t>4.</a:t>
                      </a:r>
                      <a:r>
                        <a:rPr lang="zh-TW" altLang="en-US" sz="2800" b="1" dirty="0" smtClean="0"/>
                        <a:t>資料編碼</a:t>
                      </a:r>
                      <a:r>
                        <a:rPr lang="en-US" altLang="zh-TW" sz="2800" b="1" dirty="0" smtClean="0"/>
                        <a:t>(2)</a:t>
                      </a:r>
                      <a:r>
                        <a:rPr lang="zh-TW" altLang="en-US" sz="2800" b="1" dirty="0" smtClean="0"/>
                        <a:t> </a:t>
                      </a:r>
                      <a:r>
                        <a:rPr lang="en-US" altLang="zh-TW" sz="2800" b="1" dirty="0" smtClean="0"/>
                        <a:t>Data Encoding</a:t>
                      </a:r>
                      <a:endParaRPr lang="en-US" altLang="zh-TW" sz="2800" b="1" dirty="0"/>
                    </a:p>
                  </a:txBody>
                  <a:tcPr>
                    <a:solidFill>
                      <a:schemeClr val="accent6">
                        <a:lumMod val="20000"/>
                        <a:lumOff val="80000"/>
                      </a:schemeClr>
                    </a:solidFill>
                  </a:tcPr>
                </a:tc>
                <a:extLst>
                  <a:ext uri="{0D108BD9-81ED-4DB2-BD59-A6C34878D82A}">
                    <a16:rowId xmlns:a16="http://schemas.microsoft.com/office/drawing/2014/main" val="1413733454"/>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smtClean="0"/>
                        <a:t>5.</a:t>
                      </a:r>
                      <a:r>
                        <a:rPr lang="zh-TW" altLang="en-US" sz="2800" b="1" dirty="0" smtClean="0"/>
                        <a:t>數據混淆</a:t>
                      </a:r>
                      <a:r>
                        <a:rPr lang="en-US" altLang="zh-TW" sz="2800" b="1" dirty="0" smtClean="0"/>
                        <a:t>(3) Data Obfuscation</a:t>
                      </a:r>
                      <a:endParaRPr lang="en-US" altLang="zh-TW" sz="2800" b="1" dirty="0"/>
                    </a:p>
                  </a:txBody>
                  <a:tcPr>
                    <a:solidFill>
                      <a:schemeClr val="accent6">
                        <a:lumMod val="20000"/>
                        <a:lumOff val="80000"/>
                      </a:schemeClr>
                    </a:solidFill>
                  </a:tcPr>
                </a:tc>
                <a:extLst>
                  <a:ext uri="{0D108BD9-81ED-4DB2-BD59-A6C34878D82A}">
                    <a16:rowId xmlns:a16="http://schemas.microsoft.com/office/drawing/2014/main" val="1450935706"/>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smtClean="0"/>
                        <a:t>6.</a:t>
                      </a:r>
                      <a:r>
                        <a:rPr lang="zh-TW" altLang="en-US" sz="2800" b="1" dirty="0" smtClean="0"/>
                        <a:t>動態解析度</a:t>
                      </a:r>
                      <a:r>
                        <a:rPr lang="en-US" altLang="zh-TW" sz="2800" b="1" dirty="0" smtClean="0"/>
                        <a:t>(3)</a:t>
                      </a:r>
                      <a:r>
                        <a:rPr lang="zh-TW" altLang="en-US" sz="2800" b="1" dirty="0" smtClean="0"/>
                        <a:t> </a:t>
                      </a:r>
                      <a:r>
                        <a:rPr lang="en-US" altLang="zh-TW" sz="2800" b="1" dirty="0" smtClean="0"/>
                        <a:t>Dynamic Resolution</a:t>
                      </a:r>
                      <a:endParaRPr lang="en-US" altLang="zh-TW" sz="2800" b="1" dirty="0"/>
                    </a:p>
                  </a:txBody>
                  <a:tcPr>
                    <a:solidFill>
                      <a:schemeClr val="accent6">
                        <a:lumMod val="20000"/>
                        <a:lumOff val="80000"/>
                      </a:schemeClr>
                    </a:solidFill>
                  </a:tcPr>
                </a:tc>
                <a:extLst>
                  <a:ext uri="{0D108BD9-81ED-4DB2-BD59-A6C34878D82A}">
                    <a16:rowId xmlns:a16="http://schemas.microsoft.com/office/drawing/2014/main" val="2957516494"/>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smtClean="0"/>
                        <a:t>7.</a:t>
                      </a:r>
                      <a:r>
                        <a:rPr lang="zh-TW" altLang="en-US" sz="2800" b="1" dirty="0" smtClean="0"/>
                        <a:t>加密頻道</a:t>
                      </a:r>
                      <a:r>
                        <a:rPr lang="en-US" altLang="zh-TW" sz="2800" b="1" dirty="0" smtClean="0"/>
                        <a:t>(2)</a:t>
                      </a:r>
                      <a:r>
                        <a:rPr lang="zh-TW" altLang="en-US" sz="2800" b="1" dirty="0" smtClean="0"/>
                        <a:t> </a:t>
                      </a:r>
                      <a:r>
                        <a:rPr lang="en-US" altLang="zh-TW" sz="2800" b="1" dirty="0" smtClean="0"/>
                        <a:t>Encrypted Channel</a:t>
                      </a:r>
                      <a:endParaRPr lang="en-US" altLang="zh-TW" sz="2800" b="1" dirty="0"/>
                    </a:p>
                  </a:txBody>
                  <a:tcPr>
                    <a:solidFill>
                      <a:schemeClr val="accent6">
                        <a:lumMod val="20000"/>
                        <a:lumOff val="80000"/>
                      </a:schemeClr>
                    </a:solidFill>
                  </a:tcPr>
                </a:tc>
                <a:extLst>
                  <a:ext uri="{0D108BD9-81ED-4DB2-BD59-A6C34878D82A}">
                    <a16:rowId xmlns:a16="http://schemas.microsoft.com/office/drawing/2014/main" val="2781847802"/>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smtClean="0"/>
                        <a:t>8.</a:t>
                      </a:r>
                      <a:r>
                        <a:rPr lang="zh-TW" altLang="en-US" sz="2800" b="1" dirty="0" smtClean="0"/>
                        <a:t>後備通道 </a:t>
                      </a:r>
                      <a:r>
                        <a:rPr lang="en-US" altLang="zh-TW" sz="2800" b="1" dirty="0" smtClean="0"/>
                        <a:t>Fallback Channels</a:t>
                      </a:r>
                      <a:endParaRPr lang="en-US" altLang="zh-TW" sz="2800" b="1" dirty="0"/>
                    </a:p>
                  </a:txBody>
                  <a:tcPr>
                    <a:solidFill>
                      <a:schemeClr val="accent6">
                        <a:lumMod val="20000"/>
                        <a:lumOff val="80000"/>
                      </a:schemeClr>
                    </a:solidFill>
                  </a:tcPr>
                </a:tc>
                <a:extLst>
                  <a:ext uri="{0D108BD9-81ED-4DB2-BD59-A6C34878D82A}">
                    <a16:rowId xmlns:a16="http://schemas.microsoft.com/office/drawing/2014/main" val="634134444"/>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smtClean="0"/>
                        <a:t>9. Ingress </a:t>
                      </a:r>
                      <a:r>
                        <a:rPr lang="zh-TW" altLang="en-US" sz="2800" b="1" dirty="0" smtClean="0"/>
                        <a:t>工具傳輸 </a:t>
                      </a:r>
                      <a:r>
                        <a:rPr lang="en-US" altLang="zh-TW" sz="2800" b="1" dirty="0" smtClean="0"/>
                        <a:t>Ingress Tool Transfer</a:t>
                      </a:r>
                      <a:endParaRPr lang="en-US" altLang="zh-TW" sz="2800" b="1" dirty="0"/>
                    </a:p>
                  </a:txBody>
                  <a:tcPr>
                    <a:solidFill>
                      <a:schemeClr val="accent6">
                        <a:lumMod val="20000"/>
                        <a:lumOff val="80000"/>
                      </a:schemeClr>
                    </a:solidFill>
                  </a:tcPr>
                </a:tc>
                <a:extLst>
                  <a:ext uri="{0D108BD9-81ED-4DB2-BD59-A6C34878D82A}">
                    <a16:rowId xmlns:a16="http://schemas.microsoft.com/office/drawing/2014/main" val="3313963349"/>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smtClean="0"/>
                        <a:t>10.</a:t>
                      </a:r>
                      <a:r>
                        <a:rPr lang="zh-TW" altLang="en-US" sz="2800" b="1" dirty="0" smtClean="0"/>
                        <a:t>多級通道 </a:t>
                      </a:r>
                      <a:r>
                        <a:rPr lang="en-US" altLang="zh-TW" sz="2800" b="1" dirty="0" smtClean="0"/>
                        <a:t>Multi-Stage Channels</a:t>
                      </a:r>
                      <a:endParaRPr lang="en-US" altLang="zh-TW" sz="2800" b="1" dirty="0"/>
                    </a:p>
                  </a:txBody>
                  <a:tcPr>
                    <a:solidFill>
                      <a:schemeClr val="accent6">
                        <a:lumMod val="20000"/>
                        <a:lumOff val="80000"/>
                      </a:schemeClr>
                    </a:solidFill>
                  </a:tcPr>
                </a:tc>
                <a:extLst>
                  <a:ext uri="{0D108BD9-81ED-4DB2-BD59-A6C34878D82A}">
                    <a16:rowId xmlns:a16="http://schemas.microsoft.com/office/drawing/2014/main" val="3407251974"/>
                  </a:ext>
                </a:extLst>
              </a:tr>
            </a:tbl>
          </a:graphicData>
        </a:graphic>
      </p:graphicFrame>
      <p:sp>
        <p:nvSpPr>
          <p:cNvPr id="2" name="投影片編號版面配置區 1"/>
          <p:cNvSpPr>
            <a:spLocks noGrp="1"/>
          </p:cNvSpPr>
          <p:nvPr>
            <p:ph type="sldNum" sz="quarter" idx="12"/>
          </p:nvPr>
        </p:nvSpPr>
        <p:spPr/>
        <p:txBody>
          <a:bodyPr/>
          <a:lstStyle/>
          <a:p>
            <a:fld id="{D16C3A51-89D0-4E4D-AA61-5A30A561532A}" type="slidenum">
              <a:rPr lang="zh-TW" altLang="en-US" smtClean="0"/>
              <a:pPr/>
              <a:t>119</a:t>
            </a:fld>
            <a:endParaRPr lang="zh-TW" altLang="en-US"/>
          </a:p>
        </p:txBody>
      </p:sp>
      <p:sp>
        <p:nvSpPr>
          <p:cNvPr id="7" name="文字方塊 6"/>
          <p:cNvSpPr txBox="1"/>
          <p:nvPr/>
        </p:nvSpPr>
        <p:spPr>
          <a:xfrm>
            <a:off x="3657600" y="5951913"/>
            <a:ext cx="45719" cy="369332"/>
          </a:xfrm>
          <a:prstGeom prst="rect">
            <a:avLst/>
          </a:prstGeom>
          <a:noFill/>
        </p:spPr>
        <p:txBody>
          <a:bodyPr wrap="square" rtlCol="0">
            <a:spAutoFit/>
          </a:bodyPr>
          <a:lstStyle/>
          <a:p>
            <a:endParaRPr lang="zh-TW" altLang="en-US" dirty="0"/>
          </a:p>
        </p:txBody>
      </p:sp>
      <p:sp>
        <p:nvSpPr>
          <p:cNvPr id="8" name="Rectangle 1"/>
          <p:cNvSpPr>
            <a:spLocks noChangeArrowheads="1"/>
          </p:cNvSpPr>
          <p:nvPr/>
        </p:nvSpPr>
        <p:spPr bwMode="auto">
          <a:xfrm>
            <a:off x="300739" y="481301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800" b="0" i="0" u="none" strike="noStrike" cap="none" normalizeH="0" baseline="0" smtClean="0">
                <a:ln>
                  <a:noFill/>
                </a:ln>
                <a:solidFill>
                  <a:schemeClr val="tx1"/>
                </a:solidFill>
                <a:effectLst/>
                <a:latin typeface="Arial" panose="020B0604020202020204" pitchFamily="34" charset="0"/>
              </a:rPr>
              <a:t/>
            </a:r>
            <a:br>
              <a:rPr kumimoji="0" lang="zh-TW" altLang="zh-TW" sz="1800" b="0" i="0" u="none" strike="noStrike" cap="none" normalizeH="0" baseline="0" smtClean="0">
                <a:ln>
                  <a:noFill/>
                </a:ln>
                <a:solidFill>
                  <a:schemeClr val="tx1"/>
                </a:solidFill>
                <a:effectLst/>
                <a:latin typeface="Arial" panose="020B0604020202020204" pitchFamily="34" charset="0"/>
              </a:rPr>
            </a:br>
            <a:endParaRPr kumimoji="0" lang="zh-TW" altLang="zh-TW" sz="1800" b="0" i="0" u="none" strike="noStrike" cap="none" normalizeH="0" baseline="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56495306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投影片編號版面配置區 6"/>
          <p:cNvSpPr>
            <a:spLocks noGrp="1"/>
          </p:cNvSpPr>
          <p:nvPr>
            <p:ph type="sldNum" sz="quarter" idx="12"/>
          </p:nvPr>
        </p:nvSpPr>
        <p:spPr/>
        <p:txBody>
          <a:bodyPr/>
          <a:lstStyle/>
          <a:p>
            <a:fld id="{D16C3A51-89D0-4E4D-AA61-5A30A561532A}" type="slidenum">
              <a:rPr lang="zh-TW" altLang="en-US" smtClean="0"/>
              <a:pPr/>
              <a:t>12</a:t>
            </a:fld>
            <a:endParaRPr lang="zh-TW" altLang="en-US"/>
          </a:p>
        </p:txBody>
      </p:sp>
      <p:graphicFrame>
        <p:nvGraphicFramePr>
          <p:cNvPr id="13" name="表格 12"/>
          <p:cNvGraphicFramePr>
            <a:graphicFrameLocks noGrp="1"/>
          </p:cNvGraphicFramePr>
          <p:nvPr>
            <p:extLst>
              <p:ext uri="{D42A27DB-BD31-4B8C-83A1-F6EECF244321}">
                <p14:modId xmlns:p14="http://schemas.microsoft.com/office/powerpoint/2010/main" val="3716007556"/>
              </p:ext>
            </p:extLst>
          </p:nvPr>
        </p:nvGraphicFramePr>
        <p:xfrm>
          <a:off x="0" y="947450"/>
          <a:ext cx="12192000" cy="4236720"/>
        </p:xfrm>
        <a:graphic>
          <a:graphicData uri="http://schemas.openxmlformats.org/drawingml/2006/table">
            <a:tbl>
              <a:tblPr/>
              <a:tblGrid>
                <a:gridCol w="1542361">
                  <a:extLst>
                    <a:ext uri="{9D8B030D-6E8A-4147-A177-3AD203B41FA5}">
                      <a16:colId xmlns:a16="http://schemas.microsoft.com/office/drawing/2014/main" val="2340207979"/>
                    </a:ext>
                  </a:extLst>
                </a:gridCol>
                <a:gridCol w="3283027">
                  <a:extLst>
                    <a:ext uri="{9D8B030D-6E8A-4147-A177-3AD203B41FA5}">
                      <a16:colId xmlns:a16="http://schemas.microsoft.com/office/drawing/2014/main" val="3916782922"/>
                    </a:ext>
                  </a:extLst>
                </a:gridCol>
                <a:gridCol w="7366612">
                  <a:extLst>
                    <a:ext uri="{9D8B030D-6E8A-4147-A177-3AD203B41FA5}">
                      <a16:colId xmlns:a16="http://schemas.microsoft.com/office/drawing/2014/main" val="988941148"/>
                    </a:ext>
                  </a:extLst>
                </a:gridCol>
              </a:tblGrid>
              <a:tr h="0">
                <a:tc gridSpan="3">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2000" b="0" i="0" u="none" strike="noStrike" cap="none" normalizeH="0" baseline="0" dirty="0">
                          <a:ln>
                            <a:noFill/>
                          </a:ln>
                          <a:solidFill>
                            <a:srgbClr val="FFFF00"/>
                          </a:solidFill>
                          <a:effectLst/>
                          <a:latin typeface="Arial" panose="020B0604020202020204" pitchFamily="34" charset="0"/>
                          <a:ea typeface="Roboto-Regular"/>
                        </a:rPr>
                        <a:t>Sub-techniques </a:t>
                      </a:r>
                      <a:r>
                        <a:rPr kumimoji="0" lang="zh-TW" altLang="zh-TW" sz="2000" b="0" i="0" u="none" strike="noStrike" cap="none" normalizeH="0" baseline="0" dirty="0" smtClean="0">
                          <a:ln>
                            <a:noFill/>
                          </a:ln>
                          <a:solidFill>
                            <a:srgbClr val="FFFF00"/>
                          </a:solidFill>
                          <a:effectLst/>
                          <a:latin typeface="Arial" panose="020B0604020202020204" pitchFamily="34" charset="0"/>
                          <a:ea typeface="Roboto-Regular"/>
                        </a:rPr>
                        <a:t>(</a:t>
                      </a:r>
                      <a:r>
                        <a:rPr kumimoji="0" lang="en-US" altLang="zh-TW" sz="2000" b="0" i="0" u="none" strike="noStrike" cap="none" normalizeH="0" baseline="0" dirty="0" smtClean="0">
                          <a:ln>
                            <a:noFill/>
                          </a:ln>
                          <a:solidFill>
                            <a:srgbClr val="FFFF00"/>
                          </a:solidFill>
                          <a:effectLst/>
                          <a:latin typeface="Arial" panose="020B0604020202020204" pitchFamily="34" charset="0"/>
                          <a:ea typeface="Roboto-Regular"/>
                        </a:rPr>
                        <a:t>6</a:t>
                      </a:r>
                      <a:r>
                        <a:rPr kumimoji="0" lang="zh-TW" altLang="zh-TW" sz="2000" b="0" i="0" u="none" strike="noStrike" cap="none" normalizeH="0" baseline="0" dirty="0" smtClean="0">
                          <a:ln>
                            <a:noFill/>
                          </a:ln>
                          <a:solidFill>
                            <a:srgbClr val="FFFF00"/>
                          </a:solidFill>
                          <a:effectLst/>
                          <a:latin typeface="Arial" panose="020B0604020202020204" pitchFamily="34" charset="0"/>
                          <a:ea typeface="Roboto-Regular"/>
                        </a:rPr>
                        <a:t>)</a:t>
                      </a:r>
                      <a:endParaRPr kumimoji="0" lang="zh-TW" altLang="zh-TW" sz="2000" b="0" i="0" u="none" strike="noStrike" cap="none" normalizeH="0" baseline="0" dirty="0">
                        <a:ln>
                          <a:noFill/>
                        </a:ln>
                        <a:solidFill>
                          <a:srgbClr val="FFFF00"/>
                        </a:solidFill>
                        <a:effectLst/>
                        <a:latin typeface="Arial" panose="020B0604020202020204" pitchFamily="34" charset="0"/>
                        <a:ea typeface="Roboto-Regular"/>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hMerge="1">
                  <a:txBody>
                    <a:bodyPr/>
                    <a:lstStyle/>
                    <a:p>
                      <a:pPr algn="l" fontAlgn="b"/>
                      <a:endParaRPr lang="en-US" dirty="0">
                        <a:effectLst/>
                      </a:endParaRPr>
                    </a:p>
                  </a:txBody>
                  <a:tcPr anchor="b">
                    <a:lnL w="9525" cap="flat" cmpd="sng" algn="ctr">
                      <a:solidFill>
                        <a:srgbClr val="DFDFDF"/>
                      </a:solidFill>
                      <a:prstDash val="solid"/>
                      <a:round/>
                      <a:headEnd type="none" w="med" len="med"/>
                      <a:tailEnd type="none" w="med" len="med"/>
                    </a:lnL>
                    <a:lnR>
                      <a:noFill/>
                    </a:lnR>
                    <a:lnT w="9525" cap="flat" cmpd="sng" algn="ctr">
                      <a:solidFill>
                        <a:srgbClr val="A0CD9D"/>
                      </a:solidFill>
                      <a:prstDash val="solid"/>
                      <a:round/>
                      <a:headEnd type="none" w="med" len="med"/>
                      <a:tailEnd type="none" w="med" len="med"/>
                    </a:lnT>
                    <a:lnB w="9525" cap="flat" cmpd="sng" algn="ctr">
                      <a:solidFill>
                        <a:srgbClr val="E0CC9D"/>
                      </a:solidFill>
                      <a:prstDash val="solid"/>
                      <a:round/>
                      <a:headEnd type="none" w="med" len="med"/>
                      <a:tailEnd type="none" w="med" len="med"/>
                    </a:lnB>
                  </a:tcPr>
                </a:tc>
                <a:tc hMerge="1">
                  <a:txBody>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zh-TW" sz="2000" b="0" i="0" u="none" strike="noStrike" cap="none" normalizeH="0" baseline="0" dirty="0">
                        <a:ln>
                          <a:noFill/>
                        </a:ln>
                        <a:solidFill>
                          <a:srgbClr val="FFFF00"/>
                        </a:solidFill>
                        <a:effectLst/>
                        <a:latin typeface="Arial" panose="020B0604020202020204" pitchFamily="34" charset="0"/>
                        <a:ea typeface="Roboto-Regular"/>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extLst>
                  <a:ext uri="{0D108BD9-81ED-4DB2-BD59-A6C34878D82A}">
                    <a16:rowId xmlns:a16="http://schemas.microsoft.com/office/drawing/2014/main" val="2394320160"/>
                  </a:ext>
                </a:extLst>
              </a:tr>
              <a:tr h="0">
                <a:tc>
                  <a:txBody>
                    <a:bodyPr/>
                    <a:lstStyle/>
                    <a:p>
                      <a:pPr algn="l" fontAlgn="b"/>
                      <a:r>
                        <a:rPr lang="en-US" sz="2000" dirty="0">
                          <a:solidFill>
                            <a:srgbClr val="FFFF00"/>
                          </a:solidFill>
                          <a:effectLst/>
                        </a:rPr>
                        <a:t>ID</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l" fontAlgn="b"/>
                      <a:r>
                        <a:rPr lang="en-US" sz="2000" dirty="0">
                          <a:solidFill>
                            <a:srgbClr val="FFFF00"/>
                          </a:solidFill>
                          <a:effectLst/>
                        </a:rPr>
                        <a:t>Name</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marL="0" marR="0" indent="0" algn="l" defTabSz="914400" rtl="0" eaLnBrk="1" fontAlgn="b" latinLnBrk="0" hangingPunct="1">
                        <a:lnSpc>
                          <a:spcPct val="100000"/>
                        </a:lnSpc>
                        <a:spcBef>
                          <a:spcPts val="0"/>
                        </a:spcBef>
                        <a:spcAft>
                          <a:spcPts val="0"/>
                        </a:spcAft>
                        <a:buClrTx/>
                        <a:buSzTx/>
                        <a:buFontTx/>
                        <a:buNone/>
                        <a:tabLst/>
                        <a:defRPr/>
                      </a:pPr>
                      <a:r>
                        <a:rPr lang="en-US" altLang="zh-TW" sz="2000" b="0" i="0" kern="1200" dirty="0" smtClean="0">
                          <a:solidFill>
                            <a:srgbClr val="FFFF00"/>
                          </a:solidFill>
                          <a:effectLst/>
                          <a:latin typeface="+mn-lt"/>
                          <a:ea typeface="+mn-ea"/>
                          <a:cs typeface="+mn-cs"/>
                        </a:rPr>
                        <a:t>Description</a:t>
                      </a:r>
                      <a:endParaRPr lang="en-US" altLang="zh-TW" sz="2400" dirty="0" smtClean="0">
                        <a:solidFill>
                          <a:srgbClr val="FFFF00"/>
                        </a:solidFill>
                        <a:effectLst/>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extLst>
                  <a:ext uri="{0D108BD9-81ED-4DB2-BD59-A6C34878D82A}">
                    <a16:rowId xmlns:a16="http://schemas.microsoft.com/office/drawing/2014/main" val="1934092260"/>
                  </a:ext>
                </a:extLst>
              </a:tr>
              <a:tr h="0">
                <a:tc>
                  <a:txBody>
                    <a:bodyPr/>
                    <a:lstStyle/>
                    <a:p>
                      <a:pPr fontAlgn="t"/>
                      <a:r>
                        <a:rPr lang="en-US" sz="2000" u="none" strike="noStrike" dirty="0" smtClean="0">
                          <a:solidFill>
                            <a:srgbClr val="4F7CAC"/>
                          </a:solidFill>
                          <a:effectLst/>
                          <a:hlinkClick r:id="rId2"/>
                        </a:rPr>
                        <a:t>T159</a:t>
                      </a:r>
                      <a:r>
                        <a:rPr lang="en-US" altLang="zh-TW" sz="2000" u="none" strike="noStrike" dirty="0" smtClean="0">
                          <a:solidFill>
                            <a:srgbClr val="4F7CAC"/>
                          </a:solidFill>
                          <a:effectLst/>
                          <a:hlinkClick r:id="rId2"/>
                        </a:rPr>
                        <a:t>0</a:t>
                      </a:r>
                      <a:r>
                        <a:rPr lang="en-US" sz="2000" u="none" strike="noStrike" dirty="0" smtClean="0">
                          <a:solidFill>
                            <a:srgbClr val="4F7CAC"/>
                          </a:solidFill>
                          <a:effectLst/>
                          <a:hlinkClick r:id="rId2"/>
                        </a:rPr>
                        <a:t>.003</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3"/>
                        </a:rPr>
                        <a:t>Network</a:t>
                      </a:r>
                      <a:r>
                        <a:rPr lang="zh-TW" altLang="en-US" sz="1800" b="0" i="0" u="none" strike="noStrike" kern="1200" dirty="0" smtClean="0">
                          <a:solidFill>
                            <a:schemeClr val="tx1"/>
                          </a:solidFill>
                          <a:effectLst/>
                          <a:latin typeface="+mn-lt"/>
                          <a:ea typeface="+mn-ea"/>
                          <a:cs typeface="+mn-cs"/>
                          <a:hlinkClick r:id="rId3"/>
                        </a:rPr>
                        <a:t> </a:t>
                      </a:r>
                      <a:r>
                        <a:rPr lang="en-US" altLang="zh-TW" sz="1800" b="0" i="0" u="none" strike="noStrike" kern="1200" dirty="0" smtClean="0">
                          <a:solidFill>
                            <a:schemeClr val="tx1"/>
                          </a:solidFill>
                          <a:effectLst/>
                          <a:latin typeface="+mn-lt"/>
                          <a:ea typeface="+mn-ea"/>
                          <a:cs typeface="+mn-cs"/>
                          <a:hlinkClick r:id="rId3"/>
                        </a:rPr>
                        <a:t>Trust</a:t>
                      </a:r>
                      <a:r>
                        <a:rPr lang="zh-TW" altLang="en-US" sz="1800" b="0" i="0" u="none" strike="noStrike" kern="1200" dirty="0" smtClean="0">
                          <a:solidFill>
                            <a:schemeClr val="tx1"/>
                          </a:solidFill>
                          <a:effectLst/>
                          <a:latin typeface="+mn-lt"/>
                          <a:ea typeface="+mn-ea"/>
                          <a:cs typeface="+mn-cs"/>
                          <a:hlinkClick r:id="rId3"/>
                        </a:rPr>
                        <a:t> </a:t>
                      </a:r>
                      <a:r>
                        <a:rPr lang="en-US" altLang="zh-TW" sz="1800" b="0" i="0" u="none" strike="noStrike" kern="1200" dirty="0" smtClean="0">
                          <a:solidFill>
                            <a:schemeClr val="tx1"/>
                          </a:solidFill>
                          <a:effectLst/>
                          <a:latin typeface="+mn-lt"/>
                          <a:ea typeface="+mn-ea"/>
                          <a:cs typeface="+mn-cs"/>
                          <a:hlinkClick r:id="rId3"/>
                        </a:rPr>
                        <a:t>Dependencies</a:t>
                      </a:r>
                      <a:endParaRPr lang="en-US" altLang="zh-TW" sz="1800" b="0" i="0" u="none" strike="noStrike" kern="1200" dirty="0" smtClean="0">
                        <a:solidFill>
                          <a:schemeClr val="tx1"/>
                        </a:solidFill>
                        <a:effectLst/>
                        <a:latin typeface="+mn-lt"/>
                        <a:ea typeface="+mn-ea"/>
                        <a:cs typeface="+mn-cs"/>
                      </a:endParaRPr>
                    </a:p>
                    <a:p>
                      <a:pPr fontAlgn="t"/>
                      <a:r>
                        <a:rPr lang="zh-TW" altLang="en-US" sz="2000" dirty="0" smtClean="0">
                          <a:solidFill>
                            <a:srgbClr val="FFFF00"/>
                          </a:solidFill>
                          <a:effectLst/>
                        </a:rPr>
                        <a:t>網路信任依賴</a:t>
                      </a:r>
                      <a:endParaRPr lang="en-US" sz="2000" dirty="0">
                        <a:solidFill>
                          <a:srgbClr val="FFFF00"/>
                        </a:solidFill>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marL="342900" indent="-342900" fontAlgn="t">
                        <a:buFont typeface="Wingdings" panose="05000000000000000000" pitchFamily="2" charset="2"/>
                        <a:buChar char="n"/>
                      </a:pPr>
                      <a:r>
                        <a:rPr lang="en-US" sz="2000" dirty="0" smtClean="0">
                          <a:solidFill>
                            <a:srgbClr val="FFFF00"/>
                          </a:solidFill>
                          <a:effectLst/>
                        </a:rPr>
                        <a:t>Adversaries may gather information about the victim's network trust dependencies that can be used during targeting. Information about network trusts may include a variety of details, including second or third-party organizations/domains (ex: managed service providers, contractors, etc.) that have connected (and potentially elevated) network access.</a:t>
                      </a:r>
                    </a:p>
                    <a:p>
                      <a:pPr marL="342900" indent="-342900" fontAlgn="t">
                        <a:buFont typeface="Wingdings" panose="05000000000000000000" pitchFamily="2" charset="2"/>
                        <a:buChar char="n"/>
                      </a:pPr>
                      <a:r>
                        <a:rPr lang="zh-TW" altLang="en-US" sz="2000" dirty="0" smtClean="0">
                          <a:solidFill>
                            <a:srgbClr val="FFFF00"/>
                          </a:solidFill>
                          <a:effectLst/>
                        </a:rPr>
                        <a:t>攻擊者可能會收集有關受害者網路信任依賴項的信息，這些資訊可在定位期間使用。有關網路信任的資訊可能包括各種詳細信息，包括已連接（並可能提升）網路存取權限的第二或第三方組織</a:t>
                      </a:r>
                      <a:r>
                        <a:rPr lang="en-US" altLang="zh-TW" sz="2000" dirty="0" smtClean="0">
                          <a:solidFill>
                            <a:srgbClr val="FFFF00"/>
                          </a:solidFill>
                          <a:effectLst/>
                        </a:rPr>
                        <a:t>/</a:t>
                      </a:r>
                      <a:r>
                        <a:rPr lang="zh-TW" altLang="en-US" sz="2000" dirty="0" smtClean="0">
                          <a:solidFill>
                            <a:srgbClr val="FFFF00"/>
                          </a:solidFill>
                          <a:effectLst/>
                        </a:rPr>
                        <a:t>網域（例如：託管服務提供者、承包商等）。</a:t>
                      </a:r>
                      <a:endParaRPr lang="en-US" sz="2000" dirty="0">
                        <a:solidFill>
                          <a:srgbClr val="FFFF00"/>
                        </a:solidFill>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extLst>
                  <a:ext uri="{0D108BD9-81ED-4DB2-BD59-A6C34878D82A}">
                    <a16:rowId xmlns:a16="http://schemas.microsoft.com/office/drawing/2014/main" val="3039967100"/>
                  </a:ext>
                </a:extLst>
              </a:tr>
            </a:tbl>
          </a:graphicData>
        </a:graphic>
      </p:graphicFrame>
      <p:sp>
        <p:nvSpPr>
          <p:cNvPr id="4" name="矩形 3"/>
          <p:cNvSpPr/>
          <p:nvPr/>
        </p:nvSpPr>
        <p:spPr>
          <a:xfrm>
            <a:off x="0" y="83683"/>
            <a:ext cx="4315605" cy="584775"/>
          </a:xfrm>
          <a:prstGeom prst="rect">
            <a:avLst/>
          </a:prstGeom>
        </p:spPr>
        <p:txBody>
          <a:bodyPr wrap="none">
            <a:spAutoFit/>
          </a:bodyPr>
          <a:lstStyle/>
          <a:p>
            <a:r>
              <a:rPr lang="en-US" altLang="zh-TW" sz="2400" dirty="0"/>
              <a:t>1.</a:t>
            </a:r>
            <a:r>
              <a:rPr lang="zh-TW" altLang="en-US" sz="2400" dirty="0"/>
              <a:t>偵察</a:t>
            </a:r>
            <a:r>
              <a:rPr lang="en-US" altLang="zh-TW" sz="2400" dirty="0"/>
              <a:t>Reconnaissance</a:t>
            </a:r>
            <a:r>
              <a:rPr lang="zh-TW" altLang="en-US" sz="2400" dirty="0"/>
              <a:t> 戰術</a:t>
            </a:r>
            <a:r>
              <a:rPr lang="en-US" altLang="zh-TW" sz="3200" dirty="0" smtClean="0"/>
              <a:t>|</a:t>
            </a:r>
            <a:endParaRPr lang="en-US" altLang="zh-TW" sz="2000" dirty="0"/>
          </a:p>
        </p:txBody>
      </p:sp>
      <p:sp>
        <p:nvSpPr>
          <p:cNvPr id="5" name="文字方塊 4"/>
          <p:cNvSpPr txBox="1"/>
          <p:nvPr/>
        </p:nvSpPr>
        <p:spPr>
          <a:xfrm>
            <a:off x="4091227" y="264106"/>
            <a:ext cx="7718203" cy="369332"/>
          </a:xfrm>
          <a:prstGeom prst="rect">
            <a:avLst/>
          </a:prstGeom>
          <a:noFill/>
        </p:spPr>
        <p:txBody>
          <a:bodyPr wrap="none" rtlCol="0">
            <a:spAutoFit/>
          </a:bodyPr>
          <a:lstStyle/>
          <a:p>
            <a:r>
              <a:rPr lang="en-US" altLang="zh-TW" dirty="0"/>
              <a:t>4</a:t>
            </a:r>
            <a:r>
              <a:rPr lang="en-US" altLang="zh-TW" dirty="0" smtClean="0"/>
              <a:t>.</a:t>
            </a:r>
            <a:r>
              <a:rPr lang="zh-TW" altLang="en-US" dirty="0">
                <a:effectLst>
                  <a:outerShdw blurRad="38100" dist="38100" dir="2700000" algn="tl">
                    <a:srgbClr val="000000">
                      <a:alpha val="43137"/>
                    </a:srgbClr>
                  </a:outerShdw>
                </a:effectLst>
              </a:rPr>
              <a:t>收集受害者網路訊息 </a:t>
            </a:r>
            <a:r>
              <a:rPr lang="en-US" altLang="zh-TW" dirty="0">
                <a:effectLst>
                  <a:outerShdw blurRad="38100" dist="38100" dir="2700000" algn="tl">
                    <a:srgbClr val="000000">
                      <a:alpha val="43137"/>
                    </a:srgbClr>
                  </a:outerShdw>
                </a:effectLst>
              </a:rPr>
              <a:t>Gather Victim Network </a:t>
            </a:r>
            <a:r>
              <a:rPr lang="en-US" altLang="zh-TW" dirty="0" smtClean="0">
                <a:effectLst>
                  <a:outerShdw blurRad="38100" dist="38100" dir="2700000" algn="tl">
                    <a:srgbClr val="000000">
                      <a:alpha val="43137"/>
                    </a:srgbClr>
                  </a:outerShdw>
                </a:effectLst>
              </a:rPr>
              <a:t>Information</a:t>
            </a:r>
            <a:r>
              <a:rPr lang="zh-TW" altLang="en-US" dirty="0" smtClean="0">
                <a:effectLst>
                  <a:outerShdw blurRad="38100" dist="38100" dir="2700000" algn="tl">
                    <a:srgbClr val="000000">
                      <a:alpha val="43137"/>
                    </a:srgbClr>
                  </a:outerShdw>
                </a:effectLst>
              </a:rPr>
              <a:t> </a:t>
            </a:r>
            <a:r>
              <a:rPr lang="en-US" altLang="zh-TW" dirty="0" smtClean="0">
                <a:solidFill>
                  <a:prstClr val="black"/>
                </a:solidFill>
              </a:rPr>
              <a:t>T1590 </a:t>
            </a:r>
            <a:r>
              <a:rPr lang="en-US" altLang="zh-TW" dirty="0">
                <a:solidFill>
                  <a:prstClr val="black"/>
                </a:solidFill>
              </a:rPr>
              <a:t>(6)</a:t>
            </a:r>
            <a:r>
              <a:rPr lang="zh-TW" altLang="en-US" dirty="0">
                <a:solidFill>
                  <a:prstClr val="black"/>
                </a:solidFill>
              </a:rPr>
              <a:t>技術</a:t>
            </a:r>
            <a:endParaRPr lang="zh-TW" altLang="en-US" dirty="0"/>
          </a:p>
        </p:txBody>
      </p:sp>
    </p:spTree>
    <p:extLst>
      <p:ext uri="{BB962C8B-B14F-4D97-AF65-F5344CB8AC3E}">
        <p14:creationId xmlns:p14="http://schemas.microsoft.com/office/powerpoint/2010/main" val="169075475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5772150" y="1825625"/>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800" b="0" i="0" u="none" strike="noStrike" cap="none" normalizeH="0" baseline="0" dirty="0">
                <a:ln>
                  <a:noFill/>
                </a:ln>
                <a:solidFill>
                  <a:schemeClr val="tx1"/>
                </a:solidFill>
                <a:effectLst/>
                <a:latin typeface="Arial" panose="020B0604020202020204" pitchFamily="34" charset="0"/>
              </a:rPr>
              <a:t/>
            </a:r>
            <a:br>
              <a:rPr kumimoji="0" lang="zh-TW" altLang="zh-TW" sz="1800" b="0" i="0" u="none" strike="noStrike" cap="none" normalizeH="0" baseline="0" dirty="0">
                <a:ln>
                  <a:noFill/>
                </a:ln>
                <a:solidFill>
                  <a:schemeClr val="tx1"/>
                </a:solidFill>
                <a:effectLst/>
                <a:latin typeface="Arial" panose="020B0604020202020204" pitchFamily="34" charset="0"/>
              </a:rPr>
            </a:br>
            <a:endParaRPr kumimoji="0" lang="zh-TW" altLang="zh-TW" sz="1800" b="0" i="0" u="none" strike="noStrike" cap="none" normalizeH="0" baseline="0" dirty="0">
              <a:ln>
                <a:noFill/>
              </a:ln>
              <a:solidFill>
                <a:schemeClr val="tx1"/>
              </a:solidFill>
              <a:effectLst/>
              <a:latin typeface="Arial" panose="020B0604020202020204" pitchFamily="34" charset="0"/>
            </a:endParaRPr>
          </a:p>
        </p:txBody>
      </p:sp>
      <p:graphicFrame>
        <p:nvGraphicFramePr>
          <p:cNvPr id="4" name="表格 3"/>
          <p:cNvGraphicFramePr>
            <a:graphicFrameLocks noGrp="1"/>
          </p:cNvGraphicFramePr>
          <p:nvPr>
            <p:extLst>
              <p:ext uri="{D42A27DB-BD31-4B8C-83A1-F6EECF244321}">
                <p14:modId xmlns:p14="http://schemas.microsoft.com/office/powerpoint/2010/main" val="4120236688"/>
              </p:ext>
            </p:extLst>
          </p:nvPr>
        </p:nvGraphicFramePr>
        <p:xfrm>
          <a:off x="184410" y="219187"/>
          <a:ext cx="11419986" cy="4752656"/>
        </p:xfrm>
        <a:graphic>
          <a:graphicData uri="http://schemas.openxmlformats.org/drawingml/2006/table">
            <a:tbl>
              <a:tblPr firstRow="1" bandRow="1">
                <a:tableStyleId>{5C22544A-7EE6-4342-B048-85BDC9FD1C3A}</a:tableStyleId>
              </a:tblPr>
              <a:tblGrid>
                <a:gridCol w="11419986">
                  <a:extLst>
                    <a:ext uri="{9D8B030D-6E8A-4147-A177-3AD203B41FA5}">
                      <a16:colId xmlns:a16="http://schemas.microsoft.com/office/drawing/2014/main" val="3994818564"/>
                    </a:ext>
                  </a:extLst>
                </a:gridCol>
              </a:tblGrid>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dirty="0" smtClean="0"/>
                        <a:t>12.</a:t>
                      </a:r>
                      <a:r>
                        <a:rPr lang="zh-TW" altLang="en-US" sz="2800" dirty="0" smtClean="0"/>
                        <a:t>命令與控制</a:t>
                      </a:r>
                      <a:r>
                        <a:rPr lang="en-US" altLang="zh-TW" sz="2800" dirty="0" smtClean="0"/>
                        <a:t>Command and Control</a:t>
                      </a:r>
                      <a:r>
                        <a:rPr lang="zh-TW" altLang="en-US" sz="2800" dirty="0" smtClean="0"/>
                        <a:t> 戰術的</a:t>
                      </a:r>
                      <a:r>
                        <a:rPr lang="en-US" altLang="zh-TW" sz="2800" dirty="0" smtClean="0"/>
                        <a:t>17</a:t>
                      </a:r>
                      <a:r>
                        <a:rPr lang="zh-TW" altLang="en-US" sz="2800" dirty="0" smtClean="0"/>
                        <a:t>大</a:t>
                      </a:r>
                      <a:r>
                        <a:rPr lang="zh-TW" altLang="en-US" sz="2800" dirty="0"/>
                        <a:t>類型技術</a:t>
                      </a:r>
                      <a:r>
                        <a:rPr lang="en-US" altLang="zh-TW" sz="2800" dirty="0"/>
                        <a:t>(Techniques)</a:t>
                      </a:r>
                    </a:p>
                  </a:txBody>
                  <a:tcPr/>
                </a:tc>
                <a:extLst>
                  <a:ext uri="{0D108BD9-81ED-4DB2-BD59-A6C34878D82A}">
                    <a16:rowId xmlns:a16="http://schemas.microsoft.com/office/drawing/2014/main" val="826265273"/>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smtClean="0"/>
                        <a:t>11.</a:t>
                      </a:r>
                      <a:r>
                        <a:rPr lang="zh-TW" altLang="en-US" sz="2800" b="1" dirty="0" smtClean="0"/>
                        <a:t>非應用層協定 </a:t>
                      </a:r>
                      <a:r>
                        <a:rPr lang="en-US" altLang="zh-TW" sz="2800" b="1" dirty="0" smtClean="0"/>
                        <a:t>Non-Application Layer Protocol</a:t>
                      </a:r>
                      <a:endParaRPr lang="en-US" altLang="zh-TW" sz="2800" b="1" dirty="0"/>
                    </a:p>
                  </a:txBody>
                  <a:tcPr/>
                </a:tc>
                <a:extLst>
                  <a:ext uri="{0D108BD9-81ED-4DB2-BD59-A6C34878D82A}">
                    <a16:rowId xmlns:a16="http://schemas.microsoft.com/office/drawing/2014/main" val="1535378437"/>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smtClean="0"/>
                        <a:t>12.</a:t>
                      </a:r>
                      <a:r>
                        <a:rPr lang="zh-TW" altLang="en-US" sz="2800" b="1" dirty="0" smtClean="0"/>
                        <a:t>非標準連接埠 </a:t>
                      </a:r>
                      <a:r>
                        <a:rPr lang="en-US" altLang="zh-TW" sz="2800" b="1" dirty="0" smtClean="0"/>
                        <a:t>Non-Standard Port</a:t>
                      </a:r>
                      <a:endParaRPr lang="zh-TW" altLang="en-US" sz="2800" b="1" dirty="0"/>
                    </a:p>
                  </a:txBody>
                  <a:tcPr>
                    <a:solidFill>
                      <a:schemeClr val="accent6">
                        <a:lumMod val="20000"/>
                        <a:lumOff val="80000"/>
                      </a:schemeClr>
                    </a:solidFill>
                  </a:tcPr>
                </a:tc>
                <a:extLst>
                  <a:ext uri="{0D108BD9-81ED-4DB2-BD59-A6C34878D82A}">
                    <a16:rowId xmlns:a16="http://schemas.microsoft.com/office/drawing/2014/main" val="3624120180"/>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smtClean="0"/>
                        <a:t>13.</a:t>
                      </a:r>
                      <a:r>
                        <a:rPr lang="zh-TW" altLang="en-US" sz="2800" b="1" dirty="0" smtClean="0"/>
                        <a:t>協定隧道 </a:t>
                      </a:r>
                      <a:r>
                        <a:rPr lang="en-US" altLang="zh-TW" sz="2800" b="1" dirty="0" smtClean="0"/>
                        <a:t>Protocol Tunneling</a:t>
                      </a:r>
                    </a:p>
                  </a:txBody>
                  <a:tcPr>
                    <a:solidFill>
                      <a:schemeClr val="accent6">
                        <a:lumMod val="20000"/>
                        <a:lumOff val="80000"/>
                      </a:schemeClr>
                    </a:solidFill>
                  </a:tcPr>
                </a:tc>
                <a:extLst>
                  <a:ext uri="{0D108BD9-81ED-4DB2-BD59-A6C34878D82A}">
                    <a16:rowId xmlns:a16="http://schemas.microsoft.com/office/drawing/2014/main" val="943303741"/>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smtClean="0"/>
                        <a:t>14.</a:t>
                      </a:r>
                      <a:r>
                        <a:rPr lang="zh-TW" altLang="en-US" sz="2800" b="1" dirty="0" smtClean="0"/>
                        <a:t>代理人</a:t>
                      </a:r>
                      <a:r>
                        <a:rPr lang="en-US" altLang="zh-TW" sz="2800" b="1" dirty="0" smtClean="0"/>
                        <a:t>(4) Proxy</a:t>
                      </a:r>
                      <a:endParaRPr lang="en-US" altLang="zh-TW" sz="2800" b="1" dirty="0"/>
                    </a:p>
                  </a:txBody>
                  <a:tcPr>
                    <a:solidFill>
                      <a:schemeClr val="accent6">
                        <a:lumMod val="20000"/>
                        <a:lumOff val="80000"/>
                      </a:schemeClr>
                    </a:solidFill>
                  </a:tcPr>
                </a:tc>
                <a:extLst>
                  <a:ext uri="{0D108BD9-81ED-4DB2-BD59-A6C34878D82A}">
                    <a16:rowId xmlns:a16="http://schemas.microsoft.com/office/drawing/2014/main" val="1413733454"/>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smtClean="0"/>
                        <a:t>15.</a:t>
                      </a:r>
                      <a:r>
                        <a:rPr lang="zh-TW" altLang="en-US" sz="2800" b="1" dirty="0" smtClean="0"/>
                        <a:t>遠端存取軟體 </a:t>
                      </a:r>
                      <a:r>
                        <a:rPr lang="en-US" altLang="zh-TW" sz="2800" b="1" dirty="0" smtClean="0"/>
                        <a:t>Remote Access Software</a:t>
                      </a:r>
                      <a:endParaRPr lang="en-US" altLang="zh-TW" sz="2800" b="1" dirty="0"/>
                    </a:p>
                  </a:txBody>
                  <a:tcPr>
                    <a:solidFill>
                      <a:schemeClr val="accent6">
                        <a:lumMod val="20000"/>
                        <a:lumOff val="80000"/>
                      </a:schemeClr>
                    </a:solidFill>
                  </a:tcPr>
                </a:tc>
                <a:extLst>
                  <a:ext uri="{0D108BD9-81ED-4DB2-BD59-A6C34878D82A}">
                    <a16:rowId xmlns:a16="http://schemas.microsoft.com/office/drawing/2014/main" val="1450935706"/>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smtClean="0"/>
                        <a:t>16.</a:t>
                      </a:r>
                      <a:r>
                        <a:rPr lang="zh-TW" altLang="en-US" sz="2800" b="1" dirty="0" smtClean="0"/>
                        <a:t>貿易訊號</a:t>
                      </a:r>
                      <a:r>
                        <a:rPr lang="en-US" altLang="zh-TW" sz="2800" b="1" dirty="0" smtClean="0"/>
                        <a:t>(2) Traffic Signaling</a:t>
                      </a:r>
                    </a:p>
                  </a:txBody>
                  <a:tcPr>
                    <a:solidFill>
                      <a:schemeClr val="accent6">
                        <a:lumMod val="20000"/>
                        <a:lumOff val="80000"/>
                      </a:schemeClr>
                    </a:solidFill>
                  </a:tcPr>
                </a:tc>
                <a:extLst>
                  <a:ext uri="{0D108BD9-81ED-4DB2-BD59-A6C34878D82A}">
                    <a16:rowId xmlns:a16="http://schemas.microsoft.com/office/drawing/2014/main" val="2957516494"/>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smtClean="0"/>
                        <a:t>17.</a:t>
                      </a:r>
                      <a:r>
                        <a:rPr lang="zh-TW" altLang="en-US" sz="2800" b="1" dirty="0" smtClean="0"/>
                        <a:t>網路服務</a:t>
                      </a:r>
                      <a:r>
                        <a:rPr lang="en-US" altLang="zh-TW" sz="2800" b="1" dirty="0" smtClean="0"/>
                        <a:t>(3)</a:t>
                      </a:r>
                      <a:r>
                        <a:rPr lang="zh-TW" altLang="en-US" sz="2800" b="1" dirty="0" smtClean="0"/>
                        <a:t> </a:t>
                      </a:r>
                      <a:r>
                        <a:rPr lang="en-US" altLang="zh-TW" sz="2800" b="1" dirty="0" smtClean="0"/>
                        <a:t>Web Service</a:t>
                      </a:r>
                      <a:endParaRPr lang="en-US" altLang="zh-TW" sz="2800" b="1" dirty="0"/>
                    </a:p>
                  </a:txBody>
                  <a:tcPr>
                    <a:solidFill>
                      <a:schemeClr val="accent6">
                        <a:lumMod val="20000"/>
                        <a:lumOff val="80000"/>
                      </a:schemeClr>
                    </a:solidFill>
                  </a:tcPr>
                </a:tc>
                <a:extLst>
                  <a:ext uri="{0D108BD9-81ED-4DB2-BD59-A6C34878D82A}">
                    <a16:rowId xmlns:a16="http://schemas.microsoft.com/office/drawing/2014/main" val="2781847802"/>
                  </a:ext>
                </a:extLst>
              </a:tr>
            </a:tbl>
          </a:graphicData>
        </a:graphic>
      </p:graphicFrame>
      <p:sp>
        <p:nvSpPr>
          <p:cNvPr id="2" name="投影片編號版面配置區 1"/>
          <p:cNvSpPr>
            <a:spLocks noGrp="1"/>
          </p:cNvSpPr>
          <p:nvPr>
            <p:ph type="sldNum" sz="quarter" idx="12"/>
          </p:nvPr>
        </p:nvSpPr>
        <p:spPr/>
        <p:txBody>
          <a:bodyPr/>
          <a:lstStyle/>
          <a:p>
            <a:fld id="{D16C3A51-89D0-4E4D-AA61-5A30A561532A}" type="slidenum">
              <a:rPr lang="zh-TW" altLang="en-US" smtClean="0"/>
              <a:pPr/>
              <a:t>120</a:t>
            </a:fld>
            <a:endParaRPr lang="zh-TW" altLang="en-US"/>
          </a:p>
        </p:txBody>
      </p:sp>
      <p:sp>
        <p:nvSpPr>
          <p:cNvPr id="7" name="文字方塊 6"/>
          <p:cNvSpPr txBox="1"/>
          <p:nvPr/>
        </p:nvSpPr>
        <p:spPr>
          <a:xfrm>
            <a:off x="3657600" y="5951913"/>
            <a:ext cx="45719" cy="369332"/>
          </a:xfrm>
          <a:prstGeom prst="rect">
            <a:avLst/>
          </a:prstGeom>
          <a:noFill/>
        </p:spPr>
        <p:txBody>
          <a:bodyPr wrap="square" rtlCol="0">
            <a:spAutoFit/>
          </a:bodyPr>
          <a:lstStyle/>
          <a:p>
            <a:endParaRPr lang="zh-TW" altLang="en-US" dirty="0"/>
          </a:p>
        </p:txBody>
      </p:sp>
      <p:sp>
        <p:nvSpPr>
          <p:cNvPr id="8" name="Rectangle 1"/>
          <p:cNvSpPr>
            <a:spLocks noChangeArrowheads="1"/>
          </p:cNvSpPr>
          <p:nvPr/>
        </p:nvSpPr>
        <p:spPr bwMode="auto">
          <a:xfrm>
            <a:off x="300739" y="481301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800" b="0" i="0" u="none" strike="noStrike" cap="none" normalizeH="0" baseline="0" smtClean="0">
                <a:ln>
                  <a:noFill/>
                </a:ln>
                <a:solidFill>
                  <a:schemeClr val="tx1"/>
                </a:solidFill>
                <a:effectLst/>
                <a:latin typeface="Arial" panose="020B0604020202020204" pitchFamily="34" charset="0"/>
              </a:rPr>
              <a:t/>
            </a:r>
            <a:br>
              <a:rPr kumimoji="0" lang="zh-TW" altLang="zh-TW" sz="1800" b="0" i="0" u="none" strike="noStrike" cap="none" normalizeH="0" baseline="0" smtClean="0">
                <a:ln>
                  <a:noFill/>
                </a:ln>
                <a:solidFill>
                  <a:schemeClr val="tx1"/>
                </a:solidFill>
                <a:effectLst/>
                <a:latin typeface="Arial" panose="020B0604020202020204" pitchFamily="34" charset="0"/>
              </a:rPr>
            </a:br>
            <a:endParaRPr kumimoji="0" lang="zh-TW" altLang="zh-TW" sz="1800" b="0" i="0" u="none" strike="noStrike" cap="none" normalizeH="0" baseline="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73352103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5772150" y="1825625"/>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800" b="0" i="0" u="none" strike="noStrike" cap="none" normalizeH="0" baseline="0" dirty="0">
                <a:ln>
                  <a:noFill/>
                </a:ln>
                <a:solidFill>
                  <a:schemeClr val="tx1"/>
                </a:solidFill>
                <a:effectLst/>
                <a:latin typeface="Arial" panose="020B0604020202020204" pitchFamily="34" charset="0"/>
              </a:rPr>
              <a:t/>
            </a:r>
            <a:br>
              <a:rPr kumimoji="0" lang="zh-TW" altLang="zh-TW" sz="1800" b="0" i="0" u="none" strike="noStrike" cap="none" normalizeH="0" baseline="0" dirty="0">
                <a:ln>
                  <a:noFill/>
                </a:ln>
                <a:solidFill>
                  <a:schemeClr val="tx1"/>
                </a:solidFill>
                <a:effectLst/>
                <a:latin typeface="Arial" panose="020B0604020202020204" pitchFamily="34" charset="0"/>
              </a:rPr>
            </a:br>
            <a:endParaRPr kumimoji="0" lang="zh-TW" altLang="zh-TW" sz="1800" b="0" i="0" u="none" strike="noStrike" cap="none" normalizeH="0" baseline="0" dirty="0">
              <a:ln>
                <a:noFill/>
              </a:ln>
              <a:solidFill>
                <a:schemeClr val="tx1"/>
              </a:solidFill>
              <a:effectLst/>
              <a:latin typeface="Arial" panose="020B0604020202020204" pitchFamily="34" charset="0"/>
            </a:endParaRPr>
          </a:p>
        </p:txBody>
      </p:sp>
      <p:sp>
        <p:nvSpPr>
          <p:cNvPr id="2" name="投影片編號版面配置區 1"/>
          <p:cNvSpPr>
            <a:spLocks noGrp="1"/>
          </p:cNvSpPr>
          <p:nvPr>
            <p:ph type="sldNum" sz="quarter" idx="12"/>
          </p:nvPr>
        </p:nvSpPr>
        <p:spPr/>
        <p:txBody>
          <a:bodyPr/>
          <a:lstStyle/>
          <a:p>
            <a:fld id="{D16C3A51-89D0-4E4D-AA61-5A30A561532A}" type="slidenum">
              <a:rPr lang="zh-TW" altLang="en-US" smtClean="0"/>
              <a:pPr/>
              <a:t>121</a:t>
            </a:fld>
            <a:endParaRPr lang="zh-TW" altLang="en-US"/>
          </a:p>
        </p:txBody>
      </p:sp>
      <p:sp>
        <p:nvSpPr>
          <p:cNvPr id="7" name="文字方塊 6"/>
          <p:cNvSpPr txBox="1"/>
          <p:nvPr/>
        </p:nvSpPr>
        <p:spPr>
          <a:xfrm>
            <a:off x="3657600" y="5951913"/>
            <a:ext cx="45719" cy="369332"/>
          </a:xfrm>
          <a:prstGeom prst="rect">
            <a:avLst/>
          </a:prstGeom>
          <a:noFill/>
        </p:spPr>
        <p:txBody>
          <a:bodyPr wrap="square" rtlCol="0">
            <a:spAutoFit/>
          </a:bodyPr>
          <a:lstStyle/>
          <a:p>
            <a:endParaRPr lang="zh-TW" altLang="en-US" dirty="0"/>
          </a:p>
        </p:txBody>
      </p:sp>
      <p:sp>
        <p:nvSpPr>
          <p:cNvPr id="8" name="Rectangle 1"/>
          <p:cNvSpPr>
            <a:spLocks noChangeArrowheads="1"/>
          </p:cNvSpPr>
          <p:nvPr/>
        </p:nvSpPr>
        <p:spPr bwMode="auto">
          <a:xfrm>
            <a:off x="300739" y="481301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800" b="0" i="0" u="none" strike="noStrike" cap="none" normalizeH="0" baseline="0" smtClean="0">
                <a:ln>
                  <a:noFill/>
                </a:ln>
                <a:solidFill>
                  <a:schemeClr val="tx1"/>
                </a:solidFill>
                <a:effectLst/>
                <a:latin typeface="Arial" panose="020B0604020202020204" pitchFamily="34" charset="0"/>
              </a:rPr>
              <a:t/>
            </a:r>
            <a:br>
              <a:rPr kumimoji="0" lang="zh-TW" altLang="zh-TW" sz="1800" b="0" i="0" u="none" strike="noStrike" cap="none" normalizeH="0" baseline="0" smtClean="0">
                <a:ln>
                  <a:noFill/>
                </a:ln>
                <a:solidFill>
                  <a:schemeClr val="tx1"/>
                </a:solidFill>
                <a:effectLst/>
                <a:latin typeface="Arial" panose="020B0604020202020204" pitchFamily="34" charset="0"/>
              </a:rPr>
            </a:br>
            <a:endParaRPr kumimoji="0" lang="zh-TW" altLang="zh-TW" sz="1800" b="0" i="0" u="none" strike="noStrike" cap="none" normalizeH="0" baseline="0" smtClean="0">
              <a:ln>
                <a:noFill/>
              </a:ln>
              <a:solidFill>
                <a:schemeClr val="tx1"/>
              </a:solidFill>
              <a:effectLst/>
              <a:latin typeface="Arial" panose="020B0604020202020204" pitchFamily="34" charset="0"/>
            </a:endParaRPr>
          </a:p>
        </p:txBody>
      </p:sp>
      <p:graphicFrame>
        <p:nvGraphicFramePr>
          <p:cNvPr id="9" name="表格 8"/>
          <p:cNvGraphicFramePr>
            <a:graphicFrameLocks noGrp="1"/>
          </p:cNvGraphicFramePr>
          <p:nvPr>
            <p:extLst>
              <p:ext uri="{D42A27DB-BD31-4B8C-83A1-F6EECF244321}">
                <p14:modId xmlns:p14="http://schemas.microsoft.com/office/powerpoint/2010/main" val="2962036592"/>
              </p:ext>
            </p:extLst>
          </p:nvPr>
        </p:nvGraphicFramePr>
        <p:xfrm>
          <a:off x="0" y="536635"/>
          <a:ext cx="12192000" cy="3901440"/>
        </p:xfrm>
        <a:graphic>
          <a:graphicData uri="http://schemas.openxmlformats.org/drawingml/2006/table">
            <a:tbl>
              <a:tblPr/>
              <a:tblGrid>
                <a:gridCol w="1432193">
                  <a:extLst>
                    <a:ext uri="{9D8B030D-6E8A-4147-A177-3AD203B41FA5}">
                      <a16:colId xmlns:a16="http://schemas.microsoft.com/office/drawing/2014/main" val="2340207979"/>
                    </a:ext>
                  </a:extLst>
                </a:gridCol>
                <a:gridCol w="2148289">
                  <a:extLst>
                    <a:ext uri="{9D8B030D-6E8A-4147-A177-3AD203B41FA5}">
                      <a16:colId xmlns:a16="http://schemas.microsoft.com/office/drawing/2014/main" val="3916782922"/>
                    </a:ext>
                  </a:extLst>
                </a:gridCol>
                <a:gridCol w="8611518">
                  <a:extLst>
                    <a:ext uri="{9D8B030D-6E8A-4147-A177-3AD203B41FA5}">
                      <a16:colId xmlns:a16="http://schemas.microsoft.com/office/drawing/2014/main" val="1022454147"/>
                    </a:ext>
                  </a:extLst>
                </a:gridCol>
              </a:tblGrid>
              <a:tr h="0">
                <a:tc gridSpan="3">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2000" b="0" i="0" u="none" strike="noStrike" cap="none" normalizeH="0" baseline="0" dirty="0">
                          <a:ln>
                            <a:noFill/>
                          </a:ln>
                          <a:solidFill>
                            <a:srgbClr val="39434C"/>
                          </a:solidFill>
                          <a:effectLst/>
                          <a:latin typeface="Arial" panose="020B0604020202020204" pitchFamily="34" charset="0"/>
                          <a:ea typeface="Roboto-Regular"/>
                        </a:rPr>
                        <a:t>Sub-techniques </a:t>
                      </a:r>
                      <a:r>
                        <a:rPr kumimoji="0" lang="zh-TW" altLang="zh-TW" sz="2000" b="0" i="0" u="none" strike="noStrike" cap="none" normalizeH="0" baseline="0" dirty="0" smtClean="0">
                          <a:ln>
                            <a:noFill/>
                          </a:ln>
                          <a:solidFill>
                            <a:srgbClr val="39434C"/>
                          </a:solidFill>
                          <a:effectLst/>
                          <a:latin typeface="Arial" panose="020B0604020202020204" pitchFamily="34" charset="0"/>
                          <a:ea typeface="Roboto-Regular"/>
                        </a:rPr>
                        <a:t>(</a:t>
                      </a:r>
                      <a:r>
                        <a:rPr kumimoji="0" lang="en-US" altLang="zh-TW" sz="2000" b="0" i="0" u="none" strike="noStrike" cap="none" normalizeH="0" baseline="0" dirty="0" smtClean="0">
                          <a:ln>
                            <a:noFill/>
                          </a:ln>
                          <a:solidFill>
                            <a:srgbClr val="39434C"/>
                          </a:solidFill>
                          <a:effectLst/>
                          <a:latin typeface="Arial" panose="020B0604020202020204" pitchFamily="34" charset="0"/>
                          <a:ea typeface="Roboto-Regular"/>
                        </a:rPr>
                        <a:t>2</a:t>
                      </a:r>
                      <a:r>
                        <a:rPr kumimoji="0" lang="zh-TW" altLang="zh-TW" sz="2000" b="0" i="0" u="none" strike="noStrike" cap="none" normalizeH="0" baseline="0" dirty="0" smtClean="0">
                          <a:ln>
                            <a:noFill/>
                          </a:ln>
                          <a:solidFill>
                            <a:srgbClr val="39434C"/>
                          </a:solidFill>
                          <a:effectLst/>
                          <a:latin typeface="Arial" panose="020B0604020202020204" pitchFamily="34" charset="0"/>
                          <a:ea typeface="Roboto-Regular"/>
                        </a:rPr>
                        <a:t>)</a:t>
                      </a:r>
                      <a:endParaRPr kumimoji="0" lang="zh-TW" altLang="zh-TW" sz="2000" b="0" i="0" u="none" strike="noStrike" cap="none" normalizeH="0" baseline="0" dirty="0">
                        <a:ln>
                          <a:noFill/>
                        </a:ln>
                        <a:solidFill>
                          <a:srgbClr val="39434C"/>
                        </a:solidFill>
                        <a:effectLst/>
                        <a:latin typeface="Arial" panose="020B0604020202020204" pitchFamily="34" charset="0"/>
                        <a:ea typeface="Roboto-Regular"/>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C8BD6"/>
                    </a:solidFill>
                  </a:tcPr>
                </a:tc>
                <a:tc hMerge="1">
                  <a:txBody>
                    <a:bodyPr/>
                    <a:lstStyle/>
                    <a:p>
                      <a:pPr algn="l" fontAlgn="b"/>
                      <a:endParaRPr lang="en-US" dirty="0">
                        <a:effectLst/>
                      </a:endParaRPr>
                    </a:p>
                  </a:txBody>
                  <a:tcPr anchor="b">
                    <a:lnL w="9525" cap="flat" cmpd="sng" algn="ctr">
                      <a:solidFill>
                        <a:srgbClr val="DFDFDF"/>
                      </a:solidFill>
                      <a:prstDash val="solid"/>
                      <a:round/>
                      <a:headEnd type="none" w="med" len="med"/>
                      <a:tailEnd type="none" w="med" len="med"/>
                    </a:lnL>
                    <a:lnR>
                      <a:noFill/>
                    </a:lnR>
                    <a:lnT w="9525" cap="flat" cmpd="sng" algn="ctr">
                      <a:solidFill>
                        <a:srgbClr val="A0CD9D"/>
                      </a:solidFill>
                      <a:prstDash val="solid"/>
                      <a:round/>
                      <a:headEnd type="none" w="med" len="med"/>
                      <a:tailEnd type="none" w="med" len="med"/>
                    </a:lnT>
                    <a:lnB w="9525" cap="flat" cmpd="sng" algn="ctr">
                      <a:solidFill>
                        <a:srgbClr val="E0CC9D"/>
                      </a:solidFill>
                      <a:prstDash val="solid"/>
                      <a:round/>
                      <a:headEnd type="none" w="med" len="med"/>
                      <a:tailEnd type="none" w="med" len="med"/>
                    </a:lnB>
                  </a:tcPr>
                </a:tc>
                <a:tc hMerge="1">
                  <a:txBody>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zh-TW" sz="2000" b="0" i="0" u="none" strike="noStrike" cap="none" normalizeH="0" baseline="0" dirty="0">
                        <a:ln>
                          <a:noFill/>
                        </a:ln>
                        <a:solidFill>
                          <a:srgbClr val="39434C"/>
                        </a:solidFill>
                        <a:effectLst/>
                        <a:latin typeface="Arial" panose="020B0604020202020204" pitchFamily="34" charset="0"/>
                        <a:ea typeface="Roboto-Regular"/>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C8BD6"/>
                    </a:solidFill>
                  </a:tcPr>
                </a:tc>
                <a:extLst>
                  <a:ext uri="{0D108BD9-81ED-4DB2-BD59-A6C34878D82A}">
                    <a16:rowId xmlns:a16="http://schemas.microsoft.com/office/drawing/2014/main" val="2394320160"/>
                  </a:ext>
                </a:extLst>
              </a:tr>
              <a:tr h="0">
                <a:tc>
                  <a:txBody>
                    <a:bodyPr/>
                    <a:lstStyle/>
                    <a:p>
                      <a:pPr algn="l" fontAlgn="b"/>
                      <a:r>
                        <a:rPr lang="en-US" sz="2000" dirty="0">
                          <a:effectLst/>
                        </a:rPr>
                        <a:t>ID</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C8BD6"/>
                    </a:solidFill>
                  </a:tcPr>
                </a:tc>
                <a:tc>
                  <a:txBody>
                    <a:bodyPr/>
                    <a:lstStyle/>
                    <a:p>
                      <a:pPr algn="l" fontAlgn="b"/>
                      <a:r>
                        <a:rPr lang="en-US" sz="2000" dirty="0">
                          <a:effectLst/>
                        </a:rPr>
                        <a:t>Name</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C8BD6"/>
                    </a:solidFill>
                  </a:tcPr>
                </a:tc>
                <a:tc>
                  <a:txBody>
                    <a:bodyPr/>
                    <a:lstStyle/>
                    <a:p>
                      <a:pPr algn="l" fontAlgn="b"/>
                      <a:r>
                        <a:rPr lang="en-US" altLang="zh-TW" sz="2000" b="1" dirty="0" smtClean="0">
                          <a:effectLst/>
                        </a:rPr>
                        <a:t>Description</a:t>
                      </a:r>
                      <a:endParaRPr lang="en-US" sz="2000" dirty="0">
                        <a:effectLst/>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C8BD6"/>
                    </a:solidFill>
                  </a:tcPr>
                </a:tc>
                <a:extLst>
                  <a:ext uri="{0D108BD9-81ED-4DB2-BD59-A6C34878D82A}">
                    <a16:rowId xmlns:a16="http://schemas.microsoft.com/office/drawing/2014/main" val="1934092260"/>
                  </a:ext>
                </a:extLst>
              </a:tr>
              <a:tr h="0">
                <a:tc>
                  <a:txBody>
                    <a:bodyPr/>
                    <a:lstStyle/>
                    <a:p>
                      <a:pPr fontAlgn="t"/>
                      <a:r>
                        <a:rPr lang="en-US" altLang="zh-TW" sz="2000" dirty="0" smtClean="0">
                          <a:hlinkClick r:id="rId2"/>
                        </a:rPr>
                        <a:t>T1132.001</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C8BD6"/>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3"/>
                        </a:rPr>
                        <a:t>Keylogging</a:t>
                      </a:r>
                      <a:endParaRPr lang="en-US" altLang="zh-TW" sz="1800" b="0" i="0" u="none" strike="noStrike" kern="1200" dirty="0" smtClean="0">
                        <a:solidFill>
                          <a:schemeClr val="tx1"/>
                        </a:solidFill>
                        <a:effectLst/>
                        <a:latin typeface="+mn-lt"/>
                        <a:ea typeface="+mn-ea"/>
                        <a:cs typeface="+mn-cs"/>
                      </a:endParaRPr>
                    </a:p>
                    <a:p>
                      <a:pPr fontAlgn="t"/>
                      <a:r>
                        <a:rPr lang="zh-TW" altLang="en-US" sz="2000" dirty="0" smtClean="0">
                          <a:effectLst/>
                        </a:rPr>
                        <a:t>標準編碼</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C8BD6"/>
                    </a:solidFill>
                  </a:tcPr>
                </a:tc>
                <a:tc>
                  <a:txBody>
                    <a:bodyPr/>
                    <a:lstStyle/>
                    <a:p>
                      <a:pPr marL="342900" indent="-342900" fontAlgn="t">
                        <a:buFont typeface="Wingdings" panose="05000000000000000000" pitchFamily="2" charset="2"/>
                        <a:buChar char="n"/>
                      </a:pPr>
                      <a:r>
                        <a:rPr lang="en-US" altLang="zh-TW" sz="1800" b="1" dirty="0" smtClean="0">
                          <a:effectLst/>
                        </a:rPr>
                        <a:t>Adversaries may encode data with a standard data encoding system to make the content of command and control traffic more difficult to detect. Command and control (C2) information can be encoded using a standard data encoding system that adheres to existing protocol specifications. Common data encoding schemes include ASCII, Unicode, hexadecimal, Base64, and MIME. Some data encoding systems may also result in data compression, such as </a:t>
                      </a:r>
                      <a:r>
                        <a:rPr lang="en-US" altLang="zh-TW" sz="1800" b="1" dirty="0" err="1" smtClean="0">
                          <a:effectLst/>
                        </a:rPr>
                        <a:t>gzip</a:t>
                      </a:r>
                      <a:r>
                        <a:rPr lang="en-US" altLang="zh-TW" sz="1800" b="1" dirty="0" smtClean="0">
                          <a:effectLst/>
                        </a:rPr>
                        <a:t>.</a:t>
                      </a:r>
                    </a:p>
                    <a:p>
                      <a:pPr marL="342900" indent="-342900" fontAlgn="t">
                        <a:buFont typeface="Wingdings" panose="05000000000000000000" pitchFamily="2" charset="2"/>
                        <a:buChar char="n"/>
                      </a:pPr>
                      <a:r>
                        <a:rPr lang="zh-TW" altLang="en-US" sz="1800" dirty="0" smtClean="0">
                          <a:effectLst/>
                        </a:rPr>
                        <a:t>攻擊者可能會使用標準資料編碼系統對資料進行編碼，以使命令和控制流量的內容更難以偵測。命令與控制 </a:t>
                      </a:r>
                      <a:r>
                        <a:rPr lang="en-US" altLang="zh-TW" sz="1800" dirty="0" smtClean="0">
                          <a:effectLst/>
                        </a:rPr>
                        <a:t>(C2) </a:t>
                      </a:r>
                      <a:r>
                        <a:rPr lang="zh-TW" altLang="en-US" sz="1800" dirty="0" smtClean="0">
                          <a:effectLst/>
                        </a:rPr>
                        <a:t>資訊可以使用符合現有協定規範的標準資料編碼系統進行編碼。常見的資料編碼方案包括 </a:t>
                      </a:r>
                      <a:r>
                        <a:rPr lang="en-US" altLang="zh-TW" sz="1800" dirty="0" smtClean="0">
                          <a:effectLst/>
                        </a:rPr>
                        <a:t>ASCII</a:t>
                      </a:r>
                      <a:r>
                        <a:rPr lang="zh-TW" altLang="en-US" sz="1800" dirty="0" smtClean="0">
                          <a:effectLst/>
                        </a:rPr>
                        <a:t>、</a:t>
                      </a:r>
                      <a:r>
                        <a:rPr lang="en-US" altLang="zh-TW" sz="1800" dirty="0" smtClean="0">
                          <a:effectLst/>
                        </a:rPr>
                        <a:t>Unicode</a:t>
                      </a:r>
                      <a:r>
                        <a:rPr lang="zh-TW" altLang="en-US" sz="1800" dirty="0" smtClean="0">
                          <a:effectLst/>
                        </a:rPr>
                        <a:t>、十六進位、</a:t>
                      </a:r>
                      <a:r>
                        <a:rPr lang="en-US" altLang="zh-TW" sz="1800" dirty="0" smtClean="0">
                          <a:effectLst/>
                        </a:rPr>
                        <a:t>Base64 </a:t>
                      </a:r>
                      <a:r>
                        <a:rPr lang="zh-TW" altLang="en-US" sz="1800" dirty="0" smtClean="0">
                          <a:effectLst/>
                        </a:rPr>
                        <a:t>和 </a:t>
                      </a:r>
                      <a:r>
                        <a:rPr lang="en-US" altLang="zh-TW" sz="1800" dirty="0" smtClean="0">
                          <a:effectLst/>
                        </a:rPr>
                        <a:t>MIME</a:t>
                      </a:r>
                      <a:r>
                        <a:rPr lang="zh-TW" altLang="en-US" sz="1800" dirty="0" smtClean="0">
                          <a:effectLst/>
                        </a:rPr>
                        <a:t>。一些資料編碼系統也可能導致資料壓縮，例如</a:t>
                      </a:r>
                      <a:r>
                        <a:rPr lang="en-US" altLang="zh-TW" sz="1800" dirty="0" err="1" smtClean="0">
                          <a:effectLst/>
                        </a:rPr>
                        <a:t>gzip</a:t>
                      </a:r>
                      <a:r>
                        <a:rPr lang="zh-TW" altLang="en-US" sz="1800" dirty="0" smtClean="0">
                          <a:effectLst/>
                        </a:rPr>
                        <a:t>。</a:t>
                      </a:r>
                      <a:endParaRPr lang="en-US" sz="18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C8BD6"/>
                    </a:solidFill>
                  </a:tcPr>
                </a:tc>
                <a:extLst>
                  <a:ext uri="{0D108BD9-81ED-4DB2-BD59-A6C34878D82A}">
                    <a16:rowId xmlns:a16="http://schemas.microsoft.com/office/drawing/2014/main" val="1331283260"/>
                  </a:ext>
                </a:extLst>
              </a:tr>
            </a:tbl>
          </a:graphicData>
        </a:graphic>
      </p:graphicFrame>
      <p:sp>
        <p:nvSpPr>
          <p:cNvPr id="10" name="矩形 9"/>
          <p:cNvSpPr/>
          <p:nvPr/>
        </p:nvSpPr>
        <p:spPr>
          <a:xfrm>
            <a:off x="0" y="136525"/>
            <a:ext cx="9351599" cy="400110"/>
          </a:xfrm>
          <a:prstGeom prst="rect">
            <a:avLst/>
          </a:prstGeom>
        </p:spPr>
        <p:txBody>
          <a:bodyPr wrap="none">
            <a:spAutoFit/>
          </a:bodyPr>
          <a:lstStyle/>
          <a:p>
            <a:r>
              <a:rPr lang="en-US" altLang="zh-TW" sz="2000" dirty="0" smtClean="0"/>
              <a:t>12.</a:t>
            </a:r>
            <a:r>
              <a:rPr lang="zh-TW" altLang="en-US" sz="2000" dirty="0" smtClean="0"/>
              <a:t>命令與控制</a:t>
            </a:r>
            <a:r>
              <a:rPr lang="en-US" altLang="zh-TW" sz="2000" dirty="0" smtClean="0"/>
              <a:t>Command and Control</a:t>
            </a:r>
            <a:r>
              <a:rPr lang="zh-TW" altLang="en-US" sz="2000" dirty="0" smtClean="0"/>
              <a:t> 戰術</a:t>
            </a:r>
            <a:r>
              <a:rPr lang="en-US" altLang="zh-TW" sz="2000" dirty="0" smtClean="0"/>
              <a:t>| 3.</a:t>
            </a:r>
            <a:r>
              <a:rPr lang="zh-TW" altLang="en-US" sz="2000" b="1" dirty="0" smtClean="0">
                <a:solidFill>
                  <a:srgbClr val="FF0000"/>
                </a:solidFill>
              </a:rPr>
              <a:t>資料編碼 </a:t>
            </a:r>
            <a:r>
              <a:rPr lang="en-US" altLang="zh-TW" sz="2000" b="1" dirty="0">
                <a:solidFill>
                  <a:srgbClr val="FF0000"/>
                </a:solidFill>
              </a:rPr>
              <a:t>Data Encoding </a:t>
            </a:r>
            <a:r>
              <a:rPr lang="en-US" altLang="zh-TW" sz="2000" dirty="0" smtClean="0"/>
              <a:t>(2)</a:t>
            </a:r>
            <a:r>
              <a:rPr lang="zh-TW" altLang="en-US" sz="2000" dirty="0" smtClean="0"/>
              <a:t>技術</a:t>
            </a:r>
            <a:endParaRPr lang="en-US" altLang="zh-TW" sz="2000" dirty="0"/>
          </a:p>
        </p:txBody>
      </p:sp>
    </p:spTree>
    <p:extLst>
      <p:ext uri="{BB962C8B-B14F-4D97-AF65-F5344CB8AC3E}">
        <p14:creationId xmlns:p14="http://schemas.microsoft.com/office/powerpoint/2010/main" val="180244658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5772150" y="1825625"/>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800" b="0" i="0" u="none" strike="noStrike" cap="none" normalizeH="0" baseline="0" dirty="0">
                <a:ln>
                  <a:noFill/>
                </a:ln>
                <a:solidFill>
                  <a:schemeClr val="tx1"/>
                </a:solidFill>
                <a:effectLst/>
                <a:latin typeface="Arial" panose="020B0604020202020204" pitchFamily="34" charset="0"/>
              </a:rPr>
              <a:t/>
            </a:r>
            <a:br>
              <a:rPr kumimoji="0" lang="zh-TW" altLang="zh-TW" sz="1800" b="0" i="0" u="none" strike="noStrike" cap="none" normalizeH="0" baseline="0" dirty="0">
                <a:ln>
                  <a:noFill/>
                </a:ln>
                <a:solidFill>
                  <a:schemeClr val="tx1"/>
                </a:solidFill>
                <a:effectLst/>
                <a:latin typeface="Arial" panose="020B0604020202020204" pitchFamily="34" charset="0"/>
              </a:rPr>
            </a:br>
            <a:endParaRPr kumimoji="0" lang="zh-TW" altLang="zh-TW" sz="1800" b="0" i="0" u="none" strike="noStrike" cap="none" normalizeH="0" baseline="0" dirty="0">
              <a:ln>
                <a:noFill/>
              </a:ln>
              <a:solidFill>
                <a:schemeClr val="tx1"/>
              </a:solidFill>
              <a:effectLst/>
              <a:latin typeface="Arial" panose="020B0604020202020204" pitchFamily="34" charset="0"/>
            </a:endParaRPr>
          </a:p>
        </p:txBody>
      </p:sp>
      <p:sp>
        <p:nvSpPr>
          <p:cNvPr id="2" name="投影片編號版面配置區 1"/>
          <p:cNvSpPr>
            <a:spLocks noGrp="1"/>
          </p:cNvSpPr>
          <p:nvPr>
            <p:ph type="sldNum" sz="quarter" idx="12"/>
          </p:nvPr>
        </p:nvSpPr>
        <p:spPr/>
        <p:txBody>
          <a:bodyPr/>
          <a:lstStyle/>
          <a:p>
            <a:fld id="{D16C3A51-89D0-4E4D-AA61-5A30A561532A}" type="slidenum">
              <a:rPr lang="zh-TW" altLang="en-US" smtClean="0"/>
              <a:pPr/>
              <a:t>122</a:t>
            </a:fld>
            <a:endParaRPr lang="zh-TW" altLang="en-US"/>
          </a:p>
        </p:txBody>
      </p:sp>
      <p:sp>
        <p:nvSpPr>
          <p:cNvPr id="7" name="文字方塊 6"/>
          <p:cNvSpPr txBox="1"/>
          <p:nvPr/>
        </p:nvSpPr>
        <p:spPr>
          <a:xfrm>
            <a:off x="3657600" y="5951913"/>
            <a:ext cx="45719" cy="369332"/>
          </a:xfrm>
          <a:prstGeom prst="rect">
            <a:avLst/>
          </a:prstGeom>
          <a:noFill/>
        </p:spPr>
        <p:txBody>
          <a:bodyPr wrap="square" rtlCol="0">
            <a:spAutoFit/>
          </a:bodyPr>
          <a:lstStyle/>
          <a:p>
            <a:endParaRPr lang="zh-TW" altLang="en-US" dirty="0"/>
          </a:p>
        </p:txBody>
      </p:sp>
      <p:sp>
        <p:nvSpPr>
          <p:cNvPr id="8" name="Rectangle 1"/>
          <p:cNvSpPr>
            <a:spLocks noChangeArrowheads="1"/>
          </p:cNvSpPr>
          <p:nvPr/>
        </p:nvSpPr>
        <p:spPr bwMode="auto">
          <a:xfrm>
            <a:off x="300739" y="481301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800" b="0" i="0" u="none" strike="noStrike" cap="none" normalizeH="0" baseline="0" smtClean="0">
                <a:ln>
                  <a:noFill/>
                </a:ln>
                <a:solidFill>
                  <a:schemeClr val="tx1"/>
                </a:solidFill>
                <a:effectLst/>
                <a:latin typeface="Arial" panose="020B0604020202020204" pitchFamily="34" charset="0"/>
              </a:rPr>
              <a:t/>
            </a:r>
            <a:br>
              <a:rPr kumimoji="0" lang="zh-TW" altLang="zh-TW" sz="1800" b="0" i="0" u="none" strike="noStrike" cap="none" normalizeH="0" baseline="0" smtClean="0">
                <a:ln>
                  <a:noFill/>
                </a:ln>
                <a:solidFill>
                  <a:schemeClr val="tx1"/>
                </a:solidFill>
                <a:effectLst/>
                <a:latin typeface="Arial" panose="020B0604020202020204" pitchFamily="34" charset="0"/>
              </a:rPr>
            </a:br>
            <a:endParaRPr kumimoji="0" lang="zh-TW" altLang="zh-TW" sz="1800" b="0" i="0" u="none" strike="noStrike" cap="none" normalizeH="0" baseline="0" smtClean="0">
              <a:ln>
                <a:noFill/>
              </a:ln>
              <a:solidFill>
                <a:schemeClr val="tx1"/>
              </a:solidFill>
              <a:effectLst/>
              <a:latin typeface="Arial" panose="020B0604020202020204" pitchFamily="34" charset="0"/>
            </a:endParaRPr>
          </a:p>
        </p:txBody>
      </p:sp>
      <p:graphicFrame>
        <p:nvGraphicFramePr>
          <p:cNvPr id="9" name="表格 8"/>
          <p:cNvGraphicFramePr>
            <a:graphicFrameLocks noGrp="1"/>
          </p:cNvGraphicFramePr>
          <p:nvPr>
            <p:extLst>
              <p:ext uri="{D42A27DB-BD31-4B8C-83A1-F6EECF244321}">
                <p14:modId xmlns:p14="http://schemas.microsoft.com/office/powerpoint/2010/main" val="2884658826"/>
              </p:ext>
            </p:extLst>
          </p:nvPr>
        </p:nvGraphicFramePr>
        <p:xfrm>
          <a:off x="0" y="536635"/>
          <a:ext cx="12192000" cy="3901440"/>
        </p:xfrm>
        <a:graphic>
          <a:graphicData uri="http://schemas.openxmlformats.org/drawingml/2006/table">
            <a:tbl>
              <a:tblPr/>
              <a:tblGrid>
                <a:gridCol w="1432193">
                  <a:extLst>
                    <a:ext uri="{9D8B030D-6E8A-4147-A177-3AD203B41FA5}">
                      <a16:colId xmlns:a16="http://schemas.microsoft.com/office/drawing/2014/main" val="2340207979"/>
                    </a:ext>
                  </a:extLst>
                </a:gridCol>
                <a:gridCol w="2148289">
                  <a:extLst>
                    <a:ext uri="{9D8B030D-6E8A-4147-A177-3AD203B41FA5}">
                      <a16:colId xmlns:a16="http://schemas.microsoft.com/office/drawing/2014/main" val="3916782922"/>
                    </a:ext>
                  </a:extLst>
                </a:gridCol>
                <a:gridCol w="8611518">
                  <a:extLst>
                    <a:ext uri="{9D8B030D-6E8A-4147-A177-3AD203B41FA5}">
                      <a16:colId xmlns:a16="http://schemas.microsoft.com/office/drawing/2014/main" val="1022454147"/>
                    </a:ext>
                  </a:extLst>
                </a:gridCol>
              </a:tblGrid>
              <a:tr h="0">
                <a:tc gridSpan="3">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2000" b="0" i="0" u="none" strike="noStrike" cap="none" normalizeH="0" baseline="0" dirty="0">
                          <a:ln>
                            <a:noFill/>
                          </a:ln>
                          <a:solidFill>
                            <a:srgbClr val="39434C"/>
                          </a:solidFill>
                          <a:effectLst/>
                          <a:latin typeface="Arial" panose="020B0604020202020204" pitchFamily="34" charset="0"/>
                          <a:ea typeface="Roboto-Regular"/>
                        </a:rPr>
                        <a:t>Sub-techniques </a:t>
                      </a:r>
                      <a:r>
                        <a:rPr kumimoji="0" lang="zh-TW" altLang="zh-TW" sz="2000" b="0" i="0" u="none" strike="noStrike" cap="none" normalizeH="0" baseline="0" dirty="0" smtClean="0">
                          <a:ln>
                            <a:noFill/>
                          </a:ln>
                          <a:solidFill>
                            <a:srgbClr val="39434C"/>
                          </a:solidFill>
                          <a:effectLst/>
                          <a:latin typeface="Arial" panose="020B0604020202020204" pitchFamily="34" charset="0"/>
                          <a:ea typeface="Roboto-Regular"/>
                        </a:rPr>
                        <a:t>(</a:t>
                      </a:r>
                      <a:r>
                        <a:rPr kumimoji="0" lang="en-US" altLang="zh-TW" sz="2000" b="0" i="0" u="none" strike="noStrike" cap="none" normalizeH="0" baseline="0" dirty="0" smtClean="0">
                          <a:ln>
                            <a:noFill/>
                          </a:ln>
                          <a:solidFill>
                            <a:srgbClr val="39434C"/>
                          </a:solidFill>
                          <a:effectLst/>
                          <a:latin typeface="Arial" panose="020B0604020202020204" pitchFamily="34" charset="0"/>
                          <a:ea typeface="Roboto-Regular"/>
                        </a:rPr>
                        <a:t>2</a:t>
                      </a:r>
                      <a:r>
                        <a:rPr kumimoji="0" lang="zh-TW" altLang="zh-TW" sz="2000" b="0" i="0" u="none" strike="noStrike" cap="none" normalizeH="0" baseline="0" dirty="0" smtClean="0">
                          <a:ln>
                            <a:noFill/>
                          </a:ln>
                          <a:solidFill>
                            <a:srgbClr val="39434C"/>
                          </a:solidFill>
                          <a:effectLst/>
                          <a:latin typeface="Arial" panose="020B0604020202020204" pitchFamily="34" charset="0"/>
                          <a:ea typeface="Roboto-Regular"/>
                        </a:rPr>
                        <a:t>)</a:t>
                      </a:r>
                      <a:endParaRPr kumimoji="0" lang="zh-TW" altLang="zh-TW" sz="2000" b="0" i="0" u="none" strike="noStrike" cap="none" normalizeH="0" baseline="0" dirty="0">
                        <a:ln>
                          <a:noFill/>
                        </a:ln>
                        <a:solidFill>
                          <a:srgbClr val="39434C"/>
                        </a:solidFill>
                        <a:effectLst/>
                        <a:latin typeface="Arial" panose="020B0604020202020204" pitchFamily="34" charset="0"/>
                        <a:ea typeface="Roboto-Regular"/>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C8BD6"/>
                    </a:solidFill>
                  </a:tcPr>
                </a:tc>
                <a:tc hMerge="1">
                  <a:txBody>
                    <a:bodyPr/>
                    <a:lstStyle/>
                    <a:p>
                      <a:pPr algn="l" fontAlgn="b"/>
                      <a:endParaRPr lang="en-US" dirty="0">
                        <a:effectLst/>
                      </a:endParaRPr>
                    </a:p>
                  </a:txBody>
                  <a:tcPr anchor="b">
                    <a:lnL w="9525" cap="flat" cmpd="sng" algn="ctr">
                      <a:solidFill>
                        <a:srgbClr val="DFDFDF"/>
                      </a:solidFill>
                      <a:prstDash val="solid"/>
                      <a:round/>
                      <a:headEnd type="none" w="med" len="med"/>
                      <a:tailEnd type="none" w="med" len="med"/>
                    </a:lnL>
                    <a:lnR>
                      <a:noFill/>
                    </a:lnR>
                    <a:lnT w="9525" cap="flat" cmpd="sng" algn="ctr">
                      <a:solidFill>
                        <a:srgbClr val="A0CD9D"/>
                      </a:solidFill>
                      <a:prstDash val="solid"/>
                      <a:round/>
                      <a:headEnd type="none" w="med" len="med"/>
                      <a:tailEnd type="none" w="med" len="med"/>
                    </a:lnT>
                    <a:lnB w="9525" cap="flat" cmpd="sng" algn="ctr">
                      <a:solidFill>
                        <a:srgbClr val="E0CC9D"/>
                      </a:solidFill>
                      <a:prstDash val="solid"/>
                      <a:round/>
                      <a:headEnd type="none" w="med" len="med"/>
                      <a:tailEnd type="none" w="med" len="med"/>
                    </a:lnB>
                  </a:tcPr>
                </a:tc>
                <a:tc hMerge="1">
                  <a:txBody>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zh-TW" sz="2000" b="0" i="0" u="none" strike="noStrike" cap="none" normalizeH="0" baseline="0" dirty="0">
                        <a:ln>
                          <a:noFill/>
                        </a:ln>
                        <a:solidFill>
                          <a:srgbClr val="39434C"/>
                        </a:solidFill>
                        <a:effectLst/>
                        <a:latin typeface="Arial" panose="020B0604020202020204" pitchFamily="34" charset="0"/>
                        <a:ea typeface="Roboto-Regular"/>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C8BD6"/>
                    </a:solidFill>
                  </a:tcPr>
                </a:tc>
                <a:extLst>
                  <a:ext uri="{0D108BD9-81ED-4DB2-BD59-A6C34878D82A}">
                    <a16:rowId xmlns:a16="http://schemas.microsoft.com/office/drawing/2014/main" val="2394320160"/>
                  </a:ext>
                </a:extLst>
              </a:tr>
              <a:tr h="0">
                <a:tc>
                  <a:txBody>
                    <a:bodyPr/>
                    <a:lstStyle/>
                    <a:p>
                      <a:pPr algn="l" fontAlgn="b"/>
                      <a:r>
                        <a:rPr lang="en-US" sz="2000" dirty="0">
                          <a:effectLst/>
                        </a:rPr>
                        <a:t>ID</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C8BD6"/>
                    </a:solidFill>
                  </a:tcPr>
                </a:tc>
                <a:tc>
                  <a:txBody>
                    <a:bodyPr/>
                    <a:lstStyle/>
                    <a:p>
                      <a:pPr algn="l" fontAlgn="b"/>
                      <a:r>
                        <a:rPr lang="en-US" sz="2000" dirty="0">
                          <a:effectLst/>
                        </a:rPr>
                        <a:t>Name</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C8BD6"/>
                    </a:solidFill>
                  </a:tcPr>
                </a:tc>
                <a:tc>
                  <a:txBody>
                    <a:bodyPr/>
                    <a:lstStyle/>
                    <a:p>
                      <a:pPr algn="l" fontAlgn="b"/>
                      <a:r>
                        <a:rPr lang="en-US" altLang="zh-TW" sz="2000" b="1" dirty="0" smtClean="0">
                          <a:effectLst/>
                        </a:rPr>
                        <a:t>Description</a:t>
                      </a:r>
                      <a:endParaRPr lang="en-US" sz="2000" dirty="0">
                        <a:effectLst/>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C8BD6"/>
                    </a:solidFill>
                  </a:tcPr>
                </a:tc>
                <a:extLst>
                  <a:ext uri="{0D108BD9-81ED-4DB2-BD59-A6C34878D82A}">
                    <a16:rowId xmlns:a16="http://schemas.microsoft.com/office/drawing/2014/main" val="1934092260"/>
                  </a:ext>
                </a:extLst>
              </a:tr>
              <a:tr h="0">
                <a:tc>
                  <a:txBody>
                    <a:bodyPr/>
                    <a:lstStyle/>
                    <a:p>
                      <a:pPr fontAlgn="t"/>
                      <a:r>
                        <a:rPr lang="en-US" altLang="zh-TW" sz="2000" dirty="0" smtClean="0">
                          <a:hlinkClick r:id="rId2"/>
                        </a:rPr>
                        <a:t>T1132.002</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C8BD6"/>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3"/>
                        </a:rPr>
                        <a:t>GUI Input </a:t>
                      </a:r>
                      <a:r>
                        <a:rPr lang="en-US" altLang="zh-TW" sz="1800" b="0" i="0" u="none" strike="noStrike" kern="1200" dirty="0" smtClean="0">
                          <a:solidFill>
                            <a:schemeClr val="tx1"/>
                          </a:solidFill>
                          <a:effectLst/>
                          <a:latin typeface="+mn-lt"/>
                          <a:ea typeface="+mn-ea"/>
                          <a:cs typeface="+mn-cs"/>
                          <a:hlinkClick r:id="rId3"/>
                        </a:rPr>
                        <a:t>Capture</a:t>
                      </a:r>
                      <a:endParaRPr lang="en-US" altLang="zh-TW" sz="1800" b="0" i="0" u="none" strike="noStrike" kern="1200" dirty="0" smtClean="0">
                        <a:solidFill>
                          <a:schemeClr val="tx1"/>
                        </a:solidFill>
                        <a:effectLst/>
                        <a:latin typeface="+mn-lt"/>
                        <a:ea typeface="+mn-ea"/>
                        <a:cs typeface="+mn-cs"/>
                      </a:endParaRPr>
                    </a:p>
                    <a:p>
                      <a:pPr fontAlgn="t"/>
                      <a:r>
                        <a:rPr lang="zh-TW" altLang="en-US" dirty="0" smtClean="0">
                          <a:effectLst/>
                        </a:rPr>
                        <a:t>非標準編碼</a:t>
                      </a:r>
                      <a:endParaRPr lang="en-US"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C8BD6"/>
                    </a:solidFill>
                  </a:tcPr>
                </a:tc>
                <a:tc>
                  <a:txBody>
                    <a:bodyPr/>
                    <a:lstStyle/>
                    <a:p>
                      <a:pPr marL="285750" indent="-285750" fontAlgn="t">
                        <a:buFont typeface="Wingdings" panose="05000000000000000000" pitchFamily="2" charset="2"/>
                        <a:buChar char="n"/>
                      </a:pPr>
                      <a:r>
                        <a:rPr lang="en-US" altLang="zh-TW" sz="1800" b="0" i="0" kern="1200" dirty="0" smtClean="0">
                          <a:solidFill>
                            <a:schemeClr val="tx1"/>
                          </a:solidFill>
                          <a:effectLst/>
                          <a:latin typeface="+mn-lt"/>
                          <a:ea typeface="+mn-ea"/>
                          <a:cs typeface="+mn-cs"/>
                        </a:rPr>
                        <a:t>Adversaries may encode data with a non-standard data encoding system to make the content of command and control traffic more difficult to detect. Command and control (C2) information can be encoded using a non-standard data encoding system that diverges from existing protocol specifications. Non-standard data encoding schemes may be based on or related to standard data encoding schemes, such as a modified Base64 encoding for the message body of an HTTP request.</a:t>
                      </a:r>
                      <a:endParaRPr lang="en-US" altLang="zh-TW" dirty="0" smtClean="0">
                        <a:effectLst/>
                      </a:endParaRPr>
                    </a:p>
                    <a:p>
                      <a:pPr marL="285750" indent="-285750" fontAlgn="t">
                        <a:buFont typeface="Wingdings" panose="05000000000000000000" pitchFamily="2" charset="2"/>
                        <a:buChar char="n"/>
                      </a:pPr>
                      <a:r>
                        <a:rPr lang="zh-TW" altLang="en-US" dirty="0" smtClean="0">
                          <a:effectLst/>
                        </a:rPr>
                        <a:t>攻擊者可能使用非標準資料編碼系統對資料進行編碼，以使命令和控制流量的內容更難以偵測。命令與控制 </a:t>
                      </a:r>
                      <a:r>
                        <a:rPr lang="en-US" altLang="zh-TW" dirty="0" smtClean="0">
                          <a:effectLst/>
                        </a:rPr>
                        <a:t>(C2) </a:t>
                      </a:r>
                      <a:r>
                        <a:rPr lang="zh-TW" altLang="en-US" dirty="0" smtClean="0">
                          <a:effectLst/>
                        </a:rPr>
                        <a:t>資訊可以使用與現有協定規範不同的非標準資料編碼系統進行編碼。非標準資料編碼方案可以基於標準資料編碼方案或與之相關，例如用於</a:t>
                      </a:r>
                      <a:r>
                        <a:rPr lang="en-US" altLang="zh-TW" dirty="0" smtClean="0">
                          <a:effectLst/>
                        </a:rPr>
                        <a:t>HTTP</a:t>
                      </a:r>
                      <a:r>
                        <a:rPr lang="zh-TW" altLang="en-US" dirty="0" smtClean="0">
                          <a:effectLst/>
                        </a:rPr>
                        <a:t>請求的訊息主體的修改的</a:t>
                      </a:r>
                      <a:r>
                        <a:rPr lang="en-US" altLang="zh-TW" dirty="0" smtClean="0">
                          <a:effectLst/>
                        </a:rPr>
                        <a:t>Base64</a:t>
                      </a:r>
                      <a:r>
                        <a:rPr lang="zh-TW" altLang="en-US" dirty="0" smtClean="0">
                          <a:effectLst/>
                        </a:rPr>
                        <a:t>編碼。</a:t>
                      </a:r>
                      <a:endParaRPr lang="en-US"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C8BD6"/>
                    </a:solidFill>
                  </a:tcPr>
                </a:tc>
                <a:extLst>
                  <a:ext uri="{0D108BD9-81ED-4DB2-BD59-A6C34878D82A}">
                    <a16:rowId xmlns:a16="http://schemas.microsoft.com/office/drawing/2014/main" val="4237149618"/>
                  </a:ext>
                </a:extLst>
              </a:tr>
            </a:tbl>
          </a:graphicData>
        </a:graphic>
      </p:graphicFrame>
      <p:sp>
        <p:nvSpPr>
          <p:cNvPr id="10" name="矩形 9"/>
          <p:cNvSpPr/>
          <p:nvPr/>
        </p:nvSpPr>
        <p:spPr>
          <a:xfrm>
            <a:off x="0" y="136525"/>
            <a:ext cx="9351599" cy="400110"/>
          </a:xfrm>
          <a:prstGeom prst="rect">
            <a:avLst/>
          </a:prstGeom>
        </p:spPr>
        <p:txBody>
          <a:bodyPr wrap="none">
            <a:spAutoFit/>
          </a:bodyPr>
          <a:lstStyle/>
          <a:p>
            <a:r>
              <a:rPr lang="en-US" altLang="zh-TW" sz="2000" dirty="0" smtClean="0"/>
              <a:t>12.</a:t>
            </a:r>
            <a:r>
              <a:rPr lang="zh-TW" altLang="en-US" sz="2000" dirty="0" smtClean="0"/>
              <a:t>命令與控制</a:t>
            </a:r>
            <a:r>
              <a:rPr lang="en-US" altLang="zh-TW" sz="2000" dirty="0" smtClean="0"/>
              <a:t>Command and Control</a:t>
            </a:r>
            <a:r>
              <a:rPr lang="zh-TW" altLang="en-US" sz="2000" dirty="0" smtClean="0"/>
              <a:t> 戰術</a:t>
            </a:r>
            <a:r>
              <a:rPr lang="en-US" altLang="zh-TW" sz="2000" dirty="0" smtClean="0"/>
              <a:t>| 3.</a:t>
            </a:r>
            <a:r>
              <a:rPr lang="zh-TW" altLang="en-US" sz="2000" b="1" dirty="0" smtClean="0">
                <a:solidFill>
                  <a:srgbClr val="FF0000"/>
                </a:solidFill>
              </a:rPr>
              <a:t>資料編碼 </a:t>
            </a:r>
            <a:r>
              <a:rPr lang="en-US" altLang="zh-TW" sz="2000" b="1" dirty="0">
                <a:solidFill>
                  <a:srgbClr val="FF0000"/>
                </a:solidFill>
              </a:rPr>
              <a:t>Data Encoding </a:t>
            </a:r>
            <a:r>
              <a:rPr lang="en-US" altLang="zh-TW" sz="2000" dirty="0" smtClean="0"/>
              <a:t>(2)</a:t>
            </a:r>
            <a:r>
              <a:rPr lang="zh-TW" altLang="en-US" sz="2000" dirty="0" smtClean="0"/>
              <a:t>技術</a:t>
            </a:r>
            <a:endParaRPr lang="en-US" altLang="zh-TW" sz="2000" dirty="0"/>
          </a:p>
        </p:txBody>
      </p:sp>
    </p:spTree>
    <p:extLst>
      <p:ext uri="{BB962C8B-B14F-4D97-AF65-F5344CB8AC3E}">
        <p14:creationId xmlns:p14="http://schemas.microsoft.com/office/powerpoint/2010/main" val="348272555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p:cNvGraphicFramePr>
            <a:graphicFrameLocks noGrp="1"/>
          </p:cNvGraphicFramePr>
          <p:nvPr>
            <p:extLst>
              <p:ext uri="{D42A27DB-BD31-4B8C-83A1-F6EECF244321}">
                <p14:modId xmlns:p14="http://schemas.microsoft.com/office/powerpoint/2010/main" val="1689221538"/>
              </p:ext>
            </p:extLst>
          </p:nvPr>
        </p:nvGraphicFramePr>
        <p:xfrm>
          <a:off x="6878656" y="3834066"/>
          <a:ext cx="4918825" cy="1584960"/>
        </p:xfrm>
        <a:graphic>
          <a:graphicData uri="http://schemas.openxmlformats.org/drawingml/2006/table">
            <a:tbl>
              <a:tblPr/>
              <a:tblGrid>
                <a:gridCol w="1849562">
                  <a:extLst>
                    <a:ext uri="{9D8B030D-6E8A-4147-A177-3AD203B41FA5}">
                      <a16:colId xmlns:a16="http://schemas.microsoft.com/office/drawing/2014/main" val="2340207979"/>
                    </a:ext>
                  </a:extLst>
                </a:gridCol>
                <a:gridCol w="3069263">
                  <a:extLst>
                    <a:ext uri="{9D8B030D-6E8A-4147-A177-3AD203B41FA5}">
                      <a16:colId xmlns:a16="http://schemas.microsoft.com/office/drawing/2014/main" val="3916782922"/>
                    </a:ext>
                  </a:extLst>
                </a:gridCol>
              </a:tblGrid>
              <a:tr h="0">
                <a:tc gridSpan="2">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2000" b="0" i="0" u="none" strike="noStrike" cap="none" normalizeH="0" baseline="0" dirty="0">
                          <a:ln>
                            <a:noFill/>
                          </a:ln>
                          <a:solidFill>
                            <a:srgbClr val="39434C"/>
                          </a:solidFill>
                          <a:effectLst/>
                          <a:latin typeface="Arial" panose="020B0604020202020204" pitchFamily="34" charset="0"/>
                          <a:ea typeface="Roboto-Regular"/>
                        </a:rPr>
                        <a:t>Sub-techniques </a:t>
                      </a:r>
                      <a:r>
                        <a:rPr kumimoji="0" lang="zh-TW" altLang="zh-TW" sz="2000" b="0" i="0" u="none" strike="noStrike" cap="none" normalizeH="0" baseline="0" dirty="0" smtClean="0">
                          <a:ln>
                            <a:noFill/>
                          </a:ln>
                          <a:solidFill>
                            <a:srgbClr val="39434C"/>
                          </a:solidFill>
                          <a:effectLst/>
                          <a:latin typeface="Arial" panose="020B0604020202020204" pitchFamily="34" charset="0"/>
                          <a:ea typeface="Roboto-Regular"/>
                        </a:rPr>
                        <a:t>(</a:t>
                      </a:r>
                      <a:r>
                        <a:rPr kumimoji="0" lang="en-US" altLang="zh-TW" sz="2000" b="0" i="0" u="none" strike="noStrike" cap="none" normalizeH="0" baseline="0" dirty="0" smtClean="0">
                          <a:ln>
                            <a:noFill/>
                          </a:ln>
                          <a:solidFill>
                            <a:srgbClr val="39434C"/>
                          </a:solidFill>
                          <a:effectLst/>
                          <a:latin typeface="Arial" panose="020B0604020202020204" pitchFamily="34" charset="0"/>
                          <a:ea typeface="Roboto-Regular"/>
                        </a:rPr>
                        <a:t>2</a:t>
                      </a:r>
                      <a:r>
                        <a:rPr kumimoji="0" lang="zh-TW" altLang="zh-TW" sz="2000" b="0" i="0" u="none" strike="noStrike" cap="none" normalizeH="0" baseline="0" dirty="0" smtClean="0">
                          <a:ln>
                            <a:noFill/>
                          </a:ln>
                          <a:solidFill>
                            <a:srgbClr val="39434C"/>
                          </a:solidFill>
                          <a:effectLst/>
                          <a:latin typeface="Arial" panose="020B0604020202020204" pitchFamily="34" charset="0"/>
                          <a:ea typeface="Roboto-Regular"/>
                        </a:rPr>
                        <a:t>)</a:t>
                      </a:r>
                      <a:endParaRPr kumimoji="0" lang="zh-TW" altLang="zh-TW" sz="2000" b="0" i="0" u="none" strike="noStrike" cap="none" normalizeH="0" baseline="0" dirty="0">
                        <a:ln>
                          <a:noFill/>
                        </a:ln>
                        <a:solidFill>
                          <a:srgbClr val="39434C"/>
                        </a:solidFill>
                        <a:effectLst/>
                        <a:latin typeface="Arial" panose="020B0604020202020204" pitchFamily="34" charset="0"/>
                        <a:ea typeface="Roboto-Regular"/>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l" fontAlgn="b"/>
                      <a:endParaRPr lang="en-US" dirty="0">
                        <a:effectLst/>
                      </a:endParaRPr>
                    </a:p>
                  </a:txBody>
                  <a:tcPr anchor="b">
                    <a:lnL w="9525" cap="flat" cmpd="sng" algn="ctr">
                      <a:solidFill>
                        <a:srgbClr val="DFDFDF"/>
                      </a:solidFill>
                      <a:prstDash val="solid"/>
                      <a:round/>
                      <a:headEnd type="none" w="med" len="med"/>
                      <a:tailEnd type="none" w="med" len="med"/>
                    </a:lnL>
                    <a:lnR>
                      <a:noFill/>
                    </a:lnR>
                    <a:lnT w="9525" cap="flat" cmpd="sng" algn="ctr">
                      <a:solidFill>
                        <a:srgbClr val="A0CD9D"/>
                      </a:solidFill>
                      <a:prstDash val="solid"/>
                      <a:round/>
                      <a:headEnd type="none" w="med" len="med"/>
                      <a:tailEnd type="none" w="med" len="med"/>
                    </a:lnT>
                    <a:lnB w="9525" cap="flat" cmpd="sng" algn="ctr">
                      <a:solidFill>
                        <a:srgbClr val="E0CC9D"/>
                      </a:solidFill>
                      <a:prstDash val="solid"/>
                      <a:round/>
                      <a:headEnd type="none" w="med" len="med"/>
                      <a:tailEnd type="none" w="med" len="med"/>
                    </a:lnB>
                  </a:tcPr>
                </a:tc>
                <a:extLst>
                  <a:ext uri="{0D108BD9-81ED-4DB2-BD59-A6C34878D82A}">
                    <a16:rowId xmlns:a16="http://schemas.microsoft.com/office/drawing/2014/main" val="2394320160"/>
                  </a:ext>
                </a:extLst>
              </a:tr>
              <a:tr h="0">
                <a:tc>
                  <a:txBody>
                    <a:bodyPr/>
                    <a:lstStyle/>
                    <a:p>
                      <a:pPr algn="l" fontAlgn="b"/>
                      <a:r>
                        <a:rPr lang="en-US" sz="2000" dirty="0">
                          <a:effectLst/>
                        </a:rPr>
                        <a:t>ID</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2000" dirty="0">
                          <a:effectLst/>
                        </a:rPr>
                        <a:t>Name</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34092260"/>
                  </a:ext>
                </a:extLst>
              </a:tr>
              <a:tr h="0">
                <a:tc>
                  <a:txBody>
                    <a:bodyPr/>
                    <a:lstStyle/>
                    <a:p>
                      <a:pPr fontAlgn="t"/>
                      <a:r>
                        <a:rPr lang="en-US" altLang="zh-TW" sz="2000" dirty="0" smtClean="0">
                          <a:hlinkClick r:id="rId2"/>
                        </a:rPr>
                        <a:t>T1132.001</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US" altLang="zh-TW" sz="1800" b="0" i="0" u="none" strike="noStrike" kern="1200" dirty="0" smtClean="0">
                          <a:solidFill>
                            <a:schemeClr val="tx1"/>
                          </a:solidFill>
                          <a:effectLst/>
                          <a:latin typeface="+mn-lt"/>
                          <a:ea typeface="+mn-ea"/>
                          <a:cs typeface="+mn-cs"/>
                          <a:hlinkClick r:id="rId3"/>
                        </a:rPr>
                        <a:t>Keylogging</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31283260"/>
                  </a:ext>
                </a:extLst>
              </a:tr>
              <a:tr h="0">
                <a:tc>
                  <a:txBody>
                    <a:bodyPr/>
                    <a:lstStyle/>
                    <a:p>
                      <a:pPr fontAlgn="t"/>
                      <a:r>
                        <a:rPr lang="en-US" altLang="zh-TW" sz="2000" dirty="0" smtClean="0">
                          <a:hlinkClick r:id="rId4"/>
                        </a:rPr>
                        <a:t>T1132.002</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US" altLang="zh-TW" sz="1800" b="0" i="0" u="none" strike="noStrike" kern="1200" dirty="0" smtClean="0">
                          <a:solidFill>
                            <a:schemeClr val="tx1"/>
                          </a:solidFill>
                          <a:effectLst/>
                          <a:latin typeface="+mn-lt"/>
                          <a:ea typeface="+mn-ea"/>
                          <a:cs typeface="+mn-cs"/>
                          <a:hlinkClick r:id="rId5"/>
                        </a:rPr>
                        <a:t>GUI Input Capture</a:t>
                      </a:r>
                      <a:endParaRPr lang="en-US"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37149618"/>
                  </a:ext>
                </a:extLst>
              </a:tr>
            </a:tbl>
          </a:graphicData>
        </a:graphic>
      </p:graphicFrame>
      <p:sp>
        <p:nvSpPr>
          <p:cNvPr id="4" name="矩形 3"/>
          <p:cNvSpPr/>
          <p:nvPr/>
        </p:nvSpPr>
        <p:spPr>
          <a:xfrm>
            <a:off x="0" y="136525"/>
            <a:ext cx="9351599" cy="400110"/>
          </a:xfrm>
          <a:prstGeom prst="rect">
            <a:avLst/>
          </a:prstGeom>
        </p:spPr>
        <p:txBody>
          <a:bodyPr wrap="none">
            <a:spAutoFit/>
          </a:bodyPr>
          <a:lstStyle/>
          <a:p>
            <a:r>
              <a:rPr lang="en-US" altLang="zh-TW" sz="2000" dirty="0" smtClean="0"/>
              <a:t>12.</a:t>
            </a:r>
            <a:r>
              <a:rPr lang="zh-TW" altLang="en-US" sz="2000" dirty="0" smtClean="0"/>
              <a:t>命令與控制</a:t>
            </a:r>
            <a:r>
              <a:rPr lang="en-US" altLang="zh-TW" sz="2000" dirty="0" smtClean="0"/>
              <a:t>Command and Control</a:t>
            </a:r>
            <a:r>
              <a:rPr lang="zh-TW" altLang="en-US" sz="2000" dirty="0" smtClean="0"/>
              <a:t> 戰術</a:t>
            </a:r>
            <a:r>
              <a:rPr lang="en-US" altLang="zh-TW" sz="2000" dirty="0" smtClean="0"/>
              <a:t>| 3.</a:t>
            </a:r>
            <a:r>
              <a:rPr lang="zh-TW" altLang="en-US" sz="2000" b="1" dirty="0" smtClean="0">
                <a:solidFill>
                  <a:srgbClr val="FF0000"/>
                </a:solidFill>
              </a:rPr>
              <a:t>資料編碼 </a:t>
            </a:r>
            <a:r>
              <a:rPr lang="en-US" altLang="zh-TW" sz="2000" b="1" dirty="0">
                <a:solidFill>
                  <a:srgbClr val="FF0000"/>
                </a:solidFill>
              </a:rPr>
              <a:t>Data Encoding </a:t>
            </a:r>
            <a:r>
              <a:rPr lang="en-US" altLang="zh-TW" sz="2000" dirty="0" smtClean="0"/>
              <a:t>(2)</a:t>
            </a:r>
            <a:r>
              <a:rPr lang="zh-TW" altLang="en-US" sz="2000" dirty="0" smtClean="0"/>
              <a:t>技術</a:t>
            </a:r>
            <a:endParaRPr lang="en-US" altLang="zh-TW" sz="2000" dirty="0"/>
          </a:p>
        </p:txBody>
      </p:sp>
      <p:sp>
        <p:nvSpPr>
          <p:cNvPr id="5" name="矩形 4"/>
          <p:cNvSpPr/>
          <p:nvPr/>
        </p:nvSpPr>
        <p:spPr>
          <a:xfrm>
            <a:off x="133593" y="598190"/>
            <a:ext cx="6591336" cy="4247317"/>
          </a:xfrm>
          <a:prstGeom prst="rect">
            <a:avLst/>
          </a:prstGeom>
        </p:spPr>
        <p:txBody>
          <a:bodyPr wrap="square">
            <a:spAutoFit/>
          </a:bodyPr>
          <a:lstStyle/>
          <a:p>
            <a:pPr marL="285750" indent="-285750">
              <a:buFont typeface="Wingdings" panose="05000000000000000000" pitchFamily="2" charset="2"/>
              <a:buChar char="n"/>
            </a:pPr>
            <a:r>
              <a:rPr lang="en-US" altLang="zh-TW" dirty="0" smtClean="0"/>
              <a:t>Adversaries(</a:t>
            </a:r>
            <a:r>
              <a:rPr lang="zh-TW" altLang="en-US" dirty="0" smtClean="0"/>
              <a:t>攻擊者</a:t>
            </a:r>
            <a:r>
              <a:rPr lang="en-US" altLang="zh-TW" dirty="0" smtClean="0"/>
              <a:t>)</a:t>
            </a:r>
            <a:r>
              <a:rPr lang="zh-TW" altLang="en-US" dirty="0" smtClean="0"/>
              <a:t>可能</a:t>
            </a:r>
            <a:r>
              <a:rPr lang="zh-TW" altLang="en-US" dirty="0"/>
              <a:t>會對資料進行編碼，以使命令和控制流量的內容更難以偵測。可以使用標準資料編碼系統對命令和控制（</a:t>
            </a:r>
            <a:r>
              <a:rPr lang="en-US" altLang="zh-TW" dirty="0"/>
              <a:t>C2</a:t>
            </a:r>
            <a:r>
              <a:rPr lang="zh-TW" altLang="en-US" dirty="0"/>
              <a:t>）資訊進行編碼。資料編碼的使用可以遵守現有的協議規範，並且包括使用 </a:t>
            </a:r>
            <a:r>
              <a:rPr lang="en-US" altLang="zh-TW" dirty="0"/>
              <a:t>ASCII</a:t>
            </a:r>
            <a:r>
              <a:rPr lang="zh-TW" altLang="en-US" dirty="0"/>
              <a:t>、</a:t>
            </a:r>
            <a:r>
              <a:rPr lang="en-US" altLang="zh-TW" dirty="0"/>
              <a:t>Unicode</a:t>
            </a:r>
            <a:r>
              <a:rPr lang="zh-TW" altLang="en-US" dirty="0"/>
              <a:t>、</a:t>
            </a:r>
            <a:r>
              <a:rPr lang="en-US" altLang="zh-TW" dirty="0"/>
              <a:t>Base64</a:t>
            </a:r>
            <a:r>
              <a:rPr lang="zh-TW" altLang="en-US" dirty="0"/>
              <a:t>、</a:t>
            </a:r>
            <a:r>
              <a:rPr lang="en-US" altLang="zh-TW" dirty="0"/>
              <a:t>MIME </a:t>
            </a:r>
            <a:r>
              <a:rPr lang="zh-TW" altLang="en-US" dirty="0"/>
              <a:t>或其他二進位到文字和字元編碼系統。</a:t>
            </a:r>
            <a:r>
              <a:rPr lang="en-US" altLang="zh-TW" baseline="30000" dirty="0">
                <a:hlinkClick r:id="rId6"/>
              </a:rPr>
              <a:t>[1] </a:t>
            </a:r>
            <a:r>
              <a:rPr lang="en-US" altLang="zh-TW" baseline="30000" dirty="0">
                <a:hlinkClick r:id="rId7"/>
              </a:rPr>
              <a:t>[2]</a:t>
            </a:r>
            <a:r>
              <a:rPr lang="zh-TW" altLang="en-US" dirty="0"/>
              <a:t>一些資料編碼系統也可能會導致資料壓縮，例如 </a:t>
            </a:r>
            <a:r>
              <a:rPr lang="en-US" altLang="zh-TW" dirty="0" err="1"/>
              <a:t>gzip</a:t>
            </a:r>
            <a:r>
              <a:rPr lang="zh-TW" altLang="en-US" dirty="0" smtClean="0"/>
              <a:t>。</a:t>
            </a:r>
            <a:endParaRPr lang="en-US" altLang="zh-TW" dirty="0" smtClean="0"/>
          </a:p>
          <a:p>
            <a:pPr marL="285750" indent="-285750">
              <a:buFont typeface="Wingdings" panose="05000000000000000000" pitchFamily="2" charset="2"/>
              <a:buChar char="n"/>
            </a:pPr>
            <a:r>
              <a:rPr lang="en-US" altLang="zh-TW" dirty="0" smtClean="0"/>
              <a:t>Adversaries </a:t>
            </a:r>
            <a:r>
              <a:rPr lang="en-US" altLang="zh-TW" dirty="0"/>
              <a:t>may encode data to make the content of command and control traffic more difficult to detect. Command and control (C2) information can be encoded using a standard data encoding system. Use of data encoding may adhere to existing protocol specifications and includes use of ASCII, Unicode, Base64, MIME, or other binary-to-text and character encoding systems.</a:t>
            </a:r>
            <a:r>
              <a:rPr lang="en-US" altLang="zh-TW" baseline="30000" dirty="0">
                <a:hlinkClick r:id="rId6"/>
              </a:rPr>
              <a:t>[1]</a:t>
            </a:r>
            <a:r>
              <a:rPr lang="en-US" altLang="zh-TW" dirty="0"/>
              <a:t> </a:t>
            </a:r>
            <a:r>
              <a:rPr lang="en-US" altLang="zh-TW" baseline="30000" dirty="0">
                <a:hlinkClick r:id="rId7"/>
              </a:rPr>
              <a:t>[2]</a:t>
            </a:r>
            <a:r>
              <a:rPr lang="en-US" altLang="zh-TW" dirty="0"/>
              <a:t> Some data encoding systems may also result in data compression, such as </a:t>
            </a:r>
            <a:r>
              <a:rPr lang="en-US" altLang="zh-TW" dirty="0" err="1"/>
              <a:t>gzip</a:t>
            </a:r>
            <a:r>
              <a:rPr lang="en-US" altLang="zh-TW" dirty="0"/>
              <a:t>.</a:t>
            </a:r>
          </a:p>
        </p:txBody>
      </p:sp>
      <p:sp>
        <p:nvSpPr>
          <p:cNvPr id="6" name="矩形 5"/>
          <p:cNvSpPr/>
          <p:nvPr/>
        </p:nvSpPr>
        <p:spPr>
          <a:xfrm>
            <a:off x="6878656" y="923466"/>
            <a:ext cx="5092686" cy="1877437"/>
          </a:xfrm>
          <a:prstGeom prst="rect">
            <a:avLst/>
          </a:prstGeom>
          <a:solidFill>
            <a:srgbClr val="7C8BD6"/>
          </a:solidFill>
        </p:spPr>
        <p:txBody>
          <a:bodyPr wrap="square">
            <a:spAutoFit/>
          </a:bodyPr>
          <a:lstStyle/>
          <a:p>
            <a:r>
              <a:rPr lang="en-US" altLang="zh-TW" sz="1400" b="1" dirty="0">
                <a:latin typeface="Roboto-Regular"/>
              </a:rPr>
              <a:t>ID: T1132</a:t>
            </a:r>
          </a:p>
          <a:p>
            <a:r>
              <a:rPr lang="en-US" altLang="zh-TW" sz="1400" b="1" dirty="0">
                <a:latin typeface="Roboto-Regular"/>
              </a:rPr>
              <a:t>Sub-techniques:  </a:t>
            </a:r>
            <a:r>
              <a:rPr lang="en-US" altLang="zh-TW" sz="1400" dirty="0">
                <a:hlinkClick r:id="rId2"/>
              </a:rPr>
              <a:t>T1132.001</a:t>
            </a:r>
            <a:r>
              <a:rPr lang="en-US" altLang="zh-TW" sz="1400" dirty="0"/>
              <a:t>, </a:t>
            </a:r>
            <a:r>
              <a:rPr lang="en-US" altLang="zh-TW" sz="1400" dirty="0" smtClean="0">
                <a:hlinkClick r:id="rId4"/>
              </a:rPr>
              <a:t>T1132.002</a:t>
            </a:r>
            <a:endParaRPr lang="en-US" altLang="zh-TW" sz="1400" dirty="0" smtClean="0"/>
          </a:p>
          <a:p>
            <a:r>
              <a:rPr lang="en-US" altLang="zh-TW" sz="1400" b="1" dirty="0" smtClean="0">
                <a:latin typeface="Roboto-Regular"/>
              </a:rPr>
              <a:t>Tactic</a:t>
            </a:r>
            <a:r>
              <a:rPr lang="en-US" altLang="zh-TW" sz="1400" b="1" dirty="0">
                <a:latin typeface="Roboto-Regular"/>
              </a:rPr>
              <a:t>: </a:t>
            </a:r>
            <a:r>
              <a:rPr lang="en-US" altLang="zh-TW" sz="1400" dirty="0">
                <a:hlinkClick r:id="rId8"/>
              </a:rPr>
              <a:t>Command and </a:t>
            </a:r>
            <a:r>
              <a:rPr lang="en-US" altLang="zh-TW" sz="1400" dirty="0" smtClean="0">
                <a:hlinkClick r:id="rId8"/>
              </a:rPr>
              <a:t>Control</a:t>
            </a:r>
            <a:endParaRPr lang="en-US" altLang="zh-TW" sz="1400" dirty="0" smtClean="0"/>
          </a:p>
          <a:p>
            <a:r>
              <a:rPr lang="en-US" altLang="zh-TW" sz="1400" b="1" dirty="0" smtClean="0">
                <a:latin typeface="Roboto-Regular"/>
              </a:rPr>
              <a:t>Platforms</a:t>
            </a:r>
            <a:r>
              <a:rPr lang="en-US" altLang="zh-TW" sz="1400" b="1" dirty="0">
                <a:latin typeface="Roboto-Regular"/>
              </a:rPr>
              <a:t>: Linux, Windows, </a:t>
            </a:r>
            <a:r>
              <a:rPr lang="en-US" altLang="zh-TW" sz="1400" b="1" dirty="0" err="1">
                <a:latin typeface="Roboto-Regular"/>
              </a:rPr>
              <a:t>macOS</a:t>
            </a:r>
            <a:endParaRPr lang="en-US" altLang="zh-TW" sz="1400" b="1" dirty="0">
              <a:latin typeface="Roboto-Regular"/>
            </a:endParaRPr>
          </a:p>
          <a:p>
            <a:r>
              <a:rPr lang="en-US" altLang="zh-TW" sz="1400" b="1" dirty="0">
                <a:latin typeface="Roboto-Regular"/>
              </a:rPr>
              <a:t>Contributors: </a:t>
            </a:r>
            <a:r>
              <a:rPr lang="en-US" altLang="zh-TW" sz="1400" b="1" dirty="0" err="1">
                <a:latin typeface="Roboto-Regular"/>
              </a:rPr>
              <a:t>Itzik</a:t>
            </a:r>
            <a:r>
              <a:rPr lang="en-US" altLang="zh-TW" sz="1400" b="1" dirty="0">
                <a:latin typeface="Roboto-Regular"/>
              </a:rPr>
              <a:t> Kotler, </a:t>
            </a:r>
            <a:r>
              <a:rPr lang="en-US" altLang="zh-TW" sz="1400" b="1" dirty="0" err="1">
                <a:latin typeface="Roboto-Regular"/>
              </a:rPr>
              <a:t>SafeBreach</a:t>
            </a:r>
            <a:endParaRPr lang="en-US" altLang="zh-TW" sz="1400" b="1" dirty="0">
              <a:latin typeface="Roboto-Regular"/>
            </a:endParaRPr>
          </a:p>
          <a:p>
            <a:r>
              <a:rPr lang="en-US" altLang="zh-TW" sz="1400" b="1" dirty="0">
                <a:latin typeface="Roboto-Regular"/>
              </a:rPr>
              <a:t>Version: 1.2</a:t>
            </a:r>
          </a:p>
          <a:p>
            <a:r>
              <a:rPr lang="en-US" altLang="zh-TW" sz="1400" b="1" dirty="0">
                <a:latin typeface="Roboto-Regular"/>
              </a:rPr>
              <a:t>Created: 31 May 2017</a:t>
            </a:r>
          </a:p>
          <a:p>
            <a:r>
              <a:rPr lang="en-US" altLang="zh-TW" sz="1400" b="1" dirty="0">
                <a:latin typeface="Roboto-Regular"/>
              </a:rPr>
              <a:t>Last Modified: 21 April 2023</a:t>
            </a:r>
            <a:endParaRPr lang="en-US" altLang="zh-TW" sz="1400" b="1" dirty="0" smtClean="0">
              <a:latin typeface="Roboto-Regular"/>
            </a:endParaRPr>
          </a:p>
        </p:txBody>
      </p:sp>
      <p:sp>
        <p:nvSpPr>
          <p:cNvPr id="3" name="投影片編號版面配置區 2"/>
          <p:cNvSpPr>
            <a:spLocks noGrp="1"/>
          </p:cNvSpPr>
          <p:nvPr>
            <p:ph type="sldNum" sz="quarter" idx="12"/>
          </p:nvPr>
        </p:nvSpPr>
        <p:spPr/>
        <p:txBody>
          <a:bodyPr/>
          <a:lstStyle/>
          <a:p>
            <a:fld id="{D16C3A51-89D0-4E4D-AA61-5A30A561532A}" type="slidenum">
              <a:rPr lang="zh-TW" altLang="en-US" smtClean="0"/>
              <a:pPr/>
              <a:t>123</a:t>
            </a:fld>
            <a:endParaRPr lang="zh-TW" altLang="en-US"/>
          </a:p>
        </p:txBody>
      </p:sp>
    </p:spTree>
    <p:extLst>
      <p:ext uri="{BB962C8B-B14F-4D97-AF65-F5344CB8AC3E}">
        <p14:creationId xmlns:p14="http://schemas.microsoft.com/office/powerpoint/2010/main" val="205156624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p:cNvGraphicFramePr>
            <a:graphicFrameLocks noGrp="1"/>
          </p:cNvGraphicFramePr>
          <p:nvPr>
            <p:extLst>
              <p:ext uri="{D42A27DB-BD31-4B8C-83A1-F6EECF244321}">
                <p14:modId xmlns:p14="http://schemas.microsoft.com/office/powerpoint/2010/main" val="2654466096"/>
              </p:ext>
            </p:extLst>
          </p:nvPr>
        </p:nvGraphicFramePr>
        <p:xfrm>
          <a:off x="146223" y="910709"/>
          <a:ext cx="11804985" cy="4859082"/>
        </p:xfrm>
        <a:graphic>
          <a:graphicData uri="http://schemas.openxmlformats.org/drawingml/2006/table">
            <a:tbl>
              <a:tblPr/>
              <a:tblGrid>
                <a:gridCol w="938755">
                  <a:extLst>
                    <a:ext uri="{9D8B030D-6E8A-4147-A177-3AD203B41FA5}">
                      <a16:colId xmlns:a16="http://schemas.microsoft.com/office/drawing/2014/main" val="3772659884"/>
                    </a:ext>
                  </a:extLst>
                </a:gridCol>
                <a:gridCol w="1415851">
                  <a:extLst>
                    <a:ext uri="{9D8B030D-6E8A-4147-A177-3AD203B41FA5}">
                      <a16:colId xmlns:a16="http://schemas.microsoft.com/office/drawing/2014/main" val="2877839457"/>
                    </a:ext>
                  </a:extLst>
                </a:gridCol>
                <a:gridCol w="9450379">
                  <a:extLst>
                    <a:ext uri="{9D8B030D-6E8A-4147-A177-3AD203B41FA5}">
                      <a16:colId xmlns:a16="http://schemas.microsoft.com/office/drawing/2014/main" val="3645969166"/>
                    </a:ext>
                  </a:extLst>
                </a:gridCol>
              </a:tblGrid>
              <a:tr h="296285">
                <a:tc>
                  <a:txBody>
                    <a:bodyPr/>
                    <a:lstStyle/>
                    <a:p>
                      <a:pPr algn="l" fontAlgn="b"/>
                      <a:r>
                        <a:rPr lang="en-US" sz="1400" b="1" dirty="0">
                          <a:effectLst/>
                        </a:rPr>
                        <a:t>ID</a:t>
                      </a:r>
                    </a:p>
                  </a:txBody>
                  <a:tcPr marL="68870" marR="68870" marT="34435" marB="3443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smtClean="0">
                          <a:effectLst/>
                        </a:rPr>
                        <a:t>Name</a:t>
                      </a:r>
                      <a:endParaRPr lang="en-US" sz="1400" b="1" dirty="0">
                        <a:effectLst/>
                      </a:endParaRPr>
                    </a:p>
                  </a:txBody>
                  <a:tcPr marL="68870" marR="68870" marT="34435" marB="3443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smtClean="0">
                          <a:effectLst/>
                        </a:rPr>
                        <a:t>Description</a:t>
                      </a:r>
                      <a:endParaRPr lang="en-US" sz="1400" b="1" dirty="0">
                        <a:effectLst/>
                      </a:endParaRPr>
                    </a:p>
                  </a:txBody>
                  <a:tcPr marL="68870" marR="68870" marT="34435" marB="3443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2095200646"/>
                  </a:ext>
                </a:extLst>
              </a:tr>
              <a:tr h="746497">
                <a:tc>
                  <a:txBody>
                    <a:bodyPr/>
                    <a:lstStyle/>
                    <a:p>
                      <a:pPr fontAlgn="t"/>
                      <a:r>
                        <a:rPr lang="en-US" altLang="zh-TW" sz="1800" b="0" i="0" u="none" strike="noStrike" kern="1200" dirty="0" smtClean="0">
                          <a:solidFill>
                            <a:schemeClr val="tx1"/>
                          </a:solidFill>
                          <a:effectLst/>
                          <a:latin typeface="+mn-lt"/>
                          <a:ea typeface="+mn-ea"/>
                          <a:cs typeface="+mn-cs"/>
                          <a:hlinkClick r:id="rId2"/>
                        </a:rPr>
                        <a:t>S0128</a:t>
                      </a:r>
                      <a:endParaRPr lang="en-US" sz="1800" b="1" dirty="0">
                        <a:effectLst/>
                        <a:latin typeface="+mn-l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2"/>
                        </a:rPr>
                        <a:t>BADNEWS</a:t>
                      </a:r>
                      <a:endParaRPr lang="en-US" sz="14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marL="285750" indent="-285750" fontAlgn="t">
                        <a:buFont typeface="Wingdings" panose="05000000000000000000" pitchFamily="2" charset="2"/>
                        <a:buChar char="n"/>
                      </a:pPr>
                      <a:r>
                        <a:rPr lang="en-US" altLang="zh-TW" sz="1800" b="0" i="0" kern="1200" dirty="0" smtClean="0">
                          <a:solidFill>
                            <a:schemeClr val="tx1"/>
                          </a:solidFill>
                          <a:effectLst/>
                          <a:latin typeface="+mn-lt"/>
                          <a:ea typeface="+mn-ea"/>
                          <a:cs typeface="+mn-cs"/>
                        </a:rPr>
                        <a:t>After encrypting C2 data, </a:t>
                      </a:r>
                      <a:r>
                        <a:rPr lang="en-US" altLang="zh-TW" sz="1800" b="0" i="0" u="none" strike="noStrike" kern="1200" dirty="0" smtClean="0">
                          <a:solidFill>
                            <a:schemeClr val="tx1"/>
                          </a:solidFill>
                          <a:effectLst/>
                          <a:latin typeface="+mn-lt"/>
                          <a:ea typeface="+mn-ea"/>
                          <a:cs typeface="+mn-cs"/>
                          <a:hlinkClick r:id="rId2"/>
                        </a:rPr>
                        <a:t>BADNEWS</a:t>
                      </a:r>
                      <a:r>
                        <a:rPr lang="en-US" altLang="zh-TW" sz="1800" b="0" i="0" kern="1200" dirty="0" smtClean="0">
                          <a:solidFill>
                            <a:schemeClr val="tx1"/>
                          </a:solidFill>
                          <a:effectLst/>
                          <a:latin typeface="+mn-lt"/>
                          <a:ea typeface="+mn-ea"/>
                          <a:cs typeface="+mn-cs"/>
                        </a:rPr>
                        <a:t> converts it into a hexadecimal representation and then encodes it into base64.</a:t>
                      </a:r>
                    </a:p>
                    <a:p>
                      <a:pPr marL="285750" indent="-285750" fontAlgn="t">
                        <a:buFont typeface="Wingdings" panose="05000000000000000000" pitchFamily="2" charset="2"/>
                        <a:buChar char="n"/>
                      </a:pPr>
                      <a:r>
                        <a:rPr lang="zh-TW" altLang="en-US" sz="1800" b="0" i="0" kern="1200" dirty="0" smtClean="0">
                          <a:solidFill>
                            <a:schemeClr val="tx1"/>
                          </a:solidFill>
                          <a:effectLst/>
                          <a:latin typeface="+mn-lt"/>
                          <a:ea typeface="+mn-ea"/>
                          <a:cs typeface="+mn-cs"/>
                        </a:rPr>
                        <a:t>對 </a:t>
                      </a:r>
                      <a:r>
                        <a:rPr lang="en-US" altLang="zh-TW" sz="1800" b="0" i="0" kern="1200" dirty="0" smtClean="0">
                          <a:solidFill>
                            <a:schemeClr val="tx1"/>
                          </a:solidFill>
                          <a:effectLst/>
                          <a:latin typeface="+mn-lt"/>
                          <a:ea typeface="+mn-ea"/>
                          <a:cs typeface="+mn-cs"/>
                        </a:rPr>
                        <a:t>C2 </a:t>
                      </a:r>
                      <a:r>
                        <a:rPr lang="zh-TW" altLang="en-US" sz="1800" b="0" i="0" kern="1200" dirty="0" smtClean="0">
                          <a:solidFill>
                            <a:schemeClr val="tx1"/>
                          </a:solidFill>
                          <a:effectLst/>
                          <a:latin typeface="+mn-lt"/>
                          <a:ea typeface="+mn-ea"/>
                          <a:cs typeface="+mn-cs"/>
                        </a:rPr>
                        <a:t>資料進行加密後，</a:t>
                      </a:r>
                      <a:r>
                        <a:rPr lang="en-US" altLang="zh-TW" sz="1800" b="0" i="0" u="none" strike="noStrike" kern="1200" dirty="0" smtClean="0">
                          <a:solidFill>
                            <a:schemeClr val="tx1"/>
                          </a:solidFill>
                          <a:effectLst/>
                          <a:latin typeface="+mn-lt"/>
                          <a:ea typeface="+mn-ea"/>
                          <a:cs typeface="+mn-cs"/>
                          <a:hlinkClick r:id="rId2"/>
                        </a:rPr>
                        <a:t>BADNEWS</a:t>
                      </a:r>
                      <a:r>
                        <a:rPr lang="zh-TW" altLang="en-US" sz="1800" b="0" i="0" kern="1200" dirty="0" smtClean="0">
                          <a:solidFill>
                            <a:schemeClr val="tx1"/>
                          </a:solidFill>
                          <a:effectLst/>
                          <a:latin typeface="+mn-lt"/>
                          <a:ea typeface="+mn-ea"/>
                          <a:cs typeface="+mn-cs"/>
                        </a:rPr>
                        <a:t>將其轉換為十六進位表示形式，然後將其編碼為 </a:t>
                      </a:r>
                      <a:r>
                        <a:rPr lang="en-US" altLang="zh-TW" sz="1800" b="0" i="0" kern="1200" dirty="0" smtClean="0">
                          <a:solidFill>
                            <a:schemeClr val="tx1"/>
                          </a:solidFill>
                          <a:effectLst/>
                          <a:latin typeface="+mn-lt"/>
                          <a:ea typeface="+mn-ea"/>
                          <a:cs typeface="+mn-cs"/>
                        </a:rPr>
                        <a:t>Base64</a:t>
                      </a:r>
                      <a:r>
                        <a:rPr lang="zh-TW" altLang="en-US" sz="1800" b="0" i="0" kern="1200" dirty="0" smtClean="0">
                          <a:solidFill>
                            <a:schemeClr val="tx1"/>
                          </a:solidFill>
                          <a:effectLst/>
                          <a:latin typeface="+mn-lt"/>
                          <a:ea typeface="+mn-ea"/>
                          <a:cs typeface="+mn-cs"/>
                        </a:rPr>
                        <a:t>。</a:t>
                      </a:r>
                      <a:endParaRPr lang="en-US" altLang="zh-TW" sz="1700" b="0" i="0" kern="1200" dirty="0" smtClean="0">
                        <a:solidFill>
                          <a:schemeClr val="tx1"/>
                        </a:solidFill>
                        <a:effectLst/>
                        <a:latin typeface="+mn-lt"/>
                        <a:ea typeface="+mn-ea"/>
                        <a:cs typeface="+mn-cs"/>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2489582577"/>
                  </a:ext>
                </a:extLst>
              </a:tr>
              <a:tr h="748145">
                <a:tc>
                  <a:txBody>
                    <a:bodyPr/>
                    <a:lstStyle/>
                    <a:p>
                      <a:pPr fontAlgn="t"/>
                      <a:r>
                        <a:rPr lang="en-US" altLang="zh-TW" sz="1800" b="0" i="0" u="none" strike="noStrike" kern="1200" dirty="0" smtClean="0">
                          <a:solidFill>
                            <a:schemeClr val="tx1"/>
                          </a:solidFill>
                          <a:effectLst/>
                          <a:latin typeface="+mn-lt"/>
                          <a:ea typeface="+mn-ea"/>
                          <a:cs typeface="+mn-cs"/>
                          <a:hlinkClick r:id="rId3"/>
                        </a:rPr>
                        <a:t>S0132</a:t>
                      </a:r>
                      <a:endParaRPr lang="en-US" sz="14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3"/>
                        </a:rPr>
                        <a:t>H1N1</a:t>
                      </a:r>
                      <a:endParaRPr lang="en-US" sz="1400" b="1" dirty="0">
                        <a:effectLst/>
                        <a:latin typeface="+mn-l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marL="285750" indent="-285750" fontAlgn="t">
                        <a:buClrTx/>
                        <a:buFont typeface="Wingdings" panose="05000000000000000000" pitchFamily="2" charset="2"/>
                        <a:buChar char="n"/>
                      </a:pPr>
                      <a:r>
                        <a:rPr lang="en-US" altLang="zh-TW" sz="1800" b="0" i="0" u="none" strike="noStrike" kern="1200" dirty="0" smtClean="0">
                          <a:solidFill>
                            <a:schemeClr val="tx1"/>
                          </a:solidFill>
                          <a:effectLst/>
                          <a:latin typeface="+mn-lt"/>
                          <a:ea typeface="+mn-ea"/>
                          <a:cs typeface="+mn-cs"/>
                          <a:hlinkClick r:id="rId3"/>
                        </a:rPr>
                        <a:t>H1N1</a:t>
                      </a:r>
                      <a:r>
                        <a:rPr lang="en-US" altLang="zh-TW" sz="1800" b="0" i="0" kern="1200" dirty="0" smtClean="0">
                          <a:solidFill>
                            <a:schemeClr val="tx1"/>
                          </a:solidFill>
                          <a:effectLst/>
                          <a:latin typeface="+mn-lt"/>
                          <a:ea typeface="+mn-ea"/>
                          <a:cs typeface="+mn-cs"/>
                        </a:rPr>
                        <a:t> obfuscates C2 traffic with an altered version of base64.</a:t>
                      </a:r>
                    </a:p>
                    <a:p>
                      <a:pPr fontAlgn="t"/>
                      <a:r>
                        <a:rPr lang="en-US" altLang="zh-TW" sz="1800" u="none" strike="noStrike" dirty="0" smtClean="0">
                          <a:solidFill>
                            <a:srgbClr val="4F7CAC"/>
                          </a:solidFill>
                          <a:effectLst/>
                          <a:hlinkClick r:id="rId3"/>
                        </a:rPr>
                        <a:t>H1N1</a:t>
                      </a:r>
                      <a:r>
                        <a:rPr lang="zh-TW" altLang="en-US" sz="1800" dirty="0" smtClean="0">
                          <a:effectLst/>
                        </a:rPr>
                        <a:t>使用更改版本的 </a:t>
                      </a:r>
                      <a:r>
                        <a:rPr lang="en-US" altLang="zh-TW" sz="1800" dirty="0" smtClean="0">
                          <a:effectLst/>
                        </a:rPr>
                        <a:t>Base64 </a:t>
                      </a:r>
                      <a:r>
                        <a:rPr lang="zh-TW" altLang="en-US" sz="1800" dirty="0" smtClean="0">
                          <a:effectLst/>
                        </a:rPr>
                        <a:t>來混淆 </a:t>
                      </a:r>
                      <a:r>
                        <a:rPr lang="en-US" altLang="zh-TW" sz="1800" dirty="0" smtClean="0">
                          <a:effectLst/>
                        </a:rPr>
                        <a:t>C2 </a:t>
                      </a:r>
                      <a:r>
                        <a:rPr lang="zh-TW" altLang="en-US" sz="1800" dirty="0" smtClean="0">
                          <a:effectLst/>
                        </a:rPr>
                        <a:t>流量。</a:t>
                      </a:r>
                      <a:endParaRPr lang="zh-TW" altLang="en-US" sz="18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2916449438"/>
                  </a:ext>
                </a:extLst>
              </a:tr>
              <a:tr h="798022">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altLang="zh-TW" sz="1800" b="0" i="0" u="none" strike="noStrike" kern="1200" dirty="0" smtClean="0">
                          <a:solidFill>
                            <a:schemeClr val="tx1"/>
                          </a:solidFill>
                          <a:effectLst/>
                          <a:latin typeface="+mn-lt"/>
                          <a:ea typeface="+mn-ea"/>
                          <a:cs typeface="+mn-cs"/>
                          <a:hlinkClick r:id="rId4"/>
                        </a:rPr>
                        <a:t>S0362</a:t>
                      </a:r>
                      <a:endParaRPr lang="en-US" altLang="zh-TW" sz="1400" b="1" dirty="0" smtClean="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4"/>
                        </a:rPr>
                        <a:t>Linux Rabbit</a:t>
                      </a:r>
                      <a:endParaRPr lang="en-US" sz="14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marL="171450" indent="-171450" fontAlgn="t">
                        <a:buFont typeface="Wingdings" panose="05000000000000000000" pitchFamily="2" charset="2"/>
                        <a:buChar char="n"/>
                      </a:pPr>
                      <a:r>
                        <a:rPr lang="en-US" altLang="zh-TW" sz="1800" b="0" i="0" u="none" strike="noStrike" kern="1200" dirty="0" smtClean="0">
                          <a:solidFill>
                            <a:schemeClr val="tx1"/>
                          </a:solidFill>
                          <a:effectLst/>
                          <a:latin typeface="+mn-lt"/>
                          <a:ea typeface="+mn-ea"/>
                          <a:cs typeface="+mn-cs"/>
                          <a:hlinkClick r:id="rId4"/>
                        </a:rPr>
                        <a:t>Linux Rabbit</a:t>
                      </a:r>
                      <a:r>
                        <a:rPr lang="en-US" altLang="zh-TW" sz="1800" b="0" i="0" kern="1200" dirty="0" smtClean="0">
                          <a:solidFill>
                            <a:schemeClr val="tx1"/>
                          </a:solidFill>
                          <a:effectLst/>
                          <a:latin typeface="+mn-lt"/>
                          <a:ea typeface="+mn-ea"/>
                          <a:cs typeface="+mn-cs"/>
                        </a:rPr>
                        <a:t> sends the payload from the C2 server as an encoded URL parameter.</a:t>
                      </a:r>
                    </a:p>
                    <a:p>
                      <a:pPr marL="171450" indent="-171450" fontAlgn="t">
                        <a:buFont typeface="Wingdings" panose="05000000000000000000" pitchFamily="2" charset="2"/>
                        <a:buChar char="n"/>
                      </a:pPr>
                      <a:r>
                        <a:rPr lang="en-US" altLang="zh-TW" sz="1800" b="0" i="0" u="none" strike="noStrike" kern="1200" dirty="0" smtClean="0">
                          <a:solidFill>
                            <a:schemeClr val="tx1"/>
                          </a:solidFill>
                          <a:effectLst/>
                          <a:latin typeface="+mn-lt"/>
                          <a:ea typeface="+mn-ea"/>
                          <a:cs typeface="+mn-cs"/>
                          <a:hlinkClick r:id="rId4"/>
                        </a:rPr>
                        <a:t>Linux Rabbit</a:t>
                      </a:r>
                      <a:r>
                        <a:rPr lang="zh-TW" altLang="en-US" sz="1800" b="0" i="0" kern="1200" dirty="0" smtClean="0">
                          <a:solidFill>
                            <a:schemeClr val="tx1"/>
                          </a:solidFill>
                          <a:effectLst/>
                          <a:latin typeface="+mn-lt"/>
                          <a:ea typeface="+mn-ea"/>
                          <a:cs typeface="+mn-cs"/>
                        </a:rPr>
                        <a:t>將來自 </a:t>
                      </a:r>
                      <a:r>
                        <a:rPr lang="en-US" altLang="zh-TW" sz="1800" b="0" i="0" kern="1200" dirty="0" smtClean="0">
                          <a:solidFill>
                            <a:schemeClr val="tx1"/>
                          </a:solidFill>
                          <a:effectLst/>
                          <a:latin typeface="+mn-lt"/>
                          <a:ea typeface="+mn-ea"/>
                          <a:cs typeface="+mn-cs"/>
                        </a:rPr>
                        <a:t>C2 </a:t>
                      </a:r>
                      <a:r>
                        <a:rPr lang="zh-TW" altLang="en-US" sz="1800" b="0" i="0" kern="1200" dirty="0" smtClean="0">
                          <a:solidFill>
                            <a:schemeClr val="tx1"/>
                          </a:solidFill>
                          <a:effectLst/>
                          <a:latin typeface="+mn-lt"/>
                          <a:ea typeface="+mn-ea"/>
                          <a:cs typeface="+mn-cs"/>
                        </a:rPr>
                        <a:t>伺服器的有效負載作為編碼的 </a:t>
                      </a:r>
                      <a:r>
                        <a:rPr lang="en-US" altLang="zh-TW" sz="1800" b="0" i="0" kern="1200" dirty="0" smtClean="0">
                          <a:solidFill>
                            <a:schemeClr val="tx1"/>
                          </a:solidFill>
                          <a:effectLst/>
                          <a:latin typeface="+mn-lt"/>
                          <a:ea typeface="+mn-ea"/>
                          <a:cs typeface="+mn-cs"/>
                        </a:rPr>
                        <a:t>URL </a:t>
                      </a:r>
                      <a:r>
                        <a:rPr lang="zh-TW" altLang="en-US" sz="1800" b="0" i="0" kern="1200" dirty="0" smtClean="0">
                          <a:solidFill>
                            <a:schemeClr val="tx1"/>
                          </a:solidFill>
                          <a:effectLst/>
                          <a:latin typeface="+mn-lt"/>
                          <a:ea typeface="+mn-ea"/>
                          <a:cs typeface="+mn-cs"/>
                        </a:rPr>
                        <a:t>參數發送。</a:t>
                      </a:r>
                      <a:endParaRPr lang="en-US" altLang="zh-TW" sz="17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1469228782"/>
                  </a:ext>
                </a:extLst>
              </a:tr>
              <a:tr h="925240">
                <a:tc>
                  <a:txBody>
                    <a:bodyPr/>
                    <a:lstStyle/>
                    <a:p>
                      <a:pPr fontAlgn="t"/>
                      <a:r>
                        <a:rPr lang="en-US" altLang="zh-TW" sz="1800" b="0" i="0" u="none" strike="noStrike" kern="1200" dirty="0" smtClean="0">
                          <a:solidFill>
                            <a:schemeClr val="tx1"/>
                          </a:solidFill>
                          <a:effectLst/>
                          <a:latin typeface="+mn-lt"/>
                          <a:ea typeface="+mn-ea"/>
                          <a:cs typeface="+mn-cs"/>
                          <a:hlinkClick r:id="rId5"/>
                        </a:rPr>
                        <a:t>S0699</a:t>
                      </a:r>
                      <a:endParaRPr lang="en-US" sz="14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5"/>
                        </a:rPr>
                        <a:t>Mythic</a:t>
                      </a:r>
                      <a:endParaRPr lang="en-US" sz="14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marL="285750" indent="-285750" fontAlgn="t">
                        <a:buFont typeface="Wingdings" panose="05000000000000000000" pitchFamily="2" charset="2"/>
                        <a:buChar char="n"/>
                      </a:pPr>
                      <a:r>
                        <a:rPr lang="en-US" altLang="zh-TW" sz="1800" b="0" i="0" u="none" strike="noStrike" kern="1200" dirty="0" smtClean="0">
                          <a:solidFill>
                            <a:schemeClr val="tx1"/>
                          </a:solidFill>
                          <a:effectLst/>
                          <a:latin typeface="+mn-lt"/>
                          <a:ea typeface="+mn-ea"/>
                          <a:cs typeface="+mn-cs"/>
                          <a:hlinkClick r:id="rId5"/>
                        </a:rPr>
                        <a:t>Mythic</a:t>
                      </a:r>
                      <a:r>
                        <a:rPr lang="en-US" altLang="zh-TW" sz="1800" b="0" i="0" kern="1200" dirty="0" smtClean="0">
                          <a:solidFill>
                            <a:schemeClr val="tx1"/>
                          </a:solidFill>
                          <a:effectLst/>
                          <a:latin typeface="+mn-lt"/>
                          <a:ea typeface="+mn-ea"/>
                          <a:cs typeface="+mn-cs"/>
                        </a:rPr>
                        <a:t> provides various transform functions to encode and/or randomize C2 data.</a:t>
                      </a:r>
                    </a:p>
                    <a:p>
                      <a:pPr marL="285750" indent="-285750" fontAlgn="t">
                        <a:buFont typeface="Wingdings" panose="05000000000000000000" pitchFamily="2" charset="2"/>
                        <a:buChar char="n"/>
                      </a:pPr>
                      <a:r>
                        <a:rPr lang="en-US" altLang="zh-TW" sz="1800" b="0" i="0" u="none" strike="noStrike" kern="1200" dirty="0" smtClean="0">
                          <a:solidFill>
                            <a:schemeClr val="tx1"/>
                          </a:solidFill>
                          <a:effectLst/>
                          <a:latin typeface="+mn-lt"/>
                          <a:ea typeface="+mn-ea"/>
                          <a:cs typeface="+mn-cs"/>
                          <a:hlinkClick r:id="rId5"/>
                        </a:rPr>
                        <a:t>Mythic</a:t>
                      </a:r>
                      <a:r>
                        <a:rPr lang="zh-TW" altLang="en-US" sz="1800" b="0" i="0" kern="1200" dirty="0" smtClean="0">
                          <a:solidFill>
                            <a:schemeClr val="tx1"/>
                          </a:solidFill>
                          <a:effectLst/>
                          <a:latin typeface="+mn-lt"/>
                          <a:ea typeface="+mn-ea"/>
                          <a:cs typeface="+mn-cs"/>
                        </a:rPr>
                        <a:t>提供各種變換函數來編碼和</a:t>
                      </a:r>
                      <a:r>
                        <a:rPr lang="en-US" altLang="zh-TW" sz="1800" b="0" i="0" kern="1200" dirty="0" smtClean="0">
                          <a:solidFill>
                            <a:schemeClr val="tx1"/>
                          </a:solidFill>
                          <a:effectLst/>
                          <a:latin typeface="+mn-lt"/>
                          <a:ea typeface="+mn-ea"/>
                          <a:cs typeface="+mn-cs"/>
                        </a:rPr>
                        <a:t>/</a:t>
                      </a:r>
                      <a:r>
                        <a:rPr lang="zh-TW" altLang="en-US" sz="1800" b="0" i="0" kern="1200" dirty="0" smtClean="0">
                          <a:solidFill>
                            <a:schemeClr val="tx1"/>
                          </a:solidFill>
                          <a:effectLst/>
                          <a:latin typeface="+mn-lt"/>
                          <a:ea typeface="+mn-ea"/>
                          <a:cs typeface="+mn-cs"/>
                        </a:rPr>
                        <a:t>或隨機化 </a:t>
                      </a:r>
                      <a:r>
                        <a:rPr lang="en-US" altLang="zh-TW" sz="1800" b="0" i="0" kern="1200" dirty="0" smtClean="0">
                          <a:solidFill>
                            <a:schemeClr val="tx1"/>
                          </a:solidFill>
                          <a:effectLst/>
                          <a:latin typeface="+mn-lt"/>
                          <a:ea typeface="+mn-ea"/>
                          <a:cs typeface="+mn-cs"/>
                        </a:rPr>
                        <a:t>C2 </a:t>
                      </a:r>
                      <a:r>
                        <a:rPr lang="zh-TW" altLang="en-US" sz="1800" b="0" i="0" kern="1200" dirty="0" smtClean="0">
                          <a:solidFill>
                            <a:schemeClr val="tx1"/>
                          </a:solidFill>
                          <a:effectLst/>
                          <a:latin typeface="+mn-lt"/>
                          <a:ea typeface="+mn-ea"/>
                          <a:cs typeface="+mn-cs"/>
                        </a:rPr>
                        <a:t>資料。</a:t>
                      </a:r>
                      <a:endParaRPr lang="en-US" altLang="zh-TW" sz="17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716386731"/>
                  </a:ext>
                </a:extLst>
              </a:tr>
              <a:tr h="925240">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altLang="zh-TW" sz="1800" b="0" i="0" u="none" strike="noStrike" kern="1200" dirty="0" smtClean="0">
                          <a:solidFill>
                            <a:schemeClr val="tx1"/>
                          </a:solidFill>
                          <a:effectLst/>
                          <a:latin typeface="+mn-lt"/>
                          <a:ea typeface="+mn-ea"/>
                          <a:cs typeface="+mn-cs"/>
                          <a:hlinkClick r:id="rId6"/>
                        </a:rPr>
                        <a:t>S0386</a:t>
                      </a:r>
                      <a:endParaRPr lang="en-US" altLang="zh-TW" sz="1400" b="1" dirty="0" smtClean="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fontAlgn="t"/>
                      <a:r>
                        <a:rPr lang="en-US" altLang="zh-TW" sz="1800" b="0" i="0" u="none" strike="noStrike" kern="1200" dirty="0" err="1" smtClean="0">
                          <a:solidFill>
                            <a:schemeClr val="tx1"/>
                          </a:solidFill>
                          <a:effectLst/>
                          <a:latin typeface="+mn-lt"/>
                          <a:ea typeface="+mn-ea"/>
                          <a:cs typeface="+mn-cs"/>
                          <a:hlinkClick r:id="rId6"/>
                        </a:rPr>
                        <a:t>Ursnif</a:t>
                      </a:r>
                      <a:endParaRPr lang="en-US" sz="14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marL="285750" indent="-285750" fontAlgn="t">
                        <a:buFont typeface="Wingdings" panose="05000000000000000000" pitchFamily="2" charset="2"/>
                        <a:buChar char="n"/>
                      </a:pPr>
                      <a:r>
                        <a:rPr lang="en-US" altLang="zh-TW" sz="1800" b="0" i="0" u="none" strike="noStrike" kern="1200" dirty="0" err="1" smtClean="0">
                          <a:solidFill>
                            <a:schemeClr val="tx1"/>
                          </a:solidFill>
                          <a:effectLst/>
                          <a:latin typeface="+mn-lt"/>
                          <a:ea typeface="+mn-ea"/>
                          <a:cs typeface="+mn-cs"/>
                          <a:hlinkClick r:id="rId6"/>
                        </a:rPr>
                        <a:t>Ursnif</a:t>
                      </a:r>
                      <a:r>
                        <a:rPr lang="en-US" altLang="zh-TW" sz="1800" b="0" i="0" kern="1200" dirty="0" smtClean="0">
                          <a:solidFill>
                            <a:schemeClr val="tx1"/>
                          </a:solidFill>
                          <a:effectLst/>
                          <a:latin typeface="+mn-lt"/>
                          <a:ea typeface="+mn-ea"/>
                          <a:cs typeface="+mn-cs"/>
                        </a:rPr>
                        <a:t> has used encoded data in HTTP URLs for C2.</a:t>
                      </a:r>
                    </a:p>
                    <a:p>
                      <a:pPr marL="285750" indent="-285750" fontAlgn="t">
                        <a:buFont typeface="Wingdings" panose="05000000000000000000" pitchFamily="2" charset="2"/>
                        <a:buChar char="n"/>
                      </a:pPr>
                      <a:r>
                        <a:rPr lang="en-US" altLang="zh-TW" sz="1800" b="0" i="0" u="none" strike="noStrike" kern="1200" dirty="0" err="1" smtClean="0">
                          <a:solidFill>
                            <a:schemeClr val="tx1"/>
                          </a:solidFill>
                          <a:effectLst/>
                          <a:latin typeface="+mn-lt"/>
                          <a:ea typeface="+mn-ea"/>
                          <a:cs typeface="+mn-cs"/>
                          <a:hlinkClick r:id="rId6"/>
                        </a:rPr>
                        <a:t>Ursnif</a:t>
                      </a:r>
                      <a:r>
                        <a:rPr lang="zh-TW" altLang="en-US" sz="1800" b="0" i="0" kern="1200" dirty="0" smtClean="0">
                          <a:solidFill>
                            <a:schemeClr val="tx1"/>
                          </a:solidFill>
                          <a:effectLst/>
                          <a:latin typeface="+mn-lt"/>
                          <a:ea typeface="+mn-ea"/>
                          <a:cs typeface="+mn-cs"/>
                        </a:rPr>
                        <a:t>在 </a:t>
                      </a:r>
                      <a:r>
                        <a:rPr lang="en-US" altLang="zh-TW" sz="1800" b="0" i="0" kern="1200" dirty="0" smtClean="0">
                          <a:solidFill>
                            <a:schemeClr val="tx1"/>
                          </a:solidFill>
                          <a:effectLst/>
                          <a:latin typeface="+mn-lt"/>
                          <a:ea typeface="+mn-ea"/>
                          <a:cs typeface="+mn-cs"/>
                        </a:rPr>
                        <a:t>HTTP URL </a:t>
                      </a:r>
                      <a:r>
                        <a:rPr lang="zh-TW" altLang="en-US" sz="1800" b="0" i="0" kern="1200" dirty="0" smtClean="0">
                          <a:solidFill>
                            <a:schemeClr val="tx1"/>
                          </a:solidFill>
                          <a:effectLst/>
                          <a:latin typeface="+mn-lt"/>
                          <a:ea typeface="+mn-ea"/>
                          <a:cs typeface="+mn-cs"/>
                        </a:rPr>
                        <a:t>中使用編碼資料進行 </a:t>
                      </a:r>
                      <a:r>
                        <a:rPr lang="en-US" altLang="zh-TW" sz="1800" b="0" i="0" kern="1200" dirty="0" smtClean="0">
                          <a:solidFill>
                            <a:schemeClr val="tx1"/>
                          </a:solidFill>
                          <a:effectLst/>
                          <a:latin typeface="+mn-lt"/>
                          <a:ea typeface="+mn-ea"/>
                          <a:cs typeface="+mn-cs"/>
                        </a:rPr>
                        <a:t>C2</a:t>
                      </a:r>
                      <a:r>
                        <a:rPr lang="zh-TW" altLang="en-US" sz="1800" b="0" i="0" kern="1200" dirty="0" smtClean="0">
                          <a:solidFill>
                            <a:schemeClr val="tx1"/>
                          </a:solidFill>
                          <a:effectLst/>
                          <a:latin typeface="+mn-lt"/>
                          <a:ea typeface="+mn-ea"/>
                          <a:cs typeface="+mn-cs"/>
                        </a:rPr>
                        <a:t>。</a:t>
                      </a:r>
                      <a:endParaRPr lang="en-US" altLang="zh-TW" sz="17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3883345518"/>
                  </a:ext>
                </a:extLst>
              </a:tr>
            </a:tbl>
          </a:graphicData>
        </a:graphic>
      </p:graphicFrame>
      <p:sp>
        <p:nvSpPr>
          <p:cNvPr id="7" name="投影片編號版面配置區 6"/>
          <p:cNvSpPr>
            <a:spLocks noGrp="1"/>
          </p:cNvSpPr>
          <p:nvPr>
            <p:ph type="sldNum" sz="quarter" idx="12"/>
          </p:nvPr>
        </p:nvSpPr>
        <p:spPr/>
        <p:txBody>
          <a:bodyPr/>
          <a:lstStyle/>
          <a:p>
            <a:fld id="{D16C3A51-89D0-4E4D-AA61-5A30A561532A}" type="slidenum">
              <a:rPr lang="zh-TW" altLang="en-US" smtClean="0"/>
              <a:pPr/>
              <a:t>124</a:t>
            </a:fld>
            <a:endParaRPr lang="zh-TW" altLang="en-US"/>
          </a:p>
        </p:txBody>
      </p:sp>
      <p:sp>
        <p:nvSpPr>
          <p:cNvPr id="6" name="矩形 5"/>
          <p:cNvSpPr/>
          <p:nvPr/>
        </p:nvSpPr>
        <p:spPr>
          <a:xfrm>
            <a:off x="0" y="483680"/>
            <a:ext cx="4315605" cy="461665"/>
          </a:xfrm>
          <a:prstGeom prst="rect">
            <a:avLst/>
          </a:prstGeom>
        </p:spPr>
        <p:txBody>
          <a:bodyPr wrap="none">
            <a:spAutoFit/>
          </a:bodyPr>
          <a:lstStyle/>
          <a:p>
            <a:r>
              <a:rPr lang="en-US" altLang="zh-TW" sz="2400" b="1" dirty="0" smtClean="0">
                <a:solidFill>
                  <a:srgbClr val="39434C"/>
                </a:solidFill>
                <a:latin typeface="Roboto-Light"/>
              </a:rPr>
              <a:t>Procedure Examples</a:t>
            </a:r>
            <a:r>
              <a:rPr lang="zh-TW" altLang="en-US" sz="2400" b="1" dirty="0" smtClean="0">
                <a:solidFill>
                  <a:srgbClr val="39434C"/>
                </a:solidFill>
                <a:latin typeface="Roboto-Light"/>
              </a:rPr>
              <a:t>  程式</a:t>
            </a:r>
            <a:r>
              <a:rPr lang="zh-TW" altLang="en-US" sz="2400" b="1" dirty="0">
                <a:solidFill>
                  <a:srgbClr val="39434C"/>
                </a:solidFill>
                <a:latin typeface="Roboto-Light"/>
              </a:rPr>
              <a:t>範例</a:t>
            </a:r>
            <a:endParaRPr lang="zh-TW" altLang="en-US" sz="2400" b="1" dirty="0"/>
          </a:p>
        </p:txBody>
      </p:sp>
      <p:sp>
        <p:nvSpPr>
          <p:cNvPr id="8" name="矩形 7"/>
          <p:cNvSpPr/>
          <p:nvPr/>
        </p:nvSpPr>
        <p:spPr>
          <a:xfrm>
            <a:off x="0" y="97030"/>
            <a:ext cx="9351599" cy="400110"/>
          </a:xfrm>
          <a:prstGeom prst="rect">
            <a:avLst/>
          </a:prstGeom>
        </p:spPr>
        <p:txBody>
          <a:bodyPr wrap="none">
            <a:spAutoFit/>
          </a:bodyPr>
          <a:lstStyle/>
          <a:p>
            <a:r>
              <a:rPr lang="en-US" altLang="zh-TW" sz="2000" dirty="0" smtClean="0"/>
              <a:t>12.</a:t>
            </a:r>
            <a:r>
              <a:rPr lang="zh-TW" altLang="en-US" sz="2000" dirty="0" smtClean="0"/>
              <a:t>命令與控制</a:t>
            </a:r>
            <a:r>
              <a:rPr lang="en-US" altLang="zh-TW" sz="2000" dirty="0" smtClean="0"/>
              <a:t>Command and Control</a:t>
            </a:r>
            <a:r>
              <a:rPr lang="zh-TW" altLang="en-US" sz="2000" dirty="0" smtClean="0"/>
              <a:t> 戰術</a:t>
            </a:r>
            <a:r>
              <a:rPr lang="en-US" altLang="zh-TW" sz="2000" dirty="0" smtClean="0"/>
              <a:t>| 3.</a:t>
            </a:r>
            <a:r>
              <a:rPr lang="zh-TW" altLang="en-US" sz="2000" b="1" dirty="0" smtClean="0">
                <a:solidFill>
                  <a:srgbClr val="FF0000"/>
                </a:solidFill>
              </a:rPr>
              <a:t>資料編碼 </a:t>
            </a:r>
            <a:r>
              <a:rPr lang="en-US" altLang="zh-TW" sz="2000" b="1" dirty="0">
                <a:solidFill>
                  <a:srgbClr val="FF0000"/>
                </a:solidFill>
              </a:rPr>
              <a:t>Data Encoding </a:t>
            </a:r>
            <a:r>
              <a:rPr lang="en-US" altLang="zh-TW" sz="2000" dirty="0" smtClean="0"/>
              <a:t>(2)</a:t>
            </a:r>
            <a:r>
              <a:rPr lang="zh-TW" altLang="en-US" sz="2000" dirty="0" smtClean="0"/>
              <a:t>技術</a:t>
            </a:r>
            <a:endParaRPr lang="en-US" altLang="zh-TW" sz="2000" dirty="0"/>
          </a:p>
        </p:txBody>
      </p:sp>
    </p:spTree>
    <p:extLst>
      <p:ext uri="{BB962C8B-B14F-4D97-AF65-F5344CB8AC3E}">
        <p14:creationId xmlns:p14="http://schemas.microsoft.com/office/powerpoint/2010/main" val="327804995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p:cNvGraphicFramePr>
            <a:graphicFrameLocks noGrp="1"/>
          </p:cNvGraphicFramePr>
          <p:nvPr>
            <p:extLst>
              <p:ext uri="{D42A27DB-BD31-4B8C-83A1-F6EECF244321}">
                <p14:modId xmlns:p14="http://schemas.microsoft.com/office/powerpoint/2010/main" val="2810538290"/>
              </p:ext>
            </p:extLst>
          </p:nvPr>
        </p:nvGraphicFramePr>
        <p:xfrm>
          <a:off x="146223" y="582868"/>
          <a:ext cx="11804985" cy="3964194"/>
        </p:xfrm>
        <a:graphic>
          <a:graphicData uri="http://schemas.openxmlformats.org/drawingml/2006/table">
            <a:tbl>
              <a:tblPr/>
              <a:tblGrid>
                <a:gridCol w="938755">
                  <a:extLst>
                    <a:ext uri="{9D8B030D-6E8A-4147-A177-3AD203B41FA5}">
                      <a16:colId xmlns:a16="http://schemas.microsoft.com/office/drawing/2014/main" val="3772659884"/>
                    </a:ext>
                  </a:extLst>
                </a:gridCol>
                <a:gridCol w="1716411">
                  <a:extLst>
                    <a:ext uri="{9D8B030D-6E8A-4147-A177-3AD203B41FA5}">
                      <a16:colId xmlns:a16="http://schemas.microsoft.com/office/drawing/2014/main" val="2877839457"/>
                    </a:ext>
                  </a:extLst>
                </a:gridCol>
                <a:gridCol w="9149819">
                  <a:extLst>
                    <a:ext uri="{9D8B030D-6E8A-4147-A177-3AD203B41FA5}">
                      <a16:colId xmlns:a16="http://schemas.microsoft.com/office/drawing/2014/main" val="3645969166"/>
                    </a:ext>
                  </a:extLst>
                </a:gridCol>
              </a:tblGrid>
              <a:tr h="467813">
                <a:tc>
                  <a:txBody>
                    <a:bodyPr/>
                    <a:lstStyle/>
                    <a:p>
                      <a:pPr algn="l" fontAlgn="b"/>
                      <a:r>
                        <a:rPr lang="en-US" sz="1400" b="1" dirty="0">
                          <a:effectLst/>
                        </a:rPr>
                        <a:t>ID</a:t>
                      </a:r>
                    </a:p>
                  </a:txBody>
                  <a:tcPr marL="68870" marR="68870" marT="34435" marB="3443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a:effectLst/>
                        </a:rPr>
                        <a:t>Mitigation</a:t>
                      </a:r>
                    </a:p>
                  </a:txBody>
                  <a:tcPr marL="68870" marR="68870" marT="34435" marB="3443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a:effectLst/>
                        </a:rPr>
                        <a:t>Description</a:t>
                      </a:r>
                    </a:p>
                  </a:txBody>
                  <a:tcPr marL="68870" marR="68870" marT="34435" marB="3443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2095200646"/>
                  </a:ext>
                </a:extLst>
              </a:tr>
              <a:tr h="3496381">
                <a:tc>
                  <a:txBody>
                    <a:bodyPr/>
                    <a:lstStyle/>
                    <a:p>
                      <a:pPr fontAlgn="t"/>
                      <a:r>
                        <a:rPr lang="en-US" altLang="zh-TW" sz="1800" b="0" i="0" u="none" strike="noStrike" kern="1200" dirty="0" smtClean="0">
                          <a:solidFill>
                            <a:schemeClr val="tx1"/>
                          </a:solidFill>
                          <a:effectLst/>
                          <a:latin typeface="+mn-lt"/>
                          <a:ea typeface="+mn-ea"/>
                          <a:cs typeface="+mn-cs"/>
                          <a:hlinkClick r:id="rId2"/>
                        </a:rPr>
                        <a:t>M1031</a:t>
                      </a:r>
                      <a:endParaRPr lang="en-US" sz="1800" b="1" dirty="0">
                        <a:effectLst/>
                        <a:latin typeface="+mn-l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fontAlgn="t"/>
                      <a:r>
                        <a:rPr lang="en-US" u="none" strike="noStrike" dirty="0" smtClean="0">
                          <a:solidFill>
                            <a:srgbClr val="4F7CAC"/>
                          </a:solidFill>
                          <a:effectLst/>
                          <a:hlinkClick r:id="rId2"/>
                        </a:rPr>
                        <a:t>Network </a:t>
                      </a:r>
                      <a:r>
                        <a:rPr lang="en-US" u="none" strike="noStrike" dirty="0">
                          <a:solidFill>
                            <a:srgbClr val="4F7CAC"/>
                          </a:solidFill>
                          <a:effectLst/>
                          <a:hlinkClick r:id="rId2"/>
                        </a:rPr>
                        <a:t>Intrusion </a:t>
                      </a:r>
                      <a:r>
                        <a:rPr lang="en-US" u="none" strike="noStrike" dirty="0" smtClean="0">
                          <a:solidFill>
                            <a:srgbClr val="4F7CAC"/>
                          </a:solidFill>
                          <a:effectLst/>
                          <a:hlinkClick r:id="rId2"/>
                        </a:rPr>
                        <a:t>Prevention</a:t>
                      </a:r>
                      <a:endParaRPr lang="en-US" u="none" strike="noStrike" dirty="0" smtClean="0">
                        <a:solidFill>
                          <a:srgbClr val="4F7CAC"/>
                        </a:solidFill>
                        <a:effectLst/>
                      </a:endParaRPr>
                    </a:p>
                    <a:p>
                      <a:pPr fontAlgn="t"/>
                      <a:r>
                        <a:rPr lang="zh-TW" altLang="en-US" dirty="0" smtClean="0">
                          <a:effectLst/>
                        </a:rPr>
                        <a:t>網路入侵防禦</a:t>
                      </a:r>
                      <a:endParaRPr lang="en-US"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marL="285750" indent="-285750" fontAlgn="t">
                        <a:buFont typeface="Wingdings" panose="05000000000000000000" pitchFamily="2" charset="2"/>
                        <a:buChar char="n"/>
                      </a:pPr>
                      <a:r>
                        <a:rPr lang="en-US" altLang="zh-TW" sz="1800" b="0" i="0" kern="1200" dirty="0" smtClean="0">
                          <a:solidFill>
                            <a:schemeClr val="tx1"/>
                          </a:solidFill>
                          <a:effectLst/>
                          <a:latin typeface="+mn-lt"/>
                          <a:ea typeface="+mn-ea"/>
                          <a:cs typeface="+mn-cs"/>
                        </a:rPr>
                        <a:t>Network intrusion detection and prevention systems that use network signatures to identify traffic for specific adversary malware can be used to mitigate activity at the network level. Signatures are often for unique indicators within protocols and may be based on the specific obfuscation technique used by a particular adversary or tool, and will likely be different across various malware families and versions. Adversaries will likely change tool C2 signatures over time or construct protocols in such a way as to avoid detection by common defensive tools.</a:t>
                      </a:r>
                    </a:p>
                    <a:p>
                      <a:pPr marL="285750" indent="-285750" fontAlgn="t">
                        <a:buFont typeface="Wingdings" panose="05000000000000000000" pitchFamily="2" charset="2"/>
                        <a:buChar char="n"/>
                      </a:pPr>
                      <a:r>
                        <a:rPr lang="zh-TW" altLang="en-US" sz="1800" b="0" i="0" kern="1200" dirty="0" smtClean="0">
                          <a:solidFill>
                            <a:schemeClr val="tx1"/>
                          </a:solidFill>
                          <a:effectLst/>
                          <a:latin typeface="+mn-lt"/>
                          <a:ea typeface="+mn-ea"/>
                          <a:cs typeface="+mn-cs"/>
                        </a:rPr>
                        <a:t>使用網路簽章來識別特定對手惡意軟體流量的網路入侵偵測和防禦系統可用於減輕網路層級的活動。簽名通常用於協議內的獨特指示符，並且可能基於特定對手或工具使用的特定混淆技術，並且在不同的惡意軟體系列和版本中可能會有所不同。隨著時間的推移，攻擊者可能會更改工具 </a:t>
                      </a:r>
                      <a:r>
                        <a:rPr lang="en-US" altLang="zh-TW" sz="1800" b="0" i="0" kern="1200" dirty="0" smtClean="0">
                          <a:solidFill>
                            <a:schemeClr val="tx1"/>
                          </a:solidFill>
                          <a:effectLst/>
                          <a:latin typeface="+mn-lt"/>
                          <a:ea typeface="+mn-ea"/>
                          <a:cs typeface="+mn-cs"/>
                        </a:rPr>
                        <a:t>C2 </a:t>
                      </a:r>
                      <a:r>
                        <a:rPr lang="zh-TW" altLang="en-US" sz="1800" b="0" i="0" kern="1200" dirty="0" smtClean="0">
                          <a:solidFill>
                            <a:schemeClr val="tx1"/>
                          </a:solidFill>
                          <a:effectLst/>
                          <a:latin typeface="+mn-lt"/>
                          <a:ea typeface="+mn-ea"/>
                          <a:cs typeface="+mn-cs"/>
                        </a:rPr>
                        <a:t>簽章或建置協定以避免常見防禦工具的偵測。</a:t>
                      </a:r>
                      <a:endParaRPr lang="en-US" altLang="zh-TW" sz="1700" b="0" i="0" kern="1200" dirty="0" smtClean="0">
                        <a:solidFill>
                          <a:schemeClr val="tx1"/>
                        </a:solidFill>
                        <a:effectLst/>
                        <a:latin typeface="+mn-lt"/>
                        <a:ea typeface="+mn-ea"/>
                        <a:cs typeface="+mn-cs"/>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2489582577"/>
                  </a:ext>
                </a:extLst>
              </a:tr>
            </a:tbl>
          </a:graphicData>
        </a:graphic>
      </p:graphicFrame>
      <p:sp>
        <p:nvSpPr>
          <p:cNvPr id="7" name="投影片編號版面配置區 6"/>
          <p:cNvSpPr>
            <a:spLocks noGrp="1"/>
          </p:cNvSpPr>
          <p:nvPr>
            <p:ph type="sldNum" sz="quarter" idx="12"/>
          </p:nvPr>
        </p:nvSpPr>
        <p:spPr/>
        <p:txBody>
          <a:bodyPr/>
          <a:lstStyle/>
          <a:p>
            <a:fld id="{D16C3A51-89D0-4E4D-AA61-5A30A561532A}" type="slidenum">
              <a:rPr lang="zh-TW" altLang="en-US" smtClean="0"/>
              <a:pPr/>
              <a:t>125</a:t>
            </a:fld>
            <a:endParaRPr lang="zh-TW" altLang="en-US"/>
          </a:p>
        </p:txBody>
      </p:sp>
      <p:sp>
        <p:nvSpPr>
          <p:cNvPr id="6" name="矩形 5"/>
          <p:cNvSpPr/>
          <p:nvPr/>
        </p:nvSpPr>
        <p:spPr>
          <a:xfrm>
            <a:off x="0" y="0"/>
            <a:ext cx="3175356" cy="461665"/>
          </a:xfrm>
          <a:prstGeom prst="rect">
            <a:avLst/>
          </a:prstGeom>
        </p:spPr>
        <p:txBody>
          <a:bodyPr wrap="none">
            <a:spAutoFit/>
          </a:bodyPr>
          <a:lstStyle/>
          <a:p>
            <a:r>
              <a:rPr lang="en-US" altLang="zh-TW" sz="2400" b="1" dirty="0">
                <a:solidFill>
                  <a:srgbClr val="39434C"/>
                </a:solidFill>
                <a:latin typeface="Roboto-Light"/>
              </a:rPr>
              <a:t>Mitigations</a:t>
            </a:r>
            <a:r>
              <a:rPr lang="zh-TW" altLang="en-US" sz="2400" b="1" dirty="0">
                <a:solidFill>
                  <a:srgbClr val="39434C"/>
                </a:solidFill>
                <a:latin typeface="Roboto-Light"/>
              </a:rPr>
              <a:t> </a:t>
            </a:r>
            <a:r>
              <a:rPr lang="zh-TW" altLang="en-US" sz="2400" b="1" dirty="0"/>
              <a:t>緩解措施</a:t>
            </a:r>
          </a:p>
        </p:txBody>
      </p:sp>
    </p:spTree>
    <p:extLst>
      <p:ext uri="{BB962C8B-B14F-4D97-AF65-F5344CB8AC3E}">
        <p14:creationId xmlns:p14="http://schemas.microsoft.com/office/powerpoint/2010/main" val="66435676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24196" y="332509"/>
            <a:ext cx="2955553" cy="584775"/>
          </a:xfrm>
          <a:prstGeom prst="rect">
            <a:avLst/>
          </a:prstGeom>
        </p:spPr>
        <p:txBody>
          <a:bodyPr wrap="none">
            <a:spAutoFit/>
          </a:bodyPr>
          <a:lstStyle/>
          <a:p>
            <a:r>
              <a:rPr lang="en-US" altLang="zh-TW" sz="3200" b="1" dirty="0">
                <a:solidFill>
                  <a:srgbClr val="39434C"/>
                </a:solidFill>
                <a:latin typeface="Roboto-Light"/>
              </a:rPr>
              <a:t>Detection</a:t>
            </a:r>
            <a:r>
              <a:rPr lang="zh-TW" altLang="en-US" sz="3200" b="1" dirty="0">
                <a:solidFill>
                  <a:srgbClr val="39434C"/>
                </a:solidFill>
                <a:latin typeface="Roboto-Light"/>
              </a:rPr>
              <a:t>偵測</a:t>
            </a:r>
            <a:endParaRPr lang="en-US" altLang="zh-TW" sz="3200" b="1" dirty="0">
              <a:solidFill>
                <a:srgbClr val="39434C"/>
              </a:solidFill>
              <a:latin typeface="Roboto-Light"/>
            </a:endParaRPr>
          </a:p>
        </p:txBody>
      </p:sp>
      <p:graphicFrame>
        <p:nvGraphicFramePr>
          <p:cNvPr id="5" name="表格 4"/>
          <p:cNvGraphicFramePr>
            <a:graphicFrameLocks noGrp="1"/>
          </p:cNvGraphicFramePr>
          <p:nvPr>
            <p:extLst>
              <p:ext uri="{D42A27DB-BD31-4B8C-83A1-F6EECF244321}">
                <p14:modId xmlns:p14="http://schemas.microsoft.com/office/powerpoint/2010/main" val="1027926083"/>
              </p:ext>
            </p:extLst>
          </p:nvPr>
        </p:nvGraphicFramePr>
        <p:xfrm>
          <a:off x="0" y="1613395"/>
          <a:ext cx="12192000" cy="3166778"/>
        </p:xfrm>
        <a:graphic>
          <a:graphicData uri="http://schemas.openxmlformats.org/drawingml/2006/table">
            <a:tbl>
              <a:tblPr/>
              <a:tblGrid>
                <a:gridCol w="991518">
                  <a:extLst>
                    <a:ext uri="{9D8B030D-6E8A-4147-A177-3AD203B41FA5}">
                      <a16:colId xmlns:a16="http://schemas.microsoft.com/office/drawing/2014/main" val="906928145"/>
                    </a:ext>
                  </a:extLst>
                </a:gridCol>
                <a:gridCol w="1233889">
                  <a:extLst>
                    <a:ext uri="{9D8B030D-6E8A-4147-A177-3AD203B41FA5}">
                      <a16:colId xmlns:a16="http://schemas.microsoft.com/office/drawing/2014/main" val="515423261"/>
                    </a:ext>
                  </a:extLst>
                </a:gridCol>
                <a:gridCol w="1737536">
                  <a:extLst>
                    <a:ext uri="{9D8B030D-6E8A-4147-A177-3AD203B41FA5}">
                      <a16:colId xmlns:a16="http://schemas.microsoft.com/office/drawing/2014/main" val="951650634"/>
                    </a:ext>
                  </a:extLst>
                </a:gridCol>
                <a:gridCol w="8229057">
                  <a:extLst>
                    <a:ext uri="{9D8B030D-6E8A-4147-A177-3AD203B41FA5}">
                      <a16:colId xmlns:a16="http://schemas.microsoft.com/office/drawing/2014/main" val="1647455623"/>
                    </a:ext>
                  </a:extLst>
                </a:gridCol>
              </a:tblGrid>
              <a:tr h="310498">
                <a:tc>
                  <a:txBody>
                    <a:bodyPr/>
                    <a:lstStyle/>
                    <a:p>
                      <a:pPr algn="l" fontAlgn="b"/>
                      <a:r>
                        <a:rPr lang="en-US" sz="1400" b="1" dirty="0">
                          <a:effectLst/>
                        </a:rPr>
                        <a:t>ID</a:t>
                      </a:r>
                    </a:p>
                  </a:txBody>
                  <a:tcPr marL="54279" marR="54279" marT="27139" marB="2713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a:effectLst/>
                        </a:rPr>
                        <a:t>Data Source</a:t>
                      </a:r>
                    </a:p>
                  </a:txBody>
                  <a:tcPr marL="54279" marR="54279" marT="27139" marB="2713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u="none" dirty="0">
                          <a:effectLst/>
                        </a:rPr>
                        <a:t>Data Component</a:t>
                      </a:r>
                    </a:p>
                  </a:txBody>
                  <a:tcPr marL="54279" marR="54279" marT="27139" marB="2713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a:effectLst/>
                        </a:rPr>
                        <a:t>Detects</a:t>
                      </a:r>
                    </a:p>
                  </a:txBody>
                  <a:tcPr marL="54279" marR="54279" marT="27139" marB="2713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228550365"/>
                  </a:ext>
                </a:extLst>
              </a:tr>
              <a:tr h="1085938">
                <a:tc>
                  <a:txBody>
                    <a:bodyPr/>
                    <a:lstStyle/>
                    <a:p>
                      <a:pPr fontAlgn="t"/>
                      <a:r>
                        <a:rPr lang="en-US" altLang="zh-TW" sz="1800" b="0" i="0" u="none" strike="noStrike" kern="1200" dirty="0" smtClean="0">
                          <a:solidFill>
                            <a:schemeClr val="tx1"/>
                          </a:solidFill>
                          <a:effectLst/>
                          <a:latin typeface="+mn-lt"/>
                          <a:ea typeface="+mn-ea"/>
                          <a:cs typeface="+mn-cs"/>
                          <a:hlinkClick r:id="rId2"/>
                        </a:rPr>
                        <a:t>DS0029</a:t>
                      </a:r>
                      <a:endParaRPr lang="en-US" dirty="0">
                        <a:effectLst/>
                      </a:endParaRPr>
                    </a:p>
                  </a:txBody>
                  <a:tcPr marL="95250" marR="95250" marT="95250" marB="952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t"/>
                      <a:r>
                        <a:rPr lang="en-US" altLang="zh-TW" sz="1800" b="0" i="0" u="sng" kern="1200" dirty="0" smtClean="0">
                          <a:solidFill>
                            <a:schemeClr val="tx1"/>
                          </a:solidFill>
                          <a:effectLst/>
                          <a:latin typeface="+mn-lt"/>
                          <a:ea typeface="+mn-ea"/>
                          <a:cs typeface="+mn-cs"/>
                          <a:hlinkClick r:id="rId2"/>
                        </a:rPr>
                        <a:t>Network Traffic</a:t>
                      </a:r>
                      <a:endParaRPr lang="en-US" altLang="zh-TW" sz="1800" b="0" i="0" u="sng" kern="1200" dirty="0" smtClean="0">
                        <a:solidFill>
                          <a:schemeClr val="tx1"/>
                        </a:solidFill>
                        <a:effectLst/>
                        <a:latin typeface="+mn-lt"/>
                        <a:ea typeface="+mn-ea"/>
                        <a:cs typeface="+mn-cs"/>
                      </a:endParaRPr>
                    </a:p>
                    <a:p>
                      <a:pPr fontAlgn="t"/>
                      <a:r>
                        <a:rPr lang="zh-TW" altLang="en-US" sz="1400" b="1" dirty="0" smtClean="0">
                          <a:effectLst/>
                        </a:rPr>
                        <a:t>網路流量</a:t>
                      </a:r>
                      <a:endParaRPr lang="en-US" sz="1400" b="1"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3"/>
                        </a:rPr>
                        <a:t>Network Traffic Content</a:t>
                      </a:r>
                      <a:endParaRPr lang="en-US" altLang="zh-TW" sz="1800" b="0" i="0" u="none" strike="noStrike" kern="1200" dirty="0" smtClean="0">
                        <a:solidFill>
                          <a:schemeClr val="tx1"/>
                        </a:solidFill>
                        <a:effectLst/>
                        <a:latin typeface="+mn-lt"/>
                        <a:ea typeface="+mn-ea"/>
                        <a:cs typeface="+mn-cs"/>
                      </a:endParaRPr>
                    </a:p>
                    <a:p>
                      <a:pPr fontAlgn="t"/>
                      <a:r>
                        <a:rPr lang="zh-TW" altLang="en-US" sz="1800" b="1" u="none" dirty="0" smtClean="0">
                          <a:effectLst/>
                        </a:rPr>
                        <a:t>網路流量內容</a:t>
                      </a:r>
                      <a:endParaRPr lang="en-US" sz="1800" b="1" u="none"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285750" indent="-285750" fontAlgn="t">
                        <a:buFont typeface="Wingdings" panose="05000000000000000000" pitchFamily="2" charset="2"/>
                        <a:buChar char="n"/>
                      </a:pPr>
                      <a:r>
                        <a:rPr lang="en-US" altLang="zh-TW" sz="1800" b="0" i="0" kern="1200" dirty="0" smtClean="0">
                          <a:solidFill>
                            <a:schemeClr val="tx1"/>
                          </a:solidFill>
                          <a:effectLst/>
                          <a:latin typeface="+mn-lt"/>
                          <a:ea typeface="+mn-ea"/>
                          <a:cs typeface="+mn-cs"/>
                        </a:rPr>
                        <a:t>Monitor for network data for uncommon data flows (e.g., a client sending significantly more data than it receives from a server). Processes utilizing the network that do not normally have network communication or have never been seen before are suspicious. Analyze packet contents to detect communications that do not follow the expected protocol behavior for the port that is being used.</a:t>
                      </a:r>
                    </a:p>
                    <a:p>
                      <a:pPr marL="285750" indent="-285750" fontAlgn="t">
                        <a:buFont typeface="Wingdings" panose="05000000000000000000" pitchFamily="2" charset="2"/>
                        <a:buChar char="n"/>
                      </a:pPr>
                      <a:r>
                        <a:rPr lang="zh-TW" altLang="en-US" sz="1800" b="0" i="0" kern="1200" dirty="0" smtClean="0">
                          <a:solidFill>
                            <a:schemeClr val="tx1"/>
                          </a:solidFill>
                          <a:effectLst/>
                          <a:latin typeface="+mn-lt"/>
                          <a:ea typeface="+mn-ea"/>
                          <a:cs typeface="+mn-cs"/>
                        </a:rPr>
                        <a:t>監視網路資料中是否存在不常見的資料流（例如，客戶端發送的資料明顯多於從伺服器接收的資料）。使用通常沒有網路通訊或以前從未見過的網路的進程是可疑的。分析資料包內容以偵測不遵循正在使用的連接埠的預期協定行為的通訊。</a:t>
                      </a:r>
                      <a:endParaRPr lang="en-US" altLang="zh-TW" sz="1100" b="1"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4071033893"/>
                  </a:ext>
                </a:extLst>
              </a:tr>
            </a:tbl>
          </a:graphicData>
        </a:graphic>
      </p:graphicFrame>
      <p:sp>
        <p:nvSpPr>
          <p:cNvPr id="7" name="投影片編號版面配置區 6"/>
          <p:cNvSpPr>
            <a:spLocks noGrp="1"/>
          </p:cNvSpPr>
          <p:nvPr>
            <p:ph type="sldNum" sz="quarter" idx="12"/>
          </p:nvPr>
        </p:nvSpPr>
        <p:spPr/>
        <p:txBody>
          <a:bodyPr/>
          <a:lstStyle/>
          <a:p>
            <a:fld id="{D16C3A51-89D0-4E4D-AA61-5A30A561532A}" type="slidenum">
              <a:rPr lang="zh-TW" altLang="en-US" smtClean="0"/>
              <a:pPr/>
              <a:t>126</a:t>
            </a:fld>
            <a:endParaRPr lang="zh-TW" altLang="en-US"/>
          </a:p>
        </p:txBody>
      </p:sp>
    </p:spTree>
    <p:extLst>
      <p:ext uri="{BB962C8B-B14F-4D97-AF65-F5344CB8AC3E}">
        <p14:creationId xmlns:p14="http://schemas.microsoft.com/office/powerpoint/2010/main" val="172759306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5772150" y="1825625"/>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800" b="0" i="0" u="none" strike="noStrike" cap="none" normalizeH="0" baseline="0" dirty="0">
                <a:ln>
                  <a:noFill/>
                </a:ln>
                <a:solidFill>
                  <a:schemeClr val="tx1"/>
                </a:solidFill>
                <a:effectLst/>
                <a:latin typeface="Arial" panose="020B0604020202020204" pitchFamily="34" charset="0"/>
              </a:rPr>
              <a:t/>
            </a:r>
            <a:br>
              <a:rPr kumimoji="0" lang="zh-TW" altLang="zh-TW" sz="1800" b="0" i="0" u="none" strike="noStrike" cap="none" normalizeH="0" baseline="0" dirty="0">
                <a:ln>
                  <a:noFill/>
                </a:ln>
                <a:solidFill>
                  <a:schemeClr val="tx1"/>
                </a:solidFill>
                <a:effectLst/>
                <a:latin typeface="Arial" panose="020B0604020202020204" pitchFamily="34" charset="0"/>
              </a:rPr>
            </a:br>
            <a:endParaRPr kumimoji="0" lang="zh-TW" altLang="zh-TW" sz="1800" b="0" i="0" u="none" strike="noStrike" cap="none" normalizeH="0" baseline="0" dirty="0">
              <a:ln>
                <a:noFill/>
              </a:ln>
              <a:solidFill>
                <a:schemeClr val="tx1"/>
              </a:solidFill>
              <a:effectLst/>
              <a:latin typeface="Arial" panose="020B0604020202020204" pitchFamily="34" charset="0"/>
            </a:endParaRPr>
          </a:p>
        </p:txBody>
      </p:sp>
      <p:graphicFrame>
        <p:nvGraphicFramePr>
          <p:cNvPr id="4" name="表格 3"/>
          <p:cNvGraphicFramePr>
            <a:graphicFrameLocks noGrp="1"/>
          </p:cNvGraphicFramePr>
          <p:nvPr>
            <p:extLst>
              <p:ext uri="{D42A27DB-BD31-4B8C-83A1-F6EECF244321}">
                <p14:modId xmlns:p14="http://schemas.microsoft.com/office/powerpoint/2010/main" val="1072364460"/>
              </p:ext>
            </p:extLst>
          </p:nvPr>
        </p:nvGraphicFramePr>
        <p:xfrm>
          <a:off x="184410" y="219187"/>
          <a:ext cx="11419986" cy="5840592"/>
        </p:xfrm>
        <a:graphic>
          <a:graphicData uri="http://schemas.openxmlformats.org/drawingml/2006/table">
            <a:tbl>
              <a:tblPr firstRow="1" bandRow="1">
                <a:tableStyleId>{5C22544A-7EE6-4342-B048-85BDC9FD1C3A}</a:tableStyleId>
              </a:tblPr>
              <a:tblGrid>
                <a:gridCol w="11419986">
                  <a:extLst>
                    <a:ext uri="{9D8B030D-6E8A-4147-A177-3AD203B41FA5}">
                      <a16:colId xmlns:a16="http://schemas.microsoft.com/office/drawing/2014/main" val="3994818564"/>
                    </a:ext>
                  </a:extLst>
                </a:gridCol>
              </a:tblGrid>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dirty="0" smtClean="0"/>
                        <a:t>13.</a:t>
                      </a:r>
                      <a:r>
                        <a:rPr lang="zh-TW" altLang="en-US" sz="2800" dirty="0" smtClean="0"/>
                        <a:t>滲漏</a:t>
                      </a:r>
                      <a:r>
                        <a:rPr lang="en-US" altLang="zh-TW" sz="2800" dirty="0" smtClean="0"/>
                        <a:t>Exfiltration</a:t>
                      </a:r>
                      <a:r>
                        <a:rPr lang="zh-TW" altLang="en-US" sz="2800" dirty="0" smtClean="0"/>
                        <a:t> 戰術的</a:t>
                      </a:r>
                      <a:r>
                        <a:rPr lang="en-US" altLang="zh-TW" sz="2800" dirty="0" smtClean="0"/>
                        <a:t>9</a:t>
                      </a:r>
                      <a:r>
                        <a:rPr lang="zh-TW" altLang="en-US" sz="2800" dirty="0" smtClean="0"/>
                        <a:t>大</a:t>
                      </a:r>
                      <a:r>
                        <a:rPr lang="zh-TW" altLang="en-US" sz="2800" dirty="0"/>
                        <a:t>類型技術</a:t>
                      </a:r>
                      <a:r>
                        <a:rPr lang="en-US" altLang="zh-TW" sz="2800" dirty="0"/>
                        <a:t>(Techniques)</a:t>
                      </a:r>
                    </a:p>
                  </a:txBody>
                  <a:tcPr/>
                </a:tc>
                <a:extLst>
                  <a:ext uri="{0D108BD9-81ED-4DB2-BD59-A6C34878D82A}">
                    <a16:rowId xmlns:a16="http://schemas.microsoft.com/office/drawing/2014/main" val="826265273"/>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smtClean="0"/>
                        <a:t>1.</a:t>
                      </a:r>
                      <a:r>
                        <a:rPr lang="zh-TW" altLang="en-US" sz="2800" b="1" dirty="0" smtClean="0"/>
                        <a:t>自動滲漏</a:t>
                      </a:r>
                      <a:r>
                        <a:rPr lang="en-US" altLang="zh-TW" sz="2800" b="1" dirty="0" smtClean="0"/>
                        <a:t>(1)</a:t>
                      </a:r>
                      <a:r>
                        <a:rPr lang="zh-TW" altLang="en-US" sz="2800" b="1" dirty="0" smtClean="0"/>
                        <a:t> </a:t>
                      </a:r>
                      <a:r>
                        <a:rPr lang="en-US" altLang="zh-TW" sz="2800" b="1" dirty="0" smtClean="0"/>
                        <a:t>Automated Exfiltration</a:t>
                      </a:r>
                      <a:endParaRPr lang="en-US" altLang="zh-TW" sz="2800" b="1" dirty="0"/>
                    </a:p>
                  </a:txBody>
                  <a:tcPr/>
                </a:tc>
                <a:extLst>
                  <a:ext uri="{0D108BD9-81ED-4DB2-BD59-A6C34878D82A}">
                    <a16:rowId xmlns:a16="http://schemas.microsoft.com/office/drawing/2014/main" val="1535378437"/>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smtClean="0"/>
                        <a:t>2.</a:t>
                      </a:r>
                      <a:r>
                        <a:rPr lang="zh-TW" altLang="en-US" sz="2800" b="1" dirty="0" smtClean="0"/>
                        <a:t>資料傳輸大小限制 </a:t>
                      </a:r>
                      <a:r>
                        <a:rPr lang="en-US" altLang="zh-TW" sz="2800" b="1" dirty="0" smtClean="0"/>
                        <a:t>Data Transfer Size Limits</a:t>
                      </a:r>
                      <a:endParaRPr lang="zh-TW" altLang="en-US" sz="2800" b="1" dirty="0"/>
                    </a:p>
                  </a:txBody>
                  <a:tcPr>
                    <a:solidFill>
                      <a:schemeClr val="accent6">
                        <a:lumMod val="20000"/>
                        <a:lumOff val="80000"/>
                      </a:schemeClr>
                    </a:solidFill>
                  </a:tcPr>
                </a:tc>
                <a:extLst>
                  <a:ext uri="{0D108BD9-81ED-4DB2-BD59-A6C34878D82A}">
                    <a16:rowId xmlns:a16="http://schemas.microsoft.com/office/drawing/2014/main" val="3624120180"/>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smtClean="0"/>
                        <a:t>3.</a:t>
                      </a:r>
                      <a:r>
                        <a:rPr lang="zh-TW" altLang="en-US" sz="2800" b="1" dirty="0" smtClean="0"/>
                        <a:t>透過替代協議進行滲透</a:t>
                      </a:r>
                      <a:r>
                        <a:rPr lang="en-US" altLang="zh-TW" sz="2800" b="1" dirty="0" smtClean="0"/>
                        <a:t>(3)</a:t>
                      </a:r>
                      <a:r>
                        <a:rPr lang="zh-TW" altLang="en-US" sz="2800" b="1" dirty="0" smtClean="0"/>
                        <a:t> </a:t>
                      </a:r>
                      <a:r>
                        <a:rPr lang="en-US" altLang="zh-TW" sz="2800" b="1" dirty="0" smtClean="0"/>
                        <a:t>Exfiltration Over Alternative Protocol</a:t>
                      </a:r>
                    </a:p>
                  </a:txBody>
                  <a:tcPr>
                    <a:solidFill>
                      <a:schemeClr val="accent6">
                        <a:lumMod val="20000"/>
                        <a:lumOff val="80000"/>
                      </a:schemeClr>
                    </a:solidFill>
                  </a:tcPr>
                </a:tc>
                <a:extLst>
                  <a:ext uri="{0D108BD9-81ED-4DB2-BD59-A6C34878D82A}">
                    <a16:rowId xmlns:a16="http://schemas.microsoft.com/office/drawing/2014/main" val="943303741"/>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smtClean="0"/>
                        <a:t>4.</a:t>
                      </a:r>
                      <a:r>
                        <a:rPr lang="zh-TW" altLang="en-US" sz="2800" b="1" dirty="0" smtClean="0"/>
                        <a:t>透過 </a:t>
                      </a:r>
                      <a:r>
                        <a:rPr lang="en-US" altLang="zh-TW" sz="2800" b="1" dirty="0" smtClean="0"/>
                        <a:t>C2 </a:t>
                      </a:r>
                      <a:r>
                        <a:rPr lang="zh-TW" altLang="en-US" sz="2800" b="1" dirty="0" smtClean="0"/>
                        <a:t>通道滲漏 </a:t>
                      </a:r>
                      <a:r>
                        <a:rPr lang="en-US" altLang="zh-TW" sz="2800" b="1" dirty="0" smtClean="0"/>
                        <a:t>Exfiltration Over C2 Channel</a:t>
                      </a:r>
                      <a:endParaRPr lang="en-US" altLang="zh-TW" sz="2800" b="1" dirty="0"/>
                    </a:p>
                  </a:txBody>
                  <a:tcPr>
                    <a:solidFill>
                      <a:schemeClr val="accent6">
                        <a:lumMod val="20000"/>
                        <a:lumOff val="80000"/>
                      </a:schemeClr>
                    </a:solidFill>
                  </a:tcPr>
                </a:tc>
                <a:extLst>
                  <a:ext uri="{0D108BD9-81ED-4DB2-BD59-A6C34878D82A}">
                    <a16:rowId xmlns:a16="http://schemas.microsoft.com/office/drawing/2014/main" val="1413733454"/>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smtClean="0"/>
                        <a:t>5.</a:t>
                      </a:r>
                      <a:r>
                        <a:rPr lang="zh-TW" altLang="en-US" sz="2800" b="1" dirty="0" smtClean="0"/>
                        <a:t>透過其他網路媒體的滲透</a:t>
                      </a:r>
                      <a:r>
                        <a:rPr lang="en-US" altLang="zh-TW" sz="2800" b="1" dirty="0" smtClean="0"/>
                        <a:t>(1)</a:t>
                      </a:r>
                      <a:r>
                        <a:rPr lang="zh-TW" altLang="en-US" sz="2800" b="1" dirty="0" smtClean="0"/>
                        <a:t> </a:t>
                      </a:r>
                      <a:r>
                        <a:rPr lang="en-US" altLang="zh-TW" sz="2800" b="1" dirty="0" smtClean="0"/>
                        <a:t>Exfiltration Over Other Network Medium</a:t>
                      </a:r>
                      <a:endParaRPr lang="en-US" altLang="zh-TW" sz="2800" b="1" dirty="0"/>
                    </a:p>
                  </a:txBody>
                  <a:tcPr>
                    <a:solidFill>
                      <a:schemeClr val="accent6">
                        <a:lumMod val="20000"/>
                        <a:lumOff val="80000"/>
                      </a:schemeClr>
                    </a:solidFill>
                  </a:tcPr>
                </a:tc>
                <a:extLst>
                  <a:ext uri="{0D108BD9-81ED-4DB2-BD59-A6C34878D82A}">
                    <a16:rowId xmlns:a16="http://schemas.microsoft.com/office/drawing/2014/main" val="1450935706"/>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smtClean="0"/>
                        <a:t>6.</a:t>
                      </a:r>
                      <a:r>
                        <a:rPr lang="zh-TW" altLang="en-US" sz="2800" b="1" dirty="0" smtClean="0"/>
                        <a:t>透過物理介質的滲透</a:t>
                      </a:r>
                      <a:r>
                        <a:rPr lang="en-US" altLang="zh-TW" sz="2800" b="1" dirty="0" smtClean="0"/>
                        <a:t>(1)</a:t>
                      </a:r>
                      <a:r>
                        <a:rPr lang="zh-TW" altLang="en-US" sz="2800" b="1" dirty="0" smtClean="0"/>
                        <a:t> </a:t>
                      </a:r>
                      <a:r>
                        <a:rPr lang="en-US" altLang="zh-TW" sz="2800" b="1" dirty="0" smtClean="0"/>
                        <a:t>Exfiltration Over Physical Medium</a:t>
                      </a:r>
                      <a:endParaRPr lang="en-US" altLang="zh-TW" sz="2800" b="1" dirty="0"/>
                    </a:p>
                  </a:txBody>
                  <a:tcPr>
                    <a:solidFill>
                      <a:schemeClr val="accent6">
                        <a:lumMod val="20000"/>
                        <a:lumOff val="80000"/>
                      </a:schemeClr>
                    </a:solidFill>
                  </a:tcPr>
                </a:tc>
                <a:extLst>
                  <a:ext uri="{0D108BD9-81ED-4DB2-BD59-A6C34878D82A}">
                    <a16:rowId xmlns:a16="http://schemas.microsoft.com/office/drawing/2014/main" val="2957516494"/>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smtClean="0"/>
                        <a:t>7.</a:t>
                      </a:r>
                      <a:r>
                        <a:rPr lang="zh-TW" altLang="en-US" sz="2800" b="1" dirty="0" smtClean="0"/>
                        <a:t>透過 </a:t>
                      </a:r>
                      <a:r>
                        <a:rPr lang="en-US" altLang="zh-TW" sz="2800" b="1" dirty="0" smtClean="0"/>
                        <a:t>Web </a:t>
                      </a:r>
                      <a:r>
                        <a:rPr lang="zh-TW" altLang="en-US" sz="2800" b="1" dirty="0" smtClean="0"/>
                        <a:t>服務進行滲透</a:t>
                      </a:r>
                      <a:r>
                        <a:rPr lang="en-US" altLang="zh-TW" sz="2800" b="1" dirty="0" smtClean="0"/>
                        <a:t>(4)</a:t>
                      </a:r>
                      <a:r>
                        <a:rPr lang="zh-TW" altLang="en-US" sz="2800" b="1" dirty="0" smtClean="0"/>
                        <a:t> </a:t>
                      </a:r>
                      <a:r>
                        <a:rPr lang="en-US" altLang="zh-TW" sz="2800" b="1" dirty="0" smtClean="0"/>
                        <a:t>Exfiltration Over Web Service</a:t>
                      </a:r>
                      <a:endParaRPr lang="en-US" altLang="zh-TW" sz="2800" b="1" dirty="0"/>
                    </a:p>
                  </a:txBody>
                  <a:tcPr>
                    <a:solidFill>
                      <a:schemeClr val="accent6">
                        <a:lumMod val="20000"/>
                        <a:lumOff val="80000"/>
                      </a:schemeClr>
                    </a:solidFill>
                  </a:tcPr>
                </a:tc>
                <a:extLst>
                  <a:ext uri="{0D108BD9-81ED-4DB2-BD59-A6C34878D82A}">
                    <a16:rowId xmlns:a16="http://schemas.microsoft.com/office/drawing/2014/main" val="2781847802"/>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smtClean="0"/>
                        <a:t>8.</a:t>
                      </a:r>
                      <a:r>
                        <a:rPr lang="zh-TW" altLang="en-US" sz="2800" b="1" dirty="0" smtClean="0"/>
                        <a:t>預定接送 </a:t>
                      </a:r>
                      <a:r>
                        <a:rPr lang="en-US" altLang="zh-TW" sz="2800" b="1" dirty="0" smtClean="0"/>
                        <a:t>Scheduled Transfer</a:t>
                      </a:r>
                      <a:endParaRPr lang="en-US" altLang="zh-TW" sz="2800" b="1" dirty="0"/>
                    </a:p>
                  </a:txBody>
                  <a:tcPr>
                    <a:solidFill>
                      <a:schemeClr val="accent6">
                        <a:lumMod val="20000"/>
                        <a:lumOff val="80000"/>
                      </a:schemeClr>
                    </a:solidFill>
                  </a:tcPr>
                </a:tc>
                <a:extLst>
                  <a:ext uri="{0D108BD9-81ED-4DB2-BD59-A6C34878D82A}">
                    <a16:rowId xmlns:a16="http://schemas.microsoft.com/office/drawing/2014/main" val="634134444"/>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smtClean="0"/>
                        <a:t>9.</a:t>
                      </a:r>
                      <a:r>
                        <a:rPr lang="zh-TW" altLang="en-US" sz="2800" b="1" dirty="0" smtClean="0"/>
                        <a:t>將資料傳輸至雲端帳戶 </a:t>
                      </a:r>
                      <a:r>
                        <a:rPr lang="en-US" altLang="zh-TW" sz="2800" b="1" dirty="0" smtClean="0"/>
                        <a:t>Transfer Data to Cloud Account</a:t>
                      </a:r>
                      <a:endParaRPr lang="en-US" altLang="zh-TW" sz="2800" b="1" dirty="0"/>
                    </a:p>
                  </a:txBody>
                  <a:tcPr>
                    <a:solidFill>
                      <a:schemeClr val="accent6">
                        <a:lumMod val="20000"/>
                        <a:lumOff val="80000"/>
                      </a:schemeClr>
                    </a:solidFill>
                  </a:tcPr>
                </a:tc>
                <a:extLst>
                  <a:ext uri="{0D108BD9-81ED-4DB2-BD59-A6C34878D82A}">
                    <a16:rowId xmlns:a16="http://schemas.microsoft.com/office/drawing/2014/main" val="3313963349"/>
                  </a:ext>
                </a:extLst>
              </a:tr>
            </a:tbl>
          </a:graphicData>
        </a:graphic>
      </p:graphicFrame>
      <p:sp>
        <p:nvSpPr>
          <p:cNvPr id="2" name="投影片編號版面配置區 1"/>
          <p:cNvSpPr>
            <a:spLocks noGrp="1"/>
          </p:cNvSpPr>
          <p:nvPr>
            <p:ph type="sldNum" sz="quarter" idx="12"/>
          </p:nvPr>
        </p:nvSpPr>
        <p:spPr/>
        <p:txBody>
          <a:bodyPr/>
          <a:lstStyle/>
          <a:p>
            <a:fld id="{D16C3A51-89D0-4E4D-AA61-5A30A561532A}" type="slidenum">
              <a:rPr lang="zh-TW" altLang="en-US" smtClean="0"/>
              <a:pPr/>
              <a:t>127</a:t>
            </a:fld>
            <a:endParaRPr lang="zh-TW" altLang="en-US"/>
          </a:p>
        </p:txBody>
      </p:sp>
      <p:sp>
        <p:nvSpPr>
          <p:cNvPr id="7" name="文字方塊 6"/>
          <p:cNvSpPr txBox="1"/>
          <p:nvPr/>
        </p:nvSpPr>
        <p:spPr>
          <a:xfrm>
            <a:off x="3657600" y="5951913"/>
            <a:ext cx="45719" cy="369332"/>
          </a:xfrm>
          <a:prstGeom prst="rect">
            <a:avLst/>
          </a:prstGeom>
          <a:noFill/>
        </p:spPr>
        <p:txBody>
          <a:bodyPr wrap="square" rtlCol="0">
            <a:spAutoFit/>
          </a:bodyPr>
          <a:lstStyle/>
          <a:p>
            <a:endParaRPr lang="zh-TW" altLang="en-US" dirty="0"/>
          </a:p>
        </p:txBody>
      </p:sp>
      <p:sp>
        <p:nvSpPr>
          <p:cNvPr id="8" name="Rectangle 1"/>
          <p:cNvSpPr>
            <a:spLocks noChangeArrowheads="1"/>
          </p:cNvSpPr>
          <p:nvPr/>
        </p:nvSpPr>
        <p:spPr bwMode="auto">
          <a:xfrm>
            <a:off x="300739" y="481301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800" b="0" i="0" u="none" strike="noStrike" cap="none" normalizeH="0" baseline="0" smtClean="0">
                <a:ln>
                  <a:noFill/>
                </a:ln>
                <a:solidFill>
                  <a:schemeClr val="tx1"/>
                </a:solidFill>
                <a:effectLst/>
                <a:latin typeface="Arial" panose="020B0604020202020204" pitchFamily="34" charset="0"/>
              </a:rPr>
              <a:t/>
            </a:r>
            <a:br>
              <a:rPr kumimoji="0" lang="zh-TW" altLang="zh-TW" sz="1800" b="0" i="0" u="none" strike="noStrike" cap="none" normalizeH="0" baseline="0" smtClean="0">
                <a:ln>
                  <a:noFill/>
                </a:ln>
                <a:solidFill>
                  <a:schemeClr val="tx1"/>
                </a:solidFill>
                <a:effectLst/>
                <a:latin typeface="Arial" panose="020B0604020202020204" pitchFamily="34" charset="0"/>
              </a:rPr>
            </a:br>
            <a:endParaRPr kumimoji="0" lang="zh-TW" altLang="zh-TW" sz="1800" b="0" i="0" u="none" strike="noStrike" cap="none" normalizeH="0" baseline="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68952517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5772150" y="1825625"/>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800" b="0" i="0" u="none" strike="noStrike" cap="none" normalizeH="0" baseline="0" dirty="0">
                <a:ln>
                  <a:noFill/>
                </a:ln>
                <a:solidFill>
                  <a:schemeClr val="tx1"/>
                </a:solidFill>
                <a:effectLst/>
                <a:latin typeface="Arial" panose="020B0604020202020204" pitchFamily="34" charset="0"/>
              </a:rPr>
              <a:t/>
            </a:r>
            <a:br>
              <a:rPr kumimoji="0" lang="zh-TW" altLang="zh-TW" sz="1800" b="0" i="0" u="none" strike="noStrike" cap="none" normalizeH="0" baseline="0" dirty="0">
                <a:ln>
                  <a:noFill/>
                </a:ln>
                <a:solidFill>
                  <a:schemeClr val="tx1"/>
                </a:solidFill>
                <a:effectLst/>
                <a:latin typeface="Arial" panose="020B0604020202020204" pitchFamily="34" charset="0"/>
              </a:rPr>
            </a:br>
            <a:endParaRPr kumimoji="0" lang="zh-TW" altLang="zh-TW" sz="1800" b="0" i="0" u="none" strike="noStrike" cap="none" normalizeH="0" baseline="0" dirty="0">
              <a:ln>
                <a:noFill/>
              </a:ln>
              <a:solidFill>
                <a:schemeClr val="tx1"/>
              </a:solidFill>
              <a:effectLst/>
              <a:latin typeface="Arial" panose="020B0604020202020204" pitchFamily="34" charset="0"/>
            </a:endParaRPr>
          </a:p>
        </p:txBody>
      </p:sp>
      <p:sp>
        <p:nvSpPr>
          <p:cNvPr id="2" name="投影片編號版面配置區 1"/>
          <p:cNvSpPr>
            <a:spLocks noGrp="1"/>
          </p:cNvSpPr>
          <p:nvPr>
            <p:ph type="sldNum" sz="quarter" idx="12"/>
          </p:nvPr>
        </p:nvSpPr>
        <p:spPr/>
        <p:txBody>
          <a:bodyPr/>
          <a:lstStyle/>
          <a:p>
            <a:fld id="{D16C3A51-89D0-4E4D-AA61-5A30A561532A}" type="slidenum">
              <a:rPr lang="zh-TW" altLang="en-US" smtClean="0"/>
              <a:pPr/>
              <a:t>128</a:t>
            </a:fld>
            <a:endParaRPr lang="zh-TW" altLang="en-US"/>
          </a:p>
        </p:txBody>
      </p:sp>
      <p:sp>
        <p:nvSpPr>
          <p:cNvPr id="7" name="文字方塊 6"/>
          <p:cNvSpPr txBox="1"/>
          <p:nvPr/>
        </p:nvSpPr>
        <p:spPr>
          <a:xfrm>
            <a:off x="3657600" y="5951913"/>
            <a:ext cx="45719" cy="369332"/>
          </a:xfrm>
          <a:prstGeom prst="rect">
            <a:avLst/>
          </a:prstGeom>
          <a:noFill/>
        </p:spPr>
        <p:txBody>
          <a:bodyPr wrap="square" rtlCol="0">
            <a:spAutoFit/>
          </a:bodyPr>
          <a:lstStyle/>
          <a:p>
            <a:endParaRPr lang="zh-TW" altLang="en-US" dirty="0"/>
          </a:p>
        </p:txBody>
      </p:sp>
      <p:sp>
        <p:nvSpPr>
          <p:cNvPr id="8" name="Rectangle 1"/>
          <p:cNvSpPr>
            <a:spLocks noChangeArrowheads="1"/>
          </p:cNvSpPr>
          <p:nvPr/>
        </p:nvSpPr>
        <p:spPr bwMode="auto">
          <a:xfrm>
            <a:off x="300739" y="481301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800" b="0" i="0" u="none" strike="noStrike" cap="none" normalizeH="0" baseline="0" smtClean="0">
                <a:ln>
                  <a:noFill/>
                </a:ln>
                <a:solidFill>
                  <a:schemeClr val="tx1"/>
                </a:solidFill>
                <a:effectLst/>
                <a:latin typeface="Arial" panose="020B0604020202020204" pitchFamily="34" charset="0"/>
              </a:rPr>
              <a:t/>
            </a:r>
            <a:br>
              <a:rPr kumimoji="0" lang="zh-TW" altLang="zh-TW" sz="1800" b="0" i="0" u="none" strike="noStrike" cap="none" normalizeH="0" baseline="0" smtClean="0">
                <a:ln>
                  <a:noFill/>
                </a:ln>
                <a:solidFill>
                  <a:schemeClr val="tx1"/>
                </a:solidFill>
                <a:effectLst/>
                <a:latin typeface="Arial" panose="020B0604020202020204" pitchFamily="34" charset="0"/>
              </a:rPr>
            </a:br>
            <a:endParaRPr kumimoji="0" lang="zh-TW" altLang="zh-TW" sz="1800" b="0" i="0" u="none" strike="noStrike" cap="none" normalizeH="0" baseline="0" smtClean="0">
              <a:ln>
                <a:noFill/>
              </a:ln>
              <a:solidFill>
                <a:schemeClr val="tx1"/>
              </a:solidFill>
              <a:effectLst/>
              <a:latin typeface="Arial" panose="020B0604020202020204" pitchFamily="34" charset="0"/>
            </a:endParaRPr>
          </a:p>
        </p:txBody>
      </p:sp>
      <p:graphicFrame>
        <p:nvGraphicFramePr>
          <p:cNvPr id="9" name="表格 8"/>
          <p:cNvGraphicFramePr>
            <a:graphicFrameLocks noGrp="1"/>
          </p:cNvGraphicFramePr>
          <p:nvPr>
            <p:extLst>
              <p:ext uri="{D42A27DB-BD31-4B8C-83A1-F6EECF244321}">
                <p14:modId xmlns:p14="http://schemas.microsoft.com/office/powerpoint/2010/main" val="3581389800"/>
              </p:ext>
            </p:extLst>
          </p:nvPr>
        </p:nvGraphicFramePr>
        <p:xfrm>
          <a:off x="0" y="672160"/>
          <a:ext cx="12192000" cy="3078480"/>
        </p:xfrm>
        <a:graphic>
          <a:graphicData uri="http://schemas.openxmlformats.org/drawingml/2006/table">
            <a:tbl>
              <a:tblPr/>
              <a:tblGrid>
                <a:gridCol w="1388125">
                  <a:extLst>
                    <a:ext uri="{9D8B030D-6E8A-4147-A177-3AD203B41FA5}">
                      <a16:colId xmlns:a16="http://schemas.microsoft.com/office/drawing/2014/main" val="2340207979"/>
                    </a:ext>
                  </a:extLst>
                </a:gridCol>
                <a:gridCol w="2390661">
                  <a:extLst>
                    <a:ext uri="{9D8B030D-6E8A-4147-A177-3AD203B41FA5}">
                      <a16:colId xmlns:a16="http://schemas.microsoft.com/office/drawing/2014/main" val="3916782922"/>
                    </a:ext>
                  </a:extLst>
                </a:gridCol>
                <a:gridCol w="8413214">
                  <a:extLst>
                    <a:ext uri="{9D8B030D-6E8A-4147-A177-3AD203B41FA5}">
                      <a16:colId xmlns:a16="http://schemas.microsoft.com/office/drawing/2014/main" val="1744872134"/>
                    </a:ext>
                  </a:extLst>
                </a:gridCol>
              </a:tblGrid>
              <a:tr h="0">
                <a:tc gridSpan="3">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2000" b="0" i="0" u="none" strike="noStrike" cap="none" normalizeH="0" baseline="0" dirty="0">
                          <a:ln>
                            <a:noFill/>
                          </a:ln>
                          <a:solidFill>
                            <a:srgbClr val="39434C"/>
                          </a:solidFill>
                          <a:effectLst/>
                          <a:latin typeface="Arial" panose="020B0604020202020204" pitchFamily="34" charset="0"/>
                          <a:ea typeface="Roboto-Regular"/>
                        </a:rPr>
                        <a:t>Sub-techniques </a:t>
                      </a:r>
                      <a:r>
                        <a:rPr kumimoji="0" lang="zh-TW" altLang="zh-TW" sz="2000" b="0" i="0" u="none" strike="noStrike" cap="none" normalizeH="0" baseline="0" dirty="0" smtClean="0">
                          <a:ln>
                            <a:noFill/>
                          </a:ln>
                          <a:solidFill>
                            <a:srgbClr val="39434C"/>
                          </a:solidFill>
                          <a:effectLst/>
                          <a:latin typeface="Arial" panose="020B0604020202020204" pitchFamily="34" charset="0"/>
                          <a:ea typeface="Roboto-Regular"/>
                        </a:rPr>
                        <a:t>(</a:t>
                      </a:r>
                      <a:r>
                        <a:rPr kumimoji="0" lang="en-US" altLang="zh-TW" sz="2000" b="0" i="0" u="none" strike="noStrike" cap="none" normalizeH="0" baseline="0" dirty="0" smtClean="0">
                          <a:ln>
                            <a:noFill/>
                          </a:ln>
                          <a:solidFill>
                            <a:srgbClr val="39434C"/>
                          </a:solidFill>
                          <a:effectLst/>
                          <a:latin typeface="Arial" panose="020B0604020202020204" pitchFamily="34" charset="0"/>
                          <a:ea typeface="Roboto-Regular"/>
                        </a:rPr>
                        <a:t>1</a:t>
                      </a:r>
                      <a:r>
                        <a:rPr kumimoji="0" lang="zh-TW" altLang="zh-TW" sz="2000" b="0" i="0" u="none" strike="noStrike" cap="none" normalizeH="0" baseline="0" dirty="0" smtClean="0">
                          <a:ln>
                            <a:noFill/>
                          </a:ln>
                          <a:solidFill>
                            <a:srgbClr val="39434C"/>
                          </a:solidFill>
                          <a:effectLst/>
                          <a:latin typeface="Arial" panose="020B0604020202020204" pitchFamily="34" charset="0"/>
                          <a:ea typeface="Roboto-Regular"/>
                        </a:rPr>
                        <a:t>)</a:t>
                      </a:r>
                      <a:endParaRPr kumimoji="0" lang="zh-TW" altLang="zh-TW" sz="2000" b="0" i="0" u="none" strike="noStrike" cap="none" normalizeH="0" baseline="0" dirty="0">
                        <a:ln>
                          <a:noFill/>
                        </a:ln>
                        <a:solidFill>
                          <a:srgbClr val="39434C"/>
                        </a:solidFill>
                        <a:effectLst/>
                        <a:latin typeface="Arial" panose="020B0604020202020204" pitchFamily="34" charset="0"/>
                        <a:ea typeface="Roboto-Regular"/>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07CD6"/>
                    </a:solidFill>
                  </a:tcPr>
                </a:tc>
                <a:tc hMerge="1">
                  <a:txBody>
                    <a:bodyPr/>
                    <a:lstStyle/>
                    <a:p>
                      <a:pPr algn="l" fontAlgn="b"/>
                      <a:endParaRPr lang="en-US" dirty="0">
                        <a:effectLst/>
                      </a:endParaRPr>
                    </a:p>
                  </a:txBody>
                  <a:tcPr anchor="b">
                    <a:lnL w="9525" cap="flat" cmpd="sng" algn="ctr">
                      <a:solidFill>
                        <a:srgbClr val="DFDFDF"/>
                      </a:solidFill>
                      <a:prstDash val="solid"/>
                      <a:round/>
                      <a:headEnd type="none" w="med" len="med"/>
                      <a:tailEnd type="none" w="med" len="med"/>
                    </a:lnL>
                    <a:lnR>
                      <a:noFill/>
                    </a:lnR>
                    <a:lnT w="9525" cap="flat" cmpd="sng" algn="ctr">
                      <a:solidFill>
                        <a:srgbClr val="A0CD9D"/>
                      </a:solidFill>
                      <a:prstDash val="solid"/>
                      <a:round/>
                      <a:headEnd type="none" w="med" len="med"/>
                      <a:tailEnd type="none" w="med" len="med"/>
                    </a:lnT>
                    <a:lnB w="9525" cap="flat" cmpd="sng" algn="ctr">
                      <a:solidFill>
                        <a:srgbClr val="E0CC9D"/>
                      </a:solidFill>
                      <a:prstDash val="solid"/>
                      <a:round/>
                      <a:headEnd type="none" w="med" len="med"/>
                      <a:tailEnd type="none" w="med" len="med"/>
                    </a:lnB>
                  </a:tcPr>
                </a:tc>
                <a:tc hMerge="1">
                  <a:txBody>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zh-TW" sz="2000" b="0" i="0" u="none" strike="noStrike" cap="none" normalizeH="0" baseline="0" dirty="0">
                        <a:ln>
                          <a:noFill/>
                        </a:ln>
                        <a:solidFill>
                          <a:srgbClr val="39434C"/>
                        </a:solidFill>
                        <a:effectLst/>
                        <a:latin typeface="Arial" panose="020B0604020202020204" pitchFamily="34" charset="0"/>
                        <a:ea typeface="Roboto-Regular"/>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07CD6"/>
                    </a:solidFill>
                  </a:tcPr>
                </a:tc>
                <a:extLst>
                  <a:ext uri="{0D108BD9-81ED-4DB2-BD59-A6C34878D82A}">
                    <a16:rowId xmlns:a16="http://schemas.microsoft.com/office/drawing/2014/main" val="2394320160"/>
                  </a:ext>
                </a:extLst>
              </a:tr>
              <a:tr h="0">
                <a:tc>
                  <a:txBody>
                    <a:bodyPr/>
                    <a:lstStyle/>
                    <a:p>
                      <a:pPr algn="l" fontAlgn="b"/>
                      <a:r>
                        <a:rPr lang="en-US" sz="2000" dirty="0">
                          <a:effectLst/>
                        </a:rPr>
                        <a:t>ID</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07CD6"/>
                    </a:solidFill>
                  </a:tcPr>
                </a:tc>
                <a:tc>
                  <a:txBody>
                    <a:bodyPr/>
                    <a:lstStyle/>
                    <a:p>
                      <a:pPr algn="l" fontAlgn="b"/>
                      <a:r>
                        <a:rPr lang="en-US" sz="2000" dirty="0">
                          <a:effectLst/>
                        </a:rPr>
                        <a:t>Name</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07CD6"/>
                    </a:solidFill>
                  </a:tcPr>
                </a:tc>
                <a:tc>
                  <a:txBody>
                    <a:bodyPr/>
                    <a:lstStyle/>
                    <a:p>
                      <a:pPr algn="l" fontAlgn="b"/>
                      <a:r>
                        <a:rPr lang="en-US" altLang="zh-TW" sz="2000" b="1" dirty="0" smtClean="0">
                          <a:effectLst/>
                        </a:rPr>
                        <a:t>Description</a:t>
                      </a:r>
                      <a:endParaRPr lang="en-US" sz="2000" dirty="0">
                        <a:effectLst/>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07CD6"/>
                    </a:solidFill>
                  </a:tcPr>
                </a:tc>
                <a:extLst>
                  <a:ext uri="{0D108BD9-81ED-4DB2-BD59-A6C34878D82A}">
                    <a16:rowId xmlns:a16="http://schemas.microsoft.com/office/drawing/2014/main" val="1934092260"/>
                  </a:ext>
                </a:extLst>
              </a:tr>
              <a:tr h="0">
                <a:tc>
                  <a:txBody>
                    <a:bodyPr/>
                    <a:lstStyle/>
                    <a:p>
                      <a:r>
                        <a:rPr lang="en-US" altLang="zh-TW" sz="2000" dirty="0" smtClean="0">
                          <a:hlinkClick r:id="rId2"/>
                        </a:rPr>
                        <a:t>T1052.001</a:t>
                      </a:r>
                      <a:endParaRPr lang="en-US" altLang="zh-TW" sz="20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07CD6"/>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2"/>
                        </a:rPr>
                        <a:t>Exfiltration over USB</a:t>
                      </a:r>
                      <a:endParaRPr lang="en-US" altLang="zh-TW" sz="1800" b="0" i="0" u="none" strike="noStrike" kern="1200" dirty="0" smtClean="0">
                        <a:solidFill>
                          <a:schemeClr val="tx1"/>
                        </a:solidFill>
                        <a:effectLst/>
                        <a:latin typeface="+mn-lt"/>
                        <a:ea typeface="+mn-ea"/>
                        <a:cs typeface="+mn-cs"/>
                      </a:endParaRPr>
                    </a:p>
                    <a:p>
                      <a:pPr fontAlgn="t"/>
                      <a:r>
                        <a:rPr lang="zh-TW" altLang="en-US" sz="2000" dirty="0" smtClean="0">
                          <a:effectLst/>
                        </a:rPr>
                        <a:t>透過 </a:t>
                      </a:r>
                      <a:r>
                        <a:rPr lang="en-US" altLang="zh-TW" sz="2000" dirty="0" smtClean="0">
                          <a:effectLst/>
                        </a:rPr>
                        <a:t>USB </a:t>
                      </a:r>
                      <a:r>
                        <a:rPr lang="zh-TW" altLang="en-US" sz="2000" dirty="0" smtClean="0">
                          <a:effectLst/>
                        </a:rPr>
                        <a:t>進行滲透</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07CD6"/>
                    </a:solidFill>
                  </a:tcPr>
                </a:tc>
                <a:tc>
                  <a:txBody>
                    <a:bodyPr/>
                    <a:lstStyle/>
                    <a:p>
                      <a:pPr marL="342900" indent="-342900" fontAlgn="t">
                        <a:buFont typeface="Wingdings" panose="05000000000000000000" pitchFamily="2" charset="2"/>
                        <a:buChar char="n"/>
                      </a:pPr>
                      <a:r>
                        <a:rPr lang="en-US" altLang="zh-TW" sz="1800" b="0" i="0" kern="1200" dirty="0" smtClean="0">
                          <a:solidFill>
                            <a:schemeClr val="tx1"/>
                          </a:solidFill>
                          <a:effectLst/>
                          <a:latin typeface="+mn-lt"/>
                          <a:ea typeface="+mn-ea"/>
                          <a:cs typeface="+mn-cs"/>
                        </a:rPr>
                        <a:t>Adversaries may attempt to </a:t>
                      </a:r>
                      <a:r>
                        <a:rPr lang="en-US" altLang="zh-TW" sz="1800" b="0" i="0" kern="1200" dirty="0" err="1" smtClean="0">
                          <a:solidFill>
                            <a:schemeClr val="tx1"/>
                          </a:solidFill>
                          <a:effectLst/>
                          <a:latin typeface="+mn-lt"/>
                          <a:ea typeface="+mn-ea"/>
                          <a:cs typeface="+mn-cs"/>
                        </a:rPr>
                        <a:t>exfiltrate</a:t>
                      </a:r>
                      <a:r>
                        <a:rPr lang="en-US" altLang="zh-TW" sz="1800" b="0" i="0" kern="1200" dirty="0" smtClean="0">
                          <a:solidFill>
                            <a:schemeClr val="tx1"/>
                          </a:solidFill>
                          <a:effectLst/>
                          <a:latin typeface="+mn-lt"/>
                          <a:ea typeface="+mn-ea"/>
                          <a:cs typeface="+mn-cs"/>
                        </a:rPr>
                        <a:t> data over a USB connected physical device. In certain circumstances, such as an air-gapped network compromise, exfiltration could occur via a USB device introduced by a user. The USB device could be used as the final exfiltration point or to hop between otherwise disconnected systems.</a:t>
                      </a:r>
                    </a:p>
                    <a:p>
                      <a:pPr marL="342900" indent="-342900" fontAlgn="t">
                        <a:buFont typeface="Wingdings" panose="05000000000000000000" pitchFamily="2" charset="2"/>
                        <a:buChar char="n"/>
                      </a:pPr>
                      <a:r>
                        <a:rPr lang="zh-TW" altLang="en-US" sz="1800" b="0" i="0" kern="1200" dirty="0" smtClean="0">
                          <a:solidFill>
                            <a:schemeClr val="tx1"/>
                          </a:solidFill>
                          <a:effectLst/>
                          <a:latin typeface="+mn-lt"/>
                          <a:ea typeface="+mn-ea"/>
                          <a:cs typeface="+mn-cs"/>
                        </a:rPr>
                        <a:t>攻擊者可能會嘗試透過 </a:t>
                      </a:r>
                      <a:r>
                        <a:rPr lang="en-US" altLang="zh-TW" sz="1800" b="0" i="0" kern="1200" dirty="0" smtClean="0">
                          <a:solidFill>
                            <a:schemeClr val="tx1"/>
                          </a:solidFill>
                          <a:effectLst/>
                          <a:latin typeface="+mn-lt"/>
                          <a:ea typeface="+mn-ea"/>
                          <a:cs typeface="+mn-cs"/>
                        </a:rPr>
                        <a:t>USB </a:t>
                      </a:r>
                      <a:r>
                        <a:rPr lang="zh-TW" altLang="en-US" sz="1800" b="0" i="0" kern="1200" dirty="0" smtClean="0">
                          <a:solidFill>
                            <a:schemeClr val="tx1"/>
                          </a:solidFill>
                          <a:effectLst/>
                          <a:latin typeface="+mn-lt"/>
                          <a:ea typeface="+mn-ea"/>
                          <a:cs typeface="+mn-cs"/>
                        </a:rPr>
                        <a:t>連接的實體裝置竊取資料。在某些情況下，例如氣隙網路洩露，可能會透過使用者引入的 </a:t>
                      </a:r>
                      <a:r>
                        <a:rPr lang="en-US" altLang="zh-TW" sz="1800" b="0" i="0" kern="1200" dirty="0" smtClean="0">
                          <a:solidFill>
                            <a:schemeClr val="tx1"/>
                          </a:solidFill>
                          <a:effectLst/>
                          <a:latin typeface="+mn-lt"/>
                          <a:ea typeface="+mn-ea"/>
                          <a:cs typeface="+mn-cs"/>
                        </a:rPr>
                        <a:t>USB </a:t>
                      </a:r>
                      <a:r>
                        <a:rPr lang="zh-TW" altLang="en-US" sz="1800" b="0" i="0" kern="1200" dirty="0" smtClean="0">
                          <a:solidFill>
                            <a:schemeClr val="tx1"/>
                          </a:solidFill>
                          <a:effectLst/>
                          <a:latin typeface="+mn-lt"/>
                          <a:ea typeface="+mn-ea"/>
                          <a:cs typeface="+mn-cs"/>
                        </a:rPr>
                        <a:t>裝置發生洩漏。</a:t>
                      </a:r>
                      <a:r>
                        <a:rPr lang="en-US" altLang="zh-TW" sz="1800" b="0" i="0" kern="1200" dirty="0" smtClean="0">
                          <a:solidFill>
                            <a:schemeClr val="tx1"/>
                          </a:solidFill>
                          <a:effectLst/>
                          <a:latin typeface="+mn-lt"/>
                          <a:ea typeface="+mn-ea"/>
                          <a:cs typeface="+mn-cs"/>
                        </a:rPr>
                        <a:t>USB </a:t>
                      </a:r>
                      <a:r>
                        <a:rPr lang="zh-TW" altLang="en-US" sz="1800" b="0" i="0" kern="1200" dirty="0" smtClean="0">
                          <a:solidFill>
                            <a:schemeClr val="tx1"/>
                          </a:solidFill>
                          <a:effectLst/>
                          <a:latin typeface="+mn-lt"/>
                          <a:ea typeface="+mn-ea"/>
                          <a:cs typeface="+mn-cs"/>
                        </a:rPr>
                        <a:t>裝置可用作最終的滲透點或在其他斷開連接的系統之間跳躍。</a:t>
                      </a:r>
                      <a:endParaRPr lang="en-US" sz="18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07CD6"/>
                    </a:solidFill>
                  </a:tcPr>
                </a:tc>
                <a:extLst>
                  <a:ext uri="{0D108BD9-81ED-4DB2-BD59-A6C34878D82A}">
                    <a16:rowId xmlns:a16="http://schemas.microsoft.com/office/drawing/2014/main" val="1331283260"/>
                  </a:ext>
                </a:extLst>
              </a:tr>
            </a:tbl>
          </a:graphicData>
        </a:graphic>
      </p:graphicFrame>
      <p:sp>
        <p:nvSpPr>
          <p:cNvPr id="10" name="矩形 9"/>
          <p:cNvSpPr/>
          <p:nvPr/>
        </p:nvSpPr>
        <p:spPr>
          <a:xfrm>
            <a:off x="0" y="136525"/>
            <a:ext cx="11022826" cy="400110"/>
          </a:xfrm>
          <a:prstGeom prst="rect">
            <a:avLst/>
          </a:prstGeom>
        </p:spPr>
        <p:txBody>
          <a:bodyPr wrap="none">
            <a:spAutoFit/>
          </a:bodyPr>
          <a:lstStyle/>
          <a:p>
            <a:r>
              <a:rPr lang="en-US" altLang="zh-TW" sz="2000" dirty="0" smtClean="0"/>
              <a:t>13.</a:t>
            </a:r>
            <a:r>
              <a:rPr lang="zh-TW" altLang="en-US" sz="2000" dirty="0" smtClean="0"/>
              <a:t>滲漏</a:t>
            </a:r>
            <a:r>
              <a:rPr lang="en-US" altLang="zh-TW" sz="2000" dirty="0" smtClean="0"/>
              <a:t>Exfiltration</a:t>
            </a:r>
            <a:r>
              <a:rPr lang="zh-TW" altLang="en-US" sz="2000" dirty="0" smtClean="0"/>
              <a:t> 戰術</a:t>
            </a:r>
            <a:r>
              <a:rPr lang="en-US" altLang="zh-TW" sz="2000" dirty="0" smtClean="0"/>
              <a:t>| 6.</a:t>
            </a:r>
            <a:r>
              <a:rPr lang="zh-TW" altLang="en-US" sz="2000" b="1" dirty="0">
                <a:solidFill>
                  <a:srgbClr val="FF0000"/>
                </a:solidFill>
              </a:rPr>
              <a:t>透過物理介質的</a:t>
            </a:r>
            <a:r>
              <a:rPr lang="zh-TW" altLang="en-US" sz="2000" b="1" dirty="0" smtClean="0">
                <a:solidFill>
                  <a:srgbClr val="FF0000"/>
                </a:solidFill>
              </a:rPr>
              <a:t>滲透 </a:t>
            </a:r>
            <a:r>
              <a:rPr lang="en-US" altLang="zh-TW" sz="2000" b="1" dirty="0" smtClean="0">
                <a:solidFill>
                  <a:srgbClr val="FF0000"/>
                </a:solidFill>
              </a:rPr>
              <a:t>Exfiltration Over Physical Medium </a:t>
            </a:r>
            <a:r>
              <a:rPr lang="en-US" altLang="zh-TW" sz="2000" dirty="0" smtClean="0"/>
              <a:t>(1)</a:t>
            </a:r>
            <a:r>
              <a:rPr lang="zh-TW" altLang="en-US" sz="2000" dirty="0" smtClean="0"/>
              <a:t>技術</a:t>
            </a:r>
            <a:endParaRPr lang="en-US" altLang="zh-TW" sz="2000" dirty="0"/>
          </a:p>
        </p:txBody>
      </p:sp>
    </p:spTree>
    <p:extLst>
      <p:ext uri="{BB962C8B-B14F-4D97-AF65-F5344CB8AC3E}">
        <p14:creationId xmlns:p14="http://schemas.microsoft.com/office/powerpoint/2010/main" val="240993556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p:cNvGraphicFramePr>
            <a:graphicFrameLocks noGrp="1"/>
          </p:cNvGraphicFramePr>
          <p:nvPr>
            <p:extLst>
              <p:ext uri="{D42A27DB-BD31-4B8C-83A1-F6EECF244321}">
                <p14:modId xmlns:p14="http://schemas.microsoft.com/office/powerpoint/2010/main" val="3455521238"/>
              </p:ext>
            </p:extLst>
          </p:nvPr>
        </p:nvGraphicFramePr>
        <p:xfrm>
          <a:off x="6878656" y="3834066"/>
          <a:ext cx="4918825" cy="1188720"/>
        </p:xfrm>
        <a:graphic>
          <a:graphicData uri="http://schemas.openxmlformats.org/drawingml/2006/table">
            <a:tbl>
              <a:tblPr/>
              <a:tblGrid>
                <a:gridCol w="1849562">
                  <a:extLst>
                    <a:ext uri="{9D8B030D-6E8A-4147-A177-3AD203B41FA5}">
                      <a16:colId xmlns:a16="http://schemas.microsoft.com/office/drawing/2014/main" val="2340207979"/>
                    </a:ext>
                  </a:extLst>
                </a:gridCol>
                <a:gridCol w="3069263">
                  <a:extLst>
                    <a:ext uri="{9D8B030D-6E8A-4147-A177-3AD203B41FA5}">
                      <a16:colId xmlns:a16="http://schemas.microsoft.com/office/drawing/2014/main" val="3916782922"/>
                    </a:ext>
                  </a:extLst>
                </a:gridCol>
              </a:tblGrid>
              <a:tr h="0">
                <a:tc gridSpan="2">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2000" b="0" i="0" u="none" strike="noStrike" cap="none" normalizeH="0" baseline="0" dirty="0">
                          <a:ln>
                            <a:noFill/>
                          </a:ln>
                          <a:solidFill>
                            <a:srgbClr val="39434C"/>
                          </a:solidFill>
                          <a:effectLst/>
                          <a:latin typeface="Arial" panose="020B0604020202020204" pitchFamily="34" charset="0"/>
                          <a:ea typeface="Roboto-Regular"/>
                        </a:rPr>
                        <a:t>Sub-techniques </a:t>
                      </a:r>
                      <a:r>
                        <a:rPr kumimoji="0" lang="zh-TW" altLang="zh-TW" sz="2000" b="0" i="0" u="none" strike="noStrike" cap="none" normalizeH="0" baseline="0" dirty="0" smtClean="0">
                          <a:ln>
                            <a:noFill/>
                          </a:ln>
                          <a:solidFill>
                            <a:srgbClr val="39434C"/>
                          </a:solidFill>
                          <a:effectLst/>
                          <a:latin typeface="Arial" panose="020B0604020202020204" pitchFamily="34" charset="0"/>
                          <a:ea typeface="Roboto-Regular"/>
                        </a:rPr>
                        <a:t>(</a:t>
                      </a:r>
                      <a:r>
                        <a:rPr kumimoji="0" lang="en-US" altLang="zh-TW" sz="2000" b="0" i="0" u="none" strike="noStrike" cap="none" normalizeH="0" baseline="0" dirty="0" smtClean="0">
                          <a:ln>
                            <a:noFill/>
                          </a:ln>
                          <a:solidFill>
                            <a:srgbClr val="39434C"/>
                          </a:solidFill>
                          <a:effectLst/>
                          <a:latin typeface="Arial" panose="020B0604020202020204" pitchFamily="34" charset="0"/>
                          <a:ea typeface="Roboto-Regular"/>
                        </a:rPr>
                        <a:t>1</a:t>
                      </a:r>
                      <a:r>
                        <a:rPr kumimoji="0" lang="zh-TW" altLang="zh-TW" sz="2000" b="0" i="0" u="none" strike="noStrike" cap="none" normalizeH="0" baseline="0" dirty="0" smtClean="0">
                          <a:ln>
                            <a:noFill/>
                          </a:ln>
                          <a:solidFill>
                            <a:srgbClr val="39434C"/>
                          </a:solidFill>
                          <a:effectLst/>
                          <a:latin typeface="Arial" panose="020B0604020202020204" pitchFamily="34" charset="0"/>
                          <a:ea typeface="Roboto-Regular"/>
                        </a:rPr>
                        <a:t>)</a:t>
                      </a:r>
                      <a:endParaRPr kumimoji="0" lang="zh-TW" altLang="zh-TW" sz="2000" b="0" i="0" u="none" strike="noStrike" cap="none" normalizeH="0" baseline="0" dirty="0">
                        <a:ln>
                          <a:noFill/>
                        </a:ln>
                        <a:solidFill>
                          <a:srgbClr val="39434C"/>
                        </a:solidFill>
                        <a:effectLst/>
                        <a:latin typeface="Arial" panose="020B0604020202020204" pitchFamily="34" charset="0"/>
                        <a:ea typeface="Roboto-Regular"/>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l" fontAlgn="b"/>
                      <a:endParaRPr lang="en-US" dirty="0">
                        <a:effectLst/>
                      </a:endParaRPr>
                    </a:p>
                  </a:txBody>
                  <a:tcPr anchor="b">
                    <a:lnL w="9525" cap="flat" cmpd="sng" algn="ctr">
                      <a:solidFill>
                        <a:srgbClr val="DFDFDF"/>
                      </a:solidFill>
                      <a:prstDash val="solid"/>
                      <a:round/>
                      <a:headEnd type="none" w="med" len="med"/>
                      <a:tailEnd type="none" w="med" len="med"/>
                    </a:lnL>
                    <a:lnR>
                      <a:noFill/>
                    </a:lnR>
                    <a:lnT w="9525" cap="flat" cmpd="sng" algn="ctr">
                      <a:solidFill>
                        <a:srgbClr val="A0CD9D"/>
                      </a:solidFill>
                      <a:prstDash val="solid"/>
                      <a:round/>
                      <a:headEnd type="none" w="med" len="med"/>
                      <a:tailEnd type="none" w="med" len="med"/>
                    </a:lnT>
                    <a:lnB w="9525" cap="flat" cmpd="sng" algn="ctr">
                      <a:solidFill>
                        <a:srgbClr val="E0CC9D"/>
                      </a:solidFill>
                      <a:prstDash val="solid"/>
                      <a:round/>
                      <a:headEnd type="none" w="med" len="med"/>
                      <a:tailEnd type="none" w="med" len="med"/>
                    </a:lnB>
                  </a:tcPr>
                </a:tc>
                <a:extLst>
                  <a:ext uri="{0D108BD9-81ED-4DB2-BD59-A6C34878D82A}">
                    <a16:rowId xmlns:a16="http://schemas.microsoft.com/office/drawing/2014/main" val="2394320160"/>
                  </a:ext>
                </a:extLst>
              </a:tr>
              <a:tr h="0">
                <a:tc>
                  <a:txBody>
                    <a:bodyPr/>
                    <a:lstStyle/>
                    <a:p>
                      <a:pPr algn="l" fontAlgn="b"/>
                      <a:r>
                        <a:rPr lang="en-US" sz="2000" dirty="0">
                          <a:effectLst/>
                        </a:rPr>
                        <a:t>ID</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2000" dirty="0">
                          <a:effectLst/>
                        </a:rPr>
                        <a:t>Name</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34092260"/>
                  </a:ext>
                </a:extLst>
              </a:tr>
              <a:tr h="0">
                <a:tc>
                  <a:txBody>
                    <a:bodyPr/>
                    <a:lstStyle/>
                    <a:p>
                      <a:r>
                        <a:rPr lang="en-US" altLang="zh-TW" sz="2000" dirty="0" smtClean="0">
                          <a:hlinkClick r:id="rId2"/>
                        </a:rPr>
                        <a:t>T1052.001</a:t>
                      </a:r>
                      <a:endParaRPr lang="en-US" altLang="zh-TW" sz="20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altLang="zh-TW" sz="1800" b="0" i="0" u="none" strike="noStrike" kern="1200" dirty="0" smtClean="0">
                          <a:solidFill>
                            <a:schemeClr val="tx1"/>
                          </a:solidFill>
                          <a:effectLst/>
                          <a:latin typeface="+mn-lt"/>
                          <a:ea typeface="+mn-ea"/>
                          <a:cs typeface="+mn-cs"/>
                          <a:hlinkClick r:id="rId2"/>
                        </a:rPr>
                        <a:t>Exfiltration over USB</a:t>
                      </a:r>
                      <a:endParaRPr lang="en-US" altLang="zh-TW" sz="1800" b="0" i="0" u="none" strike="noStrike" kern="1200" dirty="0" smtClean="0">
                        <a:solidFill>
                          <a:schemeClr val="tx1"/>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31283260"/>
                  </a:ext>
                </a:extLst>
              </a:tr>
            </a:tbl>
          </a:graphicData>
        </a:graphic>
      </p:graphicFrame>
      <p:sp>
        <p:nvSpPr>
          <p:cNvPr id="4" name="矩形 3"/>
          <p:cNvSpPr/>
          <p:nvPr/>
        </p:nvSpPr>
        <p:spPr>
          <a:xfrm>
            <a:off x="0" y="136525"/>
            <a:ext cx="11022826" cy="400110"/>
          </a:xfrm>
          <a:prstGeom prst="rect">
            <a:avLst/>
          </a:prstGeom>
        </p:spPr>
        <p:txBody>
          <a:bodyPr wrap="none">
            <a:spAutoFit/>
          </a:bodyPr>
          <a:lstStyle/>
          <a:p>
            <a:r>
              <a:rPr lang="en-US" altLang="zh-TW" sz="2000" dirty="0" smtClean="0"/>
              <a:t>13.</a:t>
            </a:r>
            <a:r>
              <a:rPr lang="zh-TW" altLang="en-US" sz="2000" dirty="0" smtClean="0"/>
              <a:t>滲漏</a:t>
            </a:r>
            <a:r>
              <a:rPr lang="en-US" altLang="zh-TW" sz="2000" dirty="0" smtClean="0"/>
              <a:t>Exfiltration</a:t>
            </a:r>
            <a:r>
              <a:rPr lang="zh-TW" altLang="en-US" sz="2000" dirty="0" smtClean="0"/>
              <a:t> 戰術</a:t>
            </a:r>
            <a:r>
              <a:rPr lang="en-US" altLang="zh-TW" sz="2000" dirty="0" smtClean="0"/>
              <a:t>| 6.</a:t>
            </a:r>
            <a:r>
              <a:rPr lang="zh-TW" altLang="en-US" sz="2000" b="1" dirty="0">
                <a:solidFill>
                  <a:srgbClr val="FF0000"/>
                </a:solidFill>
              </a:rPr>
              <a:t>透過物理介質的</a:t>
            </a:r>
            <a:r>
              <a:rPr lang="zh-TW" altLang="en-US" sz="2000" b="1" dirty="0" smtClean="0">
                <a:solidFill>
                  <a:srgbClr val="FF0000"/>
                </a:solidFill>
              </a:rPr>
              <a:t>滲透 </a:t>
            </a:r>
            <a:r>
              <a:rPr lang="en-US" altLang="zh-TW" sz="2000" b="1" dirty="0" smtClean="0">
                <a:solidFill>
                  <a:srgbClr val="FF0000"/>
                </a:solidFill>
              </a:rPr>
              <a:t>Exfiltration Over Physical Medium </a:t>
            </a:r>
            <a:r>
              <a:rPr lang="en-US" altLang="zh-TW" sz="2000" dirty="0" smtClean="0"/>
              <a:t>(1)</a:t>
            </a:r>
            <a:r>
              <a:rPr lang="zh-TW" altLang="en-US" sz="2000" dirty="0" smtClean="0"/>
              <a:t>技術</a:t>
            </a:r>
            <a:endParaRPr lang="en-US" altLang="zh-TW" sz="2000" dirty="0"/>
          </a:p>
        </p:txBody>
      </p:sp>
      <p:sp>
        <p:nvSpPr>
          <p:cNvPr id="5" name="矩形 4"/>
          <p:cNvSpPr/>
          <p:nvPr/>
        </p:nvSpPr>
        <p:spPr>
          <a:xfrm>
            <a:off x="133593" y="598190"/>
            <a:ext cx="6591336" cy="4524315"/>
          </a:xfrm>
          <a:prstGeom prst="rect">
            <a:avLst/>
          </a:prstGeom>
        </p:spPr>
        <p:txBody>
          <a:bodyPr wrap="square">
            <a:spAutoFit/>
          </a:bodyPr>
          <a:lstStyle/>
          <a:p>
            <a:pPr marL="285750" indent="-285750">
              <a:buFont typeface="Wingdings" panose="05000000000000000000" pitchFamily="2" charset="2"/>
              <a:buChar char="n"/>
            </a:pPr>
            <a:r>
              <a:rPr lang="en-US" altLang="zh-TW" dirty="0"/>
              <a:t>Adversaries(</a:t>
            </a:r>
            <a:r>
              <a:rPr lang="zh-TW" altLang="en-US" dirty="0"/>
              <a:t>攻擊者</a:t>
            </a:r>
            <a:r>
              <a:rPr lang="en-US" altLang="zh-TW" dirty="0"/>
              <a:t>)</a:t>
            </a:r>
            <a:r>
              <a:rPr lang="zh-TW" altLang="en-US" dirty="0" smtClean="0"/>
              <a:t>可能</a:t>
            </a:r>
            <a:r>
              <a:rPr lang="zh-TW" altLang="en-US" dirty="0"/>
              <a:t>會嘗試透過實體媒體（例如可移動磁碟機）竊取資料。在某些情況下，例如氣隙網路洩露，可能會透過使用者引入的實體介質或設備發生滲漏。此類媒體可以是外部硬碟、</a:t>
            </a:r>
            <a:r>
              <a:rPr lang="en-US" altLang="zh-TW" dirty="0"/>
              <a:t>USB </a:t>
            </a:r>
            <a:r>
              <a:rPr lang="zh-TW" altLang="en-US" dirty="0"/>
              <a:t>驅動器、蜂窩電話、</a:t>
            </a:r>
            <a:r>
              <a:rPr lang="en-US" altLang="zh-TW" dirty="0"/>
              <a:t>MP3 </a:t>
            </a:r>
            <a:r>
              <a:rPr lang="zh-TW" altLang="en-US" dirty="0"/>
              <a:t>播放器或其他可移動儲存和處理設備。物理介質或設備可用作最終的滲透點或在其他斷開連接的系統之間跳躍</a:t>
            </a:r>
            <a:r>
              <a:rPr lang="zh-TW" altLang="en-US" dirty="0" smtClean="0"/>
              <a:t>。</a:t>
            </a:r>
            <a:endParaRPr lang="en-US" altLang="zh-TW" dirty="0"/>
          </a:p>
          <a:p>
            <a:pPr marL="285750" indent="-285750">
              <a:buFont typeface="Wingdings" panose="05000000000000000000" pitchFamily="2" charset="2"/>
              <a:buChar char="n"/>
            </a:pPr>
            <a:r>
              <a:rPr lang="en-US" altLang="zh-TW" dirty="0"/>
              <a:t>Adversaries may attempt to </a:t>
            </a:r>
            <a:r>
              <a:rPr lang="en-US" altLang="zh-TW" dirty="0" err="1"/>
              <a:t>exfiltrate</a:t>
            </a:r>
            <a:r>
              <a:rPr lang="en-US" altLang="zh-TW" dirty="0"/>
              <a:t> data via a physical medium, such as a removable drive. In certain circumstances, such as an air-gapped network compromise, exfiltration could occur via a physical medium or device introduced by a user. Such media could be an external hard drive, USB drive, cellular phone, MP3 player, or other removable storage and processing device. The physical medium or device could be used as the final exfiltration point or to hop between otherwise disconnected systems.</a:t>
            </a:r>
          </a:p>
        </p:txBody>
      </p:sp>
      <p:sp>
        <p:nvSpPr>
          <p:cNvPr id="6" name="矩形 5"/>
          <p:cNvSpPr/>
          <p:nvPr/>
        </p:nvSpPr>
        <p:spPr>
          <a:xfrm>
            <a:off x="6878656" y="923466"/>
            <a:ext cx="5092686" cy="2246769"/>
          </a:xfrm>
          <a:prstGeom prst="rect">
            <a:avLst/>
          </a:prstGeom>
          <a:solidFill>
            <a:srgbClr val="A07CD6"/>
          </a:solidFill>
        </p:spPr>
        <p:txBody>
          <a:bodyPr wrap="square">
            <a:spAutoFit/>
          </a:bodyPr>
          <a:lstStyle/>
          <a:p>
            <a:r>
              <a:rPr lang="en-US" altLang="zh-TW" sz="1400" b="1" dirty="0">
                <a:latin typeface="Roboto-Regular"/>
              </a:rPr>
              <a:t>ID: T1052</a:t>
            </a:r>
          </a:p>
          <a:p>
            <a:r>
              <a:rPr lang="en-US" altLang="zh-TW" sz="1400" b="1" dirty="0">
                <a:latin typeface="Roboto-Regular"/>
              </a:rPr>
              <a:t>Sub-techniques:  </a:t>
            </a:r>
            <a:r>
              <a:rPr lang="en-US" altLang="zh-TW" sz="1400" dirty="0" smtClean="0">
                <a:hlinkClick r:id="rId2"/>
              </a:rPr>
              <a:t>T1052.001</a:t>
            </a:r>
            <a:endParaRPr lang="en-US" altLang="zh-TW" sz="1400" dirty="0" smtClean="0"/>
          </a:p>
          <a:p>
            <a:r>
              <a:rPr lang="en-US" altLang="zh-TW" sz="1400" b="1" dirty="0" smtClean="0">
                <a:latin typeface="Roboto-Regular"/>
              </a:rPr>
              <a:t>Tactic</a:t>
            </a:r>
            <a:r>
              <a:rPr lang="en-US" altLang="zh-TW" sz="1400" b="1" dirty="0">
                <a:latin typeface="Roboto-Regular"/>
              </a:rPr>
              <a:t>: </a:t>
            </a:r>
            <a:r>
              <a:rPr lang="en-US" altLang="zh-TW" sz="1400" dirty="0" smtClean="0">
                <a:hlinkClick r:id="rId3"/>
              </a:rPr>
              <a:t>Exfiltration</a:t>
            </a:r>
            <a:endParaRPr lang="en-US" altLang="zh-TW" sz="1400" dirty="0" smtClean="0"/>
          </a:p>
          <a:p>
            <a:r>
              <a:rPr lang="en-US" altLang="zh-TW" sz="1400" b="1" dirty="0" smtClean="0">
                <a:latin typeface="Roboto-Regular"/>
              </a:rPr>
              <a:t>Platforms</a:t>
            </a:r>
            <a:r>
              <a:rPr lang="en-US" altLang="zh-TW" sz="1400" b="1" dirty="0">
                <a:latin typeface="Roboto-Regular"/>
              </a:rPr>
              <a:t>: Linux, Windows, </a:t>
            </a:r>
            <a:r>
              <a:rPr lang="en-US" altLang="zh-TW" sz="1400" b="1" dirty="0" err="1" smtClean="0">
                <a:latin typeface="Roboto-Regular"/>
              </a:rPr>
              <a:t>macOS</a:t>
            </a:r>
            <a:endParaRPr lang="en-US" altLang="zh-TW" sz="1400" b="1" dirty="0">
              <a:latin typeface="Roboto-Regular"/>
            </a:endParaRPr>
          </a:p>
          <a:p>
            <a:r>
              <a:rPr lang="en-US" altLang="zh-TW" sz="1400" b="1" dirty="0">
                <a:latin typeface="Roboto-Regular"/>
              </a:rPr>
              <a:t>System Requirements: Presence of physical medium or device</a:t>
            </a:r>
          </a:p>
          <a:p>
            <a:r>
              <a:rPr lang="en-US" altLang="zh-TW" sz="1400" b="1" dirty="0">
                <a:latin typeface="Roboto-Regular"/>
              </a:rPr>
              <a:t>Contributors: William Cain</a:t>
            </a:r>
          </a:p>
          <a:p>
            <a:r>
              <a:rPr lang="en-US" altLang="zh-TW" sz="1400" b="1" dirty="0">
                <a:latin typeface="Roboto-Regular"/>
              </a:rPr>
              <a:t>Version: 1.2</a:t>
            </a:r>
          </a:p>
          <a:p>
            <a:r>
              <a:rPr lang="en-US" altLang="zh-TW" sz="1400" b="1" dirty="0">
                <a:latin typeface="Roboto-Regular"/>
              </a:rPr>
              <a:t>Created: 31 May 2017</a:t>
            </a:r>
          </a:p>
          <a:p>
            <a:r>
              <a:rPr lang="en-US" altLang="zh-TW" sz="1400" b="1" dirty="0">
                <a:latin typeface="Roboto-Regular"/>
              </a:rPr>
              <a:t>Last Modified: 15 October 2021</a:t>
            </a:r>
            <a:endParaRPr lang="en-US" altLang="zh-TW" sz="1400" b="1" dirty="0" smtClean="0">
              <a:latin typeface="Roboto-Regular"/>
            </a:endParaRPr>
          </a:p>
        </p:txBody>
      </p:sp>
      <p:sp>
        <p:nvSpPr>
          <p:cNvPr id="3" name="投影片編號版面配置區 2"/>
          <p:cNvSpPr>
            <a:spLocks noGrp="1"/>
          </p:cNvSpPr>
          <p:nvPr>
            <p:ph type="sldNum" sz="quarter" idx="12"/>
          </p:nvPr>
        </p:nvSpPr>
        <p:spPr/>
        <p:txBody>
          <a:bodyPr/>
          <a:lstStyle/>
          <a:p>
            <a:fld id="{D16C3A51-89D0-4E4D-AA61-5A30A561532A}" type="slidenum">
              <a:rPr lang="zh-TW" altLang="en-US" smtClean="0"/>
              <a:pPr/>
              <a:t>129</a:t>
            </a:fld>
            <a:endParaRPr lang="zh-TW" altLang="en-US"/>
          </a:p>
        </p:txBody>
      </p:sp>
    </p:spTree>
    <p:extLst>
      <p:ext uri="{BB962C8B-B14F-4D97-AF65-F5344CB8AC3E}">
        <p14:creationId xmlns:p14="http://schemas.microsoft.com/office/powerpoint/2010/main" val="76618440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投影片編號版面配置區 6"/>
          <p:cNvSpPr>
            <a:spLocks noGrp="1"/>
          </p:cNvSpPr>
          <p:nvPr>
            <p:ph type="sldNum" sz="quarter" idx="12"/>
          </p:nvPr>
        </p:nvSpPr>
        <p:spPr/>
        <p:txBody>
          <a:bodyPr/>
          <a:lstStyle/>
          <a:p>
            <a:fld id="{D16C3A51-89D0-4E4D-AA61-5A30A561532A}" type="slidenum">
              <a:rPr lang="zh-TW" altLang="en-US" smtClean="0"/>
              <a:pPr/>
              <a:t>13</a:t>
            </a:fld>
            <a:endParaRPr lang="zh-TW" altLang="en-US"/>
          </a:p>
        </p:txBody>
      </p:sp>
      <p:graphicFrame>
        <p:nvGraphicFramePr>
          <p:cNvPr id="13" name="表格 12"/>
          <p:cNvGraphicFramePr>
            <a:graphicFrameLocks noGrp="1"/>
          </p:cNvGraphicFramePr>
          <p:nvPr>
            <p:extLst>
              <p:ext uri="{D42A27DB-BD31-4B8C-83A1-F6EECF244321}">
                <p14:modId xmlns:p14="http://schemas.microsoft.com/office/powerpoint/2010/main" val="3066432825"/>
              </p:ext>
            </p:extLst>
          </p:nvPr>
        </p:nvGraphicFramePr>
        <p:xfrm>
          <a:off x="0" y="705079"/>
          <a:ext cx="12192000" cy="3749040"/>
        </p:xfrm>
        <a:graphic>
          <a:graphicData uri="http://schemas.openxmlformats.org/drawingml/2006/table">
            <a:tbl>
              <a:tblPr/>
              <a:tblGrid>
                <a:gridCol w="1410159">
                  <a:extLst>
                    <a:ext uri="{9D8B030D-6E8A-4147-A177-3AD203B41FA5}">
                      <a16:colId xmlns:a16="http://schemas.microsoft.com/office/drawing/2014/main" val="2340207979"/>
                    </a:ext>
                  </a:extLst>
                </a:gridCol>
                <a:gridCol w="2159306">
                  <a:extLst>
                    <a:ext uri="{9D8B030D-6E8A-4147-A177-3AD203B41FA5}">
                      <a16:colId xmlns:a16="http://schemas.microsoft.com/office/drawing/2014/main" val="3916782922"/>
                    </a:ext>
                  </a:extLst>
                </a:gridCol>
                <a:gridCol w="8622535">
                  <a:extLst>
                    <a:ext uri="{9D8B030D-6E8A-4147-A177-3AD203B41FA5}">
                      <a16:colId xmlns:a16="http://schemas.microsoft.com/office/drawing/2014/main" val="988941148"/>
                    </a:ext>
                  </a:extLst>
                </a:gridCol>
              </a:tblGrid>
              <a:tr h="0">
                <a:tc gridSpan="3">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2000" b="0" i="0" u="none" strike="noStrike" cap="none" normalizeH="0" baseline="0" dirty="0">
                          <a:ln>
                            <a:noFill/>
                          </a:ln>
                          <a:solidFill>
                            <a:srgbClr val="FFFF00"/>
                          </a:solidFill>
                          <a:effectLst/>
                          <a:latin typeface="Arial" panose="020B0604020202020204" pitchFamily="34" charset="0"/>
                          <a:ea typeface="Roboto-Regular"/>
                        </a:rPr>
                        <a:t>Sub-techniques </a:t>
                      </a:r>
                      <a:r>
                        <a:rPr kumimoji="0" lang="zh-TW" altLang="zh-TW" sz="2000" b="0" i="0" u="none" strike="noStrike" cap="none" normalizeH="0" baseline="0" dirty="0" smtClean="0">
                          <a:ln>
                            <a:noFill/>
                          </a:ln>
                          <a:solidFill>
                            <a:srgbClr val="FFFF00"/>
                          </a:solidFill>
                          <a:effectLst/>
                          <a:latin typeface="Arial" panose="020B0604020202020204" pitchFamily="34" charset="0"/>
                          <a:ea typeface="Roboto-Regular"/>
                        </a:rPr>
                        <a:t>(</a:t>
                      </a:r>
                      <a:r>
                        <a:rPr kumimoji="0" lang="en-US" altLang="zh-TW" sz="2000" b="0" i="0" u="none" strike="noStrike" cap="none" normalizeH="0" baseline="0" dirty="0" smtClean="0">
                          <a:ln>
                            <a:noFill/>
                          </a:ln>
                          <a:solidFill>
                            <a:srgbClr val="FFFF00"/>
                          </a:solidFill>
                          <a:effectLst/>
                          <a:latin typeface="Arial" panose="020B0604020202020204" pitchFamily="34" charset="0"/>
                          <a:ea typeface="Roboto-Regular"/>
                        </a:rPr>
                        <a:t>6</a:t>
                      </a:r>
                      <a:r>
                        <a:rPr kumimoji="0" lang="zh-TW" altLang="zh-TW" sz="2000" b="0" i="0" u="none" strike="noStrike" cap="none" normalizeH="0" baseline="0" dirty="0" smtClean="0">
                          <a:ln>
                            <a:noFill/>
                          </a:ln>
                          <a:solidFill>
                            <a:srgbClr val="FFFF00"/>
                          </a:solidFill>
                          <a:effectLst/>
                          <a:latin typeface="Arial" panose="020B0604020202020204" pitchFamily="34" charset="0"/>
                          <a:ea typeface="Roboto-Regular"/>
                        </a:rPr>
                        <a:t>)</a:t>
                      </a:r>
                      <a:endParaRPr kumimoji="0" lang="zh-TW" altLang="zh-TW" sz="2000" b="0" i="0" u="none" strike="noStrike" cap="none" normalizeH="0" baseline="0" dirty="0">
                        <a:ln>
                          <a:noFill/>
                        </a:ln>
                        <a:solidFill>
                          <a:srgbClr val="FFFF00"/>
                        </a:solidFill>
                        <a:effectLst/>
                        <a:latin typeface="Arial" panose="020B0604020202020204" pitchFamily="34" charset="0"/>
                        <a:ea typeface="Roboto-Regular"/>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hMerge="1">
                  <a:txBody>
                    <a:bodyPr/>
                    <a:lstStyle/>
                    <a:p>
                      <a:pPr algn="l" fontAlgn="b"/>
                      <a:endParaRPr lang="en-US" dirty="0">
                        <a:effectLst/>
                      </a:endParaRPr>
                    </a:p>
                  </a:txBody>
                  <a:tcPr anchor="b">
                    <a:lnL w="9525" cap="flat" cmpd="sng" algn="ctr">
                      <a:solidFill>
                        <a:srgbClr val="DFDFDF"/>
                      </a:solidFill>
                      <a:prstDash val="solid"/>
                      <a:round/>
                      <a:headEnd type="none" w="med" len="med"/>
                      <a:tailEnd type="none" w="med" len="med"/>
                    </a:lnL>
                    <a:lnR>
                      <a:noFill/>
                    </a:lnR>
                    <a:lnT w="9525" cap="flat" cmpd="sng" algn="ctr">
                      <a:solidFill>
                        <a:srgbClr val="A0CD9D"/>
                      </a:solidFill>
                      <a:prstDash val="solid"/>
                      <a:round/>
                      <a:headEnd type="none" w="med" len="med"/>
                      <a:tailEnd type="none" w="med" len="med"/>
                    </a:lnT>
                    <a:lnB w="9525" cap="flat" cmpd="sng" algn="ctr">
                      <a:solidFill>
                        <a:srgbClr val="E0CC9D"/>
                      </a:solidFill>
                      <a:prstDash val="solid"/>
                      <a:round/>
                      <a:headEnd type="none" w="med" len="med"/>
                      <a:tailEnd type="none" w="med" len="med"/>
                    </a:lnB>
                  </a:tcPr>
                </a:tc>
                <a:tc hMerge="1">
                  <a:txBody>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zh-TW" sz="2000" b="0" i="0" u="none" strike="noStrike" cap="none" normalizeH="0" baseline="0" dirty="0">
                        <a:ln>
                          <a:noFill/>
                        </a:ln>
                        <a:solidFill>
                          <a:srgbClr val="FFFF00"/>
                        </a:solidFill>
                        <a:effectLst/>
                        <a:latin typeface="Arial" panose="020B0604020202020204" pitchFamily="34" charset="0"/>
                        <a:ea typeface="Roboto-Regular"/>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extLst>
                  <a:ext uri="{0D108BD9-81ED-4DB2-BD59-A6C34878D82A}">
                    <a16:rowId xmlns:a16="http://schemas.microsoft.com/office/drawing/2014/main" val="2394320160"/>
                  </a:ext>
                </a:extLst>
              </a:tr>
              <a:tr h="0">
                <a:tc>
                  <a:txBody>
                    <a:bodyPr/>
                    <a:lstStyle/>
                    <a:p>
                      <a:pPr algn="l" fontAlgn="b"/>
                      <a:r>
                        <a:rPr lang="en-US" sz="2000" dirty="0">
                          <a:solidFill>
                            <a:srgbClr val="FFFF00"/>
                          </a:solidFill>
                          <a:effectLst/>
                        </a:rPr>
                        <a:t>ID</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l" fontAlgn="b"/>
                      <a:r>
                        <a:rPr lang="en-US" sz="2000" dirty="0">
                          <a:solidFill>
                            <a:srgbClr val="FFFF00"/>
                          </a:solidFill>
                          <a:effectLst/>
                        </a:rPr>
                        <a:t>Name</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marL="0" marR="0" indent="0" algn="l" defTabSz="914400" rtl="0" eaLnBrk="1" fontAlgn="b" latinLnBrk="0" hangingPunct="1">
                        <a:lnSpc>
                          <a:spcPct val="100000"/>
                        </a:lnSpc>
                        <a:spcBef>
                          <a:spcPts val="0"/>
                        </a:spcBef>
                        <a:spcAft>
                          <a:spcPts val="0"/>
                        </a:spcAft>
                        <a:buClrTx/>
                        <a:buSzTx/>
                        <a:buFontTx/>
                        <a:buNone/>
                        <a:tabLst/>
                        <a:defRPr/>
                      </a:pPr>
                      <a:r>
                        <a:rPr lang="en-US" altLang="zh-TW" sz="2000" b="0" i="0" kern="1200" dirty="0" smtClean="0">
                          <a:solidFill>
                            <a:srgbClr val="FFFF00"/>
                          </a:solidFill>
                          <a:effectLst/>
                          <a:latin typeface="+mn-lt"/>
                          <a:ea typeface="+mn-ea"/>
                          <a:cs typeface="+mn-cs"/>
                        </a:rPr>
                        <a:t>Description</a:t>
                      </a:r>
                      <a:endParaRPr lang="en-US" altLang="zh-TW" sz="2400" dirty="0" smtClean="0">
                        <a:solidFill>
                          <a:srgbClr val="FFFF00"/>
                        </a:solidFill>
                        <a:effectLst/>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extLst>
                  <a:ext uri="{0D108BD9-81ED-4DB2-BD59-A6C34878D82A}">
                    <a16:rowId xmlns:a16="http://schemas.microsoft.com/office/drawing/2014/main" val="1934092260"/>
                  </a:ext>
                </a:extLst>
              </a:tr>
              <a:tr h="0">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altLang="zh-TW" sz="2000" b="0" i="0" u="none" strike="noStrike" kern="1200" dirty="0" smtClean="0">
                          <a:solidFill>
                            <a:schemeClr val="tx1"/>
                          </a:solidFill>
                          <a:effectLst/>
                          <a:latin typeface="+mn-lt"/>
                          <a:ea typeface="+mn-ea"/>
                          <a:cs typeface="+mn-cs"/>
                          <a:hlinkClick r:id="rId2"/>
                        </a:rPr>
                        <a:t>T1590.004</a:t>
                      </a:r>
                      <a:endParaRPr lang="en-US" altLang="zh-TW" sz="2400" dirty="0" smtClean="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2"/>
                        </a:rPr>
                        <a:t>Network Topology</a:t>
                      </a:r>
                      <a:endParaRPr lang="en-US" altLang="zh-TW" sz="1800" b="0" i="0" u="none" strike="noStrike" kern="1200" dirty="0" smtClean="0">
                        <a:solidFill>
                          <a:schemeClr val="tx1"/>
                        </a:solidFill>
                        <a:effectLst/>
                        <a:latin typeface="+mn-lt"/>
                        <a:ea typeface="+mn-ea"/>
                        <a:cs typeface="+mn-cs"/>
                      </a:endParaRPr>
                    </a:p>
                    <a:p>
                      <a:pPr fontAlgn="t"/>
                      <a:r>
                        <a:rPr lang="zh-TW" altLang="en-US" sz="2000" dirty="0" smtClean="0">
                          <a:solidFill>
                            <a:srgbClr val="FFFF00"/>
                          </a:solidFill>
                          <a:effectLst/>
                        </a:rPr>
                        <a:t>網路拓撲結構</a:t>
                      </a:r>
                      <a:endParaRPr lang="en-US" sz="2000" dirty="0">
                        <a:solidFill>
                          <a:srgbClr val="FFFF00"/>
                        </a:solidFill>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marL="342900" indent="-342900" fontAlgn="t">
                        <a:buFont typeface="Wingdings" panose="05000000000000000000" pitchFamily="2" charset="2"/>
                        <a:buChar char="n"/>
                      </a:pPr>
                      <a:r>
                        <a:rPr lang="en-US" altLang="zh-TW" sz="1800" b="0" i="0" kern="1200" dirty="0" smtClean="0">
                          <a:solidFill>
                            <a:srgbClr val="FFFF00"/>
                          </a:solidFill>
                          <a:effectLst/>
                          <a:latin typeface="+mn-lt"/>
                          <a:ea typeface="+mn-ea"/>
                          <a:cs typeface="+mn-cs"/>
                        </a:rPr>
                        <a:t>Adversaries may gather information about the victim's network topology that can be used during targeting. Information about network topologies may include a variety of details, including the physical and/or logical arrangement of both external-facing and internal network environments. This information may also include specifics regarding network devices (gateways, routers, etc.) and other infrastructure.</a:t>
                      </a:r>
                      <a:endParaRPr lang="en-US" altLang="zh-TW" sz="2000" dirty="0" smtClean="0">
                        <a:solidFill>
                          <a:srgbClr val="FFFF00"/>
                        </a:solidFill>
                        <a:effectLst/>
                      </a:endParaRPr>
                    </a:p>
                    <a:p>
                      <a:pPr marL="342900" indent="-342900" fontAlgn="t">
                        <a:buFont typeface="Wingdings" panose="05000000000000000000" pitchFamily="2" charset="2"/>
                        <a:buChar char="n"/>
                      </a:pPr>
                      <a:r>
                        <a:rPr lang="zh-TW" altLang="en-US" sz="2000" dirty="0" smtClean="0">
                          <a:solidFill>
                            <a:srgbClr val="FFFF00"/>
                          </a:solidFill>
                          <a:effectLst/>
                        </a:rPr>
                        <a:t>攻擊者可能會收集有關受害者網路拓撲的信息，這些資訊可在定位期間使用。關於網路拓撲的資訊可以包括各種細節，包括面向外部和內部網路環境的實體和</a:t>
                      </a:r>
                      <a:r>
                        <a:rPr lang="en-US" altLang="zh-TW" sz="2000" dirty="0" smtClean="0">
                          <a:solidFill>
                            <a:srgbClr val="FFFF00"/>
                          </a:solidFill>
                          <a:effectLst/>
                        </a:rPr>
                        <a:t>/</a:t>
                      </a:r>
                      <a:r>
                        <a:rPr lang="zh-TW" altLang="en-US" sz="2000" dirty="0" smtClean="0">
                          <a:solidFill>
                            <a:srgbClr val="FFFF00"/>
                          </a:solidFill>
                          <a:effectLst/>
                        </a:rPr>
                        <a:t>或邏輯佈置。這些資訊還可能包括有關網路設備（網關、路由器等）和其他基礎設施的細節。</a:t>
                      </a:r>
                      <a:endParaRPr lang="en-US" sz="2000" dirty="0">
                        <a:solidFill>
                          <a:srgbClr val="FFFF00"/>
                        </a:solidFill>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extLst>
                  <a:ext uri="{0D108BD9-81ED-4DB2-BD59-A6C34878D82A}">
                    <a16:rowId xmlns:a16="http://schemas.microsoft.com/office/drawing/2014/main" val="2829675474"/>
                  </a:ext>
                </a:extLst>
              </a:tr>
            </a:tbl>
          </a:graphicData>
        </a:graphic>
      </p:graphicFrame>
      <p:sp>
        <p:nvSpPr>
          <p:cNvPr id="4" name="矩形 3"/>
          <p:cNvSpPr/>
          <p:nvPr/>
        </p:nvSpPr>
        <p:spPr>
          <a:xfrm>
            <a:off x="0" y="83683"/>
            <a:ext cx="4315605" cy="584775"/>
          </a:xfrm>
          <a:prstGeom prst="rect">
            <a:avLst/>
          </a:prstGeom>
        </p:spPr>
        <p:txBody>
          <a:bodyPr wrap="none">
            <a:spAutoFit/>
          </a:bodyPr>
          <a:lstStyle/>
          <a:p>
            <a:r>
              <a:rPr lang="en-US" altLang="zh-TW" sz="2400" dirty="0"/>
              <a:t>1.</a:t>
            </a:r>
            <a:r>
              <a:rPr lang="zh-TW" altLang="en-US" sz="2400" dirty="0"/>
              <a:t>偵察</a:t>
            </a:r>
            <a:r>
              <a:rPr lang="en-US" altLang="zh-TW" sz="2400" dirty="0"/>
              <a:t>Reconnaissance</a:t>
            </a:r>
            <a:r>
              <a:rPr lang="zh-TW" altLang="en-US" sz="2400" dirty="0"/>
              <a:t> 戰術</a:t>
            </a:r>
            <a:r>
              <a:rPr lang="en-US" altLang="zh-TW" sz="3200" dirty="0" smtClean="0"/>
              <a:t>|</a:t>
            </a:r>
            <a:endParaRPr lang="en-US" altLang="zh-TW" sz="2000" dirty="0"/>
          </a:p>
        </p:txBody>
      </p:sp>
      <p:sp>
        <p:nvSpPr>
          <p:cNvPr id="5" name="文字方塊 4"/>
          <p:cNvSpPr txBox="1"/>
          <p:nvPr/>
        </p:nvSpPr>
        <p:spPr>
          <a:xfrm>
            <a:off x="4091227" y="264106"/>
            <a:ext cx="7718203" cy="369332"/>
          </a:xfrm>
          <a:prstGeom prst="rect">
            <a:avLst/>
          </a:prstGeom>
          <a:noFill/>
        </p:spPr>
        <p:txBody>
          <a:bodyPr wrap="none" rtlCol="0">
            <a:spAutoFit/>
          </a:bodyPr>
          <a:lstStyle/>
          <a:p>
            <a:r>
              <a:rPr lang="en-US" altLang="zh-TW" dirty="0"/>
              <a:t>4</a:t>
            </a:r>
            <a:r>
              <a:rPr lang="en-US" altLang="zh-TW" dirty="0" smtClean="0"/>
              <a:t>.</a:t>
            </a:r>
            <a:r>
              <a:rPr lang="zh-TW" altLang="en-US" dirty="0">
                <a:effectLst>
                  <a:outerShdw blurRad="38100" dist="38100" dir="2700000" algn="tl">
                    <a:srgbClr val="000000">
                      <a:alpha val="43137"/>
                    </a:srgbClr>
                  </a:outerShdw>
                </a:effectLst>
              </a:rPr>
              <a:t>收集受害者網路訊息 </a:t>
            </a:r>
            <a:r>
              <a:rPr lang="en-US" altLang="zh-TW" dirty="0">
                <a:effectLst>
                  <a:outerShdw blurRad="38100" dist="38100" dir="2700000" algn="tl">
                    <a:srgbClr val="000000">
                      <a:alpha val="43137"/>
                    </a:srgbClr>
                  </a:outerShdw>
                </a:effectLst>
              </a:rPr>
              <a:t>Gather Victim Network </a:t>
            </a:r>
            <a:r>
              <a:rPr lang="en-US" altLang="zh-TW" dirty="0" smtClean="0">
                <a:effectLst>
                  <a:outerShdw blurRad="38100" dist="38100" dir="2700000" algn="tl">
                    <a:srgbClr val="000000">
                      <a:alpha val="43137"/>
                    </a:srgbClr>
                  </a:outerShdw>
                </a:effectLst>
              </a:rPr>
              <a:t>Information</a:t>
            </a:r>
            <a:r>
              <a:rPr lang="zh-TW" altLang="en-US" dirty="0" smtClean="0">
                <a:effectLst>
                  <a:outerShdw blurRad="38100" dist="38100" dir="2700000" algn="tl">
                    <a:srgbClr val="000000">
                      <a:alpha val="43137"/>
                    </a:srgbClr>
                  </a:outerShdw>
                </a:effectLst>
              </a:rPr>
              <a:t> </a:t>
            </a:r>
            <a:r>
              <a:rPr lang="en-US" altLang="zh-TW" dirty="0" smtClean="0">
                <a:solidFill>
                  <a:prstClr val="black"/>
                </a:solidFill>
              </a:rPr>
              <a:t>T1590 </a:t>
            </a:r>
            <a:r>
              <a:rPr lang="en-US" altLang="zh-TW" dirty="0">
                <a:solidFill>
                  <a:prstClr val="black"/>
                </a:solidFill>
              </a:rPr>
              <a:t>(6)</a:t>
            </a:r>
            <a:r>
              <a:rPr lang="zh-TW" altLang="en-US" dirty="0">
                <a:solidFill>
                  <a:prstClr val="black"/>
                </a:solidFill>
              </a:rPr>
              <a:t>技術</a:t>
            </a:r>
            <a:endParaRPr lang="zh-TW" altLang="en-US" dirty="0"/>
          </a:p>
        </p:txBody>
      </p:sp>
    </p:spTree>
    <p:extLst>
      <p:ext uri="{BB962C8B-B14F-4D97-AF65-F5344CB8AC3E}">
        <p14:creationId xmlns:p14="http://schemas.microsoft.com/office/powerpoint/2010/main" val="96603262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p:cNvGraphicFramePr>
            <a:graphicFrameLocks noGrp="1"/>
          </p:cNvGraphicFramePr>
          <p:nvPr>
            <p:extLst>
              <p:ext uri="{D42A27DB-BD31-4B8C-83A1-F6EECF244321}">
                <p14:modId xmlns:p14="http://schemas.microsoft.com/office/powerpoint/2010/main" val="1745737680"/>
              </p:ext>
            </p:extLst>
          </p:nvPr>
        </p:nvGraphicFramePr>
        <p:xfrm>
          <a:off x="146223" y="1156446"/>
          <a:ext cx="11804985" cy="4276473"/>
        </p:xfrm>
        <a:graphic>
          <a:graphicData uri="http://schemas.openxmlformats.org/drawingml/2006/table">
            <a:tbl>
              <a:tblPr/>
              <a:tblGrid>
                <a:gridCol w="938755">
                  <a:extLst>
                    <a:ext uri="{9D8B030D-6E8A-4147-A177-3AD203B41FA5}">
                      <a16:colId xmlns:a16="http://schemas.microsoft.com/office/drawing/2014/main" val="3772659884"/>
                    </a:ext>
                  </a:extLst>
                </a:gridCol>
                <a:gridCol w="1716411">
                  <a:extLst>
                    <a:ext uri="{9D8B030D-6E8A-4147-A177-3AD203B41FA5}">
                      <a16:colId xmlns:a16="http://schemas.microsoft.com/office/drawing/2014/main" val="2877839457"/>
                    </a:ext>
                  </a:extLst>
                </a:gridCol>
                <a:gridCol w="9149819">
                  <a:extLst>
                    <a:ext uri="{9D8B030D-6E8A-4147-A177-3AD203B41FA5}">
                      <a16:colId xmlns:a16="http://schemas.microsoft.com/office/drawing/2014/main" val="3645969166"/>
                    </a:ext>
                  </a:extLst>
                </a:gridCol>
              </a:tblGrid>
              <a:tr h="412957">
                <a:tc>
                  <a:txBody>
                    <a:bodyPr/>
                    <a:lstStyle/>
                    <a:p>
                      <a:pPr algn="l" fontAlgn="b"/>
                      <a:r>
                        <a:rPr lang="en-US" sz="1400" b="1" dirty="0">
                          <a:effectLst/>
                        </a:rPr>
                        <a:t>ID</a:t>
                      </a:r>
                    </a:p>
                  </a:txBody>
                  <a:tcPr marL="68870" marR="68870" marT="34435" marB="3443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a:effectLst/>
                        </a:rPr>
                        <a:t>Mitigation</a:t>
                      </a:r>
                    </a:p>
                  </a:txBody>
                  <a:tcPr marL="68870" marR="68870" marT="34435" marB="3443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a:effectLst/>
                        </a:rPr>
                        <a:t>Description</a:t>
                      </a:r>
                    </a:p>
                  </a:txBody>
                  <a:tcPr marL="68870" marR="68870" marT="34435" marB="3443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2095200646"/>
                  </a:ext>
                </a:extLst>
              </a:tr>
              <a:tr h="1051008">
                <a:tc>
                  <a:txBody>
                    <a:bodyPr/>
                    <a:lstStyle/>
                    <a:p>
                      <a:pPr fontAlgn="t"/>
                      <a:r>
                        <a:rPr lang="en-US" altLang="zh-TW" sz="1800" b="0" i="0" u="none" strike="noStrike" kern="1200" dirty="0" smtClean="0">
                          <a:solidFill>
                            <a:schemeClr val="tx1"/>
                          </a:solidFill>
                          <a:effectLst/>
                          <a:latin typeface="+mn-lt"/>
                          <a:ea typeface="+mn-ea"/>
                          <a:cs typeface="+mn-cs"/>
                          <a:hlinkClick r:id="rId2"/>
                        </a:rPr>
                        <a:t>M1057</a:t>
                      </a:r>
                      <a:endParaRPr lang="en-US" sz="1800" b="1" dirty="0">
                        <a:effectLst/>
                        <a:latin typeface="+mn-l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2"/>
                        </a:rPr>
                        <a:t>Data Loss Prevention</a:t>
                      </a:r>
                      <a:endParaRPr lang="en-US" altLang="zh-TW" sz="1800" b="0" i="0" u="none" strike="noStrike" kern="1200" dirty="0" smtClean="0">
                        <a:solidFill>
                          <a:schemeClr val="tx1"/>
                        </a:solidFill>
                        <a:effectLst/>
                        <a:latin typeface="+mn-lt"/>
                        <a:ea typeface="+mn-ea"/>
                        <a:cs typeface="+mn-cs"/>
                      </a:endParaRPr>
                    </a:p>
                    <a:p>
                      <a:pPr fontAlgn="t"/>
                      <a:r>
                        <a:rPr lang="zh-TW" altLang="en-US" sz="1800" b="0" i="0" u="none" strike="noStrike" kern="1200" dirty="0" smtClean="0">
                          <a:solidFill>
                            <a:schemeClr val="tx1"/>
                          </a:solidFill>
                          <a:effectLst/>
                          <a:latin typeface="+mn-lt"/>
                          <a:ea typeface="+mn-ea"/>
                          <a:cs typeface="+mn-cs"/>
                        </a:rPr>
                        <a:t>停用或刪除功能或程式</a:t>
                      </a:r>
                      <a:endParaRPr lang="en-US"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marL="285750" indent="-285750" fontAlgn="t">
                        <a:buFont typeface="Wingdings" panose="05000000000000000000" pitchFamily="2" charset="2"/>
                        <a:buChar char="n"/>
                      </a:pPr>
                      <a:r>
                        <a:rPr lang="en-US" altLang="zh-TW" sz="1800" b="0" i="0" kern="1200" dirty="0" smtClean="0">
                          <a:solidFill>
                            <a:schemeClr val="tx1"/>
                          </a:solidFill>
                          <a:effectLst/>
                          <a:latin typeface="+mn-lt"/>
                          <a:ea typeface="+mn-ea"/>
                          <a:cs typeface="+mn-cs"/>
                        </a:rPr>
                        <a:t>Data loss prevention can detect and block sensitive data being copied to physical mediums.</a:t>
                      </a:r>
                    </a:p>
                    <a:p>
                      <a:pPr marL="285750" indent="-285750" fontAlgn="t">
                        <a:buFont typeface="Wingdings" panose="05000000000000000000" pitchFamily="2" charset="2"/>
                        <a:buChar char="n"/>
                      </a:pPr>
                      <a:r>
                        <a:rPr lang="zh-TW" altLang="en-US" sz="1800" b="0" i="0" kern="1200" dirty="0" smtClean="0">
                          <a:solidFill>
                            <a:schemeClr val="tx1"/>
                          </a:solidFill>
                          <a:effectLst/>
                          <a:latin typeface="+mn-lt"/>
                          <a:ea typeface="+mn-ea"/>
                          <a:cs typeface="+mn-cs"/>
                        </a:rPr>
                        <a:t>資料遺失防護可以偵測並阻止敏感資料被複製到實體媒體。</a:t>
                      </a:r>
                      <a:endParaRPr lang="en-US" altLang="zh-TW" sz="1700" b="0" i="0" kern="1200" dirty="0" smtClean="0">
                        <a:solidFill>
                          <a:schemeClr val="tx1"/>
                        </a:solidFill>
                        <a:effectLst/>
                        <a:latin typeface="+mn-lt"/>
                        <a:ea typeface="+mn-ea"/>
                        <a:cs typeface="+mn-cs"/>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2489582577"/>
                  </a:ext>
                </a:extLst>
              </a:tr>
              <a:tr h="1051008">
                <a:tc>
                  <a:txBody>
                    <a:bodyPr/>
                    <a:lstStyle/>
                    <a:p>
                      <a:pPr fontAlgn="t"/>
                      <a:r>
                        <a:rPr lang="en-US" altLang="zh-TW" sz="1800" b="0" i="0" u="none" strike="noStrike" kern="1200" dirty="0" smtClean="0">
                          <a:solidFill>
                            <a:schemeClr val="tx1"/>
                          </a:solidFill>
                          <a:effectLst/>
                          <a:latin typeface="+mn-lt"/>
                          <a:ea typeface="+mn-ea"/>
                          <a:cs typeface="+mn-cs"/>
                          <a:hlinkClick r:id="rId3"/>
                        </a:rPr>
                        <a:t>M1042</a:t>
                      </a:r>
                      <a:endParaRPr lang="en-US" sz="1800" b="1" dirty="0">
                        <a:effectLst/>
                        <a:latin typeface="+mn-l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3"/>
                        </a:rPr>
                        <a:t>Disable or Remove Feature or Program</a:t>
                      </a:r>
                      <a:endParaRPr lang="en-US" altLang="zh-TW" sz="1800" b="0" i="0" u="none" strike="noStrike" kern="1200" dirty="0" smtClean="0">
                        <a:solidFill>
                          <a:schemeClr val="tx1"/>
                        </a:solidFill>
                        <a:effectLst/>
                        <a:latin typeface="+mn-lt"/>
                        <a:ea typeface="+mn-ea"/>
                        <a:cs typeface="+mn-cs"/>
                      </a:endParaRPr>
                    </a:p>
                    <a:p>
                      <a:pPr fontAlgn="t"/>
                      <a:r>
                        <a:rPr lang="zh-TW" altLang="en-US" sz="1800" b="0" i="0" u="none" strike="noStrike" kern="1200" dirty="0" smtClean="0">
                          <a:solidFill>
                            <a:schemeClr val="tx1"/>
                          </a:solidFill>
                          <a:effectLst/>
                          <a:latin typeface="+mn-lt"/>
                          <a:ea typeface="+mn-ea"/>
                          <a:cs typeface="+mn-cs"/>
                        </a:rPr>
                        <a:t>網路分段</a:t>
                      </a:r>
                      <a:endParaRPr lang="en-US"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marL="285750" indent="-285750" fontAlgn="t">
                        <a:buFont typeface="Wingdings" panose="05000000000000000000" pitchFamily="2" charset="2"/>
                        <a:buChar char="n"/>
                      </a:pPr>
                      <a:r>
                        <a:rPr lang="en-US" altLang="zh-TW" sz="1800" b="0" i="0" kern="1200" dirty="0" smtClean="0">
                          <a:solidFill>
                            <a:schemeClr val="tx1"/>
                          </a:solidFill>
                          <a:effectLst/>
                          <a:latin typeface="+mn-lt"/>
                          <a:ea typeface="+mn-ea"/>
                          <a:cs typeface="+mn-cs"/>
                        </a:rPr>
                        <a:t>Disable </a:t>
                      </a:r>
                      <a:r>
                        <a:rPr lang="en-US" altLang="zh-TW" sz="1800" b="0" i="0" kern="1200" dirty="0" err="1" smtClean="0">
                          <a:solidFill>
                            <a:schemeClr val="tx1"/>
                          </a:solidFill>
                          <a:effectLst/>
                          <a:latin typeface="+mn-lt"/>
                          <a:ea typeface="+mn-ea"/>
                          <a:cs typeface="+mn-cs"/>
                        </a:rPr>
                        <a:t>Autorun</a:t>
                      </a:r>
                      <a:r>
                        <a:rPr lang="en-US" altLang="zh-TW" sz="1800" b="0" i="0" kern="1200" dirty="0" smtClean="0">
                          <a:solidFill>
                            <a:schemeClr val="tx1"/>
                          </a:solidFill>
                          <a:effectLst/>
                          <a:latin typeface="+mn-lt"/>
                          <a:ea typeface="+mn-ea"/>
                          <a:cs typeface="+mn-cs"/>
                        </a:rPr>
                        <a:t> if it is unnecessary.  Disallow or restrict removable media at an organizational policy level if they are not required for business operations.</a:t>
                      </a:r>
                    </a:p>
                    <a:p>
                      <a:pPr marL="285750" indent="-285750" fontAlgn="t">
                        <a:buFont typeface="Wingdings" panose="05000000000000000000" pitchFamily="2" charset="2"/>
                        <a:buChar char="n"/>
                      </a:pPr>
                      <a:r>
                        <a:rPr lang="zh-TW" altLang="en-US" sz="1800" b="0" i="0" kern="1200" dirty="0" smtClean="0">
                          <a:solidFill>
                            <a:schemeClr val="tx1"/>
                          </a:solidFill>
                          <a:effectLst/>
                          <a:latin typeface="+mn-lt"/>
                          <a:ea typeface="+mn-ea"/>
                          <a:cs typeface="+mn-cs"/>
                        </a:rPr>
                        <a:t>如果不需要，請停用自動運行。如果業務運作不需要可移動媒體，則在組織策略層級禁止或限制可移動媒體。</a:t>
                      </a:r>
                      <a:endParaRPr lang="en-US"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4178638678"/>
                  </a:ext>
                </a:extLst>
              </a:tr>
              <a:tr h="1211756">
                <a:tc>
                  <a:txBody>
                    <a:bodyPr/>
                    <a:lstStyle/>
                    <a:p>
                      <a:pPr fontAlgn="t"/>
                      <a:r>
                        <a:rPr lang="en-US" altLang="zh-TW" sz="1800" b="0" i="0" u="none" strike="noStrike" kern="1200" dirty="0" smtClean="0">
                          <a:solidFill>
                            <a:schemeClr val="tx1"/>
                          </a:solidFill>
                          <a:effectLst/>
                          <a:latin typeface="+mn-lt"/>
                          <a:ea typeface="+mn-ea"/>
                          <a:cs typeface="+mn-cs"/>
                          <a:hlinkClick r:id="rId4"/>
                        </a:rPr>
                        <a:t>M1034</a:t>
                      </a:r>
                      <a:endParaRPr lang="en-US" sz="1800" b="1" dirty="0">
                        <a:effectLst/>
                        <a:latin typeface="+mn-l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4"/>
                        </a:rPr>
                        <a:t>Limit Hardware Installation</a:t>
                      </a:r>
                      <a:endParaRPr lang="en-US" altLang="zh-TW" sz="1800" b="0" i="0" u="none" strike="noStrike" kern="1200" dirty="0" smtClean="0">
                        <a:solidFill>
                          <a:schemeClr val="tx1"/>
                        </a:solidFill>
                        <a:effectLst/>
                        <a:latin typeface="+mn-lt"/>
                        <a:ea typeface="+mn-ea"/>
                        <a:cs typeface="+mn-cs"/>
                      </a:endParaRPr>
                    </a:p>
                    <a:p>
                      <a:pPr fontAlgn="t"/>
                      <a:r>
                        <a:rPr lang="zh-TW" altLang="en-US" sz="1800" b="0" i="0" u="none" strike="noStrike" kern="1200" dirty="0" smtClean="0">
                          <a:solidFill>
                            <a:schemeClr val="tx1"/>
                          </a:solidFill>
                          <a:effectLst/>
                          <a:latin typeface="+mn-lt"/>
                          <a:ea typeface="+mn-ea"/>
                          <a:cs typeface="+mn-cs"/>
                        </a:rPr>
                        <a:t>特權帳戶管理</a:t>
                      </a:r>
                      <a:endParaRPr lang="en-US"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marL="285750" indent="-285750" fontAlgn="t">
                        <a:buFont typeface="Wingdings" panose="05000000000000000000" pitchFamily="2" charset="2"/>
                        <a:buChar char="n"/>
                      </a:pPr>
                      <a:r>
                        <a:rPr lang="en-US" altLang="zh-TW" sz="1800" b="0" i="0" kern="1200" dirty="0" smtClean="0">
                          <a:solidFill>
                            <a:schemeClr val="tx1"/>
                          </a:solidFill>
                          <a:effectLst/>
                          <a:latin typeface="+mn-lt"/>
                          <a:ea typeface="+mn-ea"/>
                          <a:cs typeface="+mn-cs"/>
                        </a:rPr>
                        <a:t>Limit the use of USB devices and removable media within a network.</a:t>
                      </a:r>
                    </a:p>
                    <a:p>
                      <a:pPr marL="285750" indent="-285750" fontAlgn="t">
                        <a:buFont typeface="Wingdings" panose="05000000000000000000" pitchFamily="2" charset="2"/>
                        <a:buChar char="n"/>
                      </a:pPr>
                      <a:r>
                        <a:rPr lang="zh-TW" altLang="en-US" sz="1800" b="0" i="0" kern="1200" dirty="0" smtClean="0">
                          <a:solidFill>
                            <a:schemeClr val="tx1"/>
                          </a:solidFill>
                          <a:effectLst/>
                          <a:latin typeface="+mn-lt"/>
                          <a:ea typeface="+mn-ea"/>
                          <a:cs typeface="+mn-cs"/>
                        </a:rPr>
                        <a:t>限製網路中 </a:t>
                      </a:r>
                      <a:r>
                        <a:rPr lang="en-US" altLang="zh-TW" sz="1800" b="0" i="0" kern="1200" dirty="0" smtClean="0">
                          <a:solidFill>
                            <a:schemeClr val="tx1"/>
                          </a:solidFill>
                          <a:effectLst/>
                          <a:latin typeface="+mn-lt"/>
                          <a:ea typeface="+mn-ea"/>
                          <a:cs typeface="+mn-cs"/>
                        </a:rPr>
                        <a:t>USB </a:t>
                      </a:r>
                      <a:r>
                        <a:rPr lang="zh-TW" altLang="en-US" sz="1800" b="0" i="0" kern="1200" dirty="0" smtClean="0">
                          <a:solidFill>
                            <a:schemeClr val="tx1"/>
                          </a:solidFill>
                          <a:effectLst/>
                          <a:latin typeface="+mn-lt"/>
                          <a:ea typeface="+mn-ea"/>
                          <a:cs typeface="+mn-cs"/>
                        </a:rPr>
                        <a:t>裝置和可移動媒體的使用。</a:t>
                      </a:r>
                      <a:endParaRPr lang="en-US" altLang="zh-TW" sz="1700" b="0" i="0" kern="1200" dirty="0" smtClean="0">
                        <a:solidFill>
                          <a:schemeClr val="tx1"/>
                        </a:solidFill>
                        <a:effectLst/>
                        <a:latin typeface="+mn-lt"/>
                        <a:ea typeface="+mn-ea"/>
                        <a:cs typeface="+mn-cs"/>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1139929792"/>
                  </a:ext>
                </a:extLst>
              </a:tr>
            </a:tbl>
          </a:graphicData>
        </a:graphic>
      </p:graphicFrame>
      <p:sp>
        <p:nvSpPr>
          <p:cNvPr id="7" name="投影片編號版面配置區 6"/>
          <p:cNvSpPr>
            <a:spLocks noGrp="1"/>
          </p:cNvSpPr>
          <p:nvPr>
            <p:ph type="sldNum" sz="quarter" idx="12"/>
          </p:nvPr>
        </p:nvSpPr>
        <p:spPr/>
        <p:txBody>
          <a:bodyPr/>
          <a:lstStyle/>
          <a:p>
            <a:fld id="{D16C3A51-89D0-4E4D-AA61-5A30A561532A}" type="slidenum">
              <a:rPr lang="zh-TW" altLang="en-US" smtClean="0"/>
              <a:pPr/>
              <a:t>130</a:t>
            </a:fld>
            <a:endParaRPr lang="zh-TW" altLang="en-US"/>
          </a:p>
        </p:txBody>
      </p:sp>
      <p:sp>
        <p:nvSpPr>
          <p:cNvPr id="6" name="矩形 5"/>
          <p:cNvSpPr/>
          <p:nvPr/>
        </p:nvSpPr>
        <p:spPr>
          <a:xfrm>
            <a:off x="0" y="556953"/>
            <a:ext cx="3175356" cy="461665"/>
          </a:xfrm>
          <a:prstGeom prst="rect">
            <a:avLst/>
          </a:prstGeom>
        </p:spPr>
        <p:txBody>
          <a:bodyPr wrap="none">
            <a:spAutoFit/>
          </a:bodyPr>
          <a:lstStyle/>
          <a:p>
            <a:r>
              <a:rPr lang="en-US" altLang="zh-TW" sz="2400" b="1" dirty="0">
                <a:solidFill>
                  <a:srgbClr val="39434C"/>
                </a:solidFill>
                <a:latin typeface="Roboto-Light"/>
              </a:rPr>
              <a:t>Mitigations</a:t>
            </a:r>
            <a:r>
              <a:rPr lang="zh-TW" altLang="en-US" sz="2400" b="1" dirty="0">
                <a:solidFill>
                  <a:srgbClr val="39434C"/>
                </a:solidFill>
                <a:latin typeface="Roboto-Light"/>
              </a:rPr>
              <a:t> </a:t>
            </a:r>
            <a:r>
              <a:rPr lang="zh-TW" altLang="en-US" sz="2400" b="1" dirty="0"/>
              <a:t>緩解措施</a:t>
            </a:r>
          </a:p>
        </p:txBody>
      </p:sp>
      <p:sp>
        <p:nvSpPr>
          <p:cNvPr id="8" name="矩形 7"/>
          <p:cNvSpPr/>
          <p:nvPr/>
        </p:nvSpPr>
        <p:spPr>
          <a:xfrm>
            <a:off x="0" y="136525"/>
            <a:ext cx="11022826" cy="400110"/>
          </a:xfrm>
          <a:prstGeom prst="rect">
            <a:avLst/>
          </a:prstGeom>
        </p:spPr>
        <p:txBody>
          <a:bodyPr wrap="none">
            <a:spAutoFit/>
          </a:bodyPr>
          <a:lstStyle/>
          <a:p>
            <a:r>
              <a:rPr lang="en-US" altLang="zh-TW" sz="2000" dirty="0" smtClean="0"/>
              <a:t>13.</a:t>
            </a:r>
            <a:r>
              <a:rPr lang="zh-TW" altLang="en-US" sz="2000" dirty="0" smtClean="0"/>
              <a:t>滲漏</a:t>
            </a:r>
            <a:r>
              <a:rPr lang="en-US" altLang="zh-TW" sz="2000" dirty="0" smtClean="0"/>
              <a:t>Exfiltration</a:t>
            </a:r>
            <a:r>
              <a:rPr lang="zh-TW" altLang="en-US" sz="2000" dirty="0" smtClean="0"/>
              <a:t> 戰術</a:t>
            </a:r>
            <a:r>
              <a:rPr lang="en-US" altLang="zh-TW" sz="2000" dirty="0" smtClean="0"/>
              <a:t>| 6.</a:t>
            </a:r>
            <a:r>
              <a:rPr lang="zh-TW" altLang="en-US" sz="2000" b="1" dirty="0">
                <a:solidFill>
                  <a:srgbClr val="FF0000"/>
                </a:solidFill>
              </a:rPr>
              <a:t>透過物理介質的</a:t>
            </a:r>
            <a:r>
              <a:rPr lang="zh-TW" altLang="en-US" sz="2000" b="1" dirty="0" smtClean="0">
                <a:solidFill>
                  <a:srgbClr val="FF0000"/>
                </a:solidFill>
              </a:rPr>
              <a:t>滲透 </a:t>
            </a:r>
            <a:r>
              <a:rPr lang="en-US" altLang="zh-TW" sz="2000" b="1" dirty="0" smtClean="0">
                <a:solidFill>
                  <a:srgbClr val="FF0000"/>
                </a:solidFill>
              </a:rPr>
              <a:t>Exfiltration Over Physical Medium </a:t>
            </a:r>
            <a:r>
              <a:rPr lang="en-US" altLang="zh-TW" sz="2000" dirty="0" smtClean="0"/>
              <a:t>(1)</a:t>
            </a:r>
            <a:r>
              <a:rPr lang="zh-TW" altLang="en-US" sz="2000" dirty="0" smtClean="0"/>
              <a:t>技術</a:t>
            </a:r>
            <a:endParaRPr lang="en-US" altLang="zh-TW" sz="2000" dirty="0"/>
          </a:p>
        </p:txBody>
      </p:sp>
    </p:spTree>
    <p:extLst>
      <p:ext uri="{BB962C8B-B14F-4D97-AF65-F5344CB8AC3E}">
        <p14:creationId xmlns:p14="http://schemas.microsoft.com/office/powerpoint/2010/main" val="4005648216"/>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0"/>
            <a:ext cx="2955553" cy="584775"/>
          </a:xfrm>
          <a:prstGeom prst="rect">
            <a:avLst/>
          </a:prstGeom>
        </p:spPr>
        <p:txBody>
          <a:bodyPr wrap="none">
            <a:spAutoFit/>
          </a:bodyPr>
          <a:lstStyle/>
          <a:p>
            <a:r>
              <a:rPr lang="en-US" altLang="zh-TW" sz="3200" b="1" dirty="0">
                <a:solidFill>
                  <a:srgbClr val="39434C"/>
                </a:solidFill>
                <a:latin typeface="Roboto-Light"/>
              </a:rPr>
              <a:t>Detection</a:t>
            </a:r>
            <a:r>
              <a:rPr lang="zh-TW" altLang="en-US" sz="3200" b="1" dirty="0">
                <a:solidFill>
                  <a:srgbClr val="39434C"/>
                </a:solidFill>
                <a:latin typeface="Roboto-Light"/>
              </a:rPr>
              <a:t>偵測</a:t>
            </a:r>
            <a:endParaRPr lang="en-US" altLang="zh-TW" sz="3200" b="1" dirty="0">
              <a:solidFill>
                <a:srgbClr val="39434C"/>
              </a:solidFill>
              <a:latin typeface="Roboto-Light"/>
            </a:endParaRPr>
          </a:p>
        </p:txBody>
      </p:sp>
      <p:graphicFrame>
        <p:nvGraphicFramePr>
          <p:cNvPr id="5" name="表格 4"/>
          <p:cNvGraphicFramePr>
            <a:graphicFrameLocks noGrp="1"/>
          </p:cNvGraphicFramePr>
          <p:nvPr>
            <p:extLst>
              <p:ext uri="{D42A27DB-BD31-4B8C-83A1-F6EECF244321}">
                <p14:modId xmlns:p14="http://schemas.microsoft.com/office/powerpoint/2010/main" val="570618963"/>
              </p:ext>
            </p:extLst>
          </p:nvPr>
        </p:nvGraphicFramePr>
        <p:xfrm>
          <a:off x="0" y="584775"/>
          <a:ext cx="12192000" cy="5301836"/>
        </p:xfrm>
        <a:graphic>
          <a:graphicData uri="http://schemas.openxmlformats.org/drawingml/2006/table">
            <a:tbl>
              <a:tblPr/>
              <a:tblGrid>
                <a:gridCol w="991518">
                  <a:extLst>
                    <a:ext uri="{9D8B030D-6E8A-4147-A177-3AD203B41FA5}">
                      <a16:colId xmlns:a16="http://schemas.microsoft.com/office/drawing/2014/main" val="906928145"/>
                    </a:ext>
                  </a:extLst>
                </a:gridCol>
                <a:gridCol w="1233889">
                  <a:extLst>
                    <a:ext uri="{9D8B030D-6E8A-4147-A177-3AD203B41FA5}">
                      <a16:colId xmlns:a16="http://schemas.microsoft.com/office/drawing/2014/main" val="515423261"/>
                    </a:ext>
                  </a:extLst>
                </a:gridCol>
                <a:gridCol w="1737536">
                  <a:extLst>
                    <a:ext uri="{9D8B030D-6E8A-4147-A177-3AD203B41FA5}">
                      <a16:colId xmlns:a16="http://schemas.microsoft.com/office/drawing/2014/main" val="951650634"/>
                    </a:ext>
                  </a:extLst>
                </a:gridCol>
                <a:gridCol w="8229057">
                  <a:extLst>
                    <a:ext uri="{9D8B030D-6E8A-4147-A177-3AD203B41FA5}">
                      <a16:colId xmlns:a16="http://schemas.microsoft.com/office/drawing/2014/main" val="1647455623"/>
                    </a:ext>
                  </a:extLst>
                </a:gridCol>
              </a:tblGrid>
              <a:tr h="310498">
                <a:tc>
                  <a:txBody>
                    <a:bodyPr/>
                    <a:lstStyle/>
                    <a:p>
                      <a:pPr algn="l" fontAlgn="b"/>
                      <a:r>
                        <a:rPr lang="en-US" sz="1400" b="1" dirty="0">
                          <a:effectLst/>
                        </a:rPr>
                        <a:t>ID</a:t>
                      </a:r>
                    </a:p>
                  </a:txBody>
                  <a:tcPr marL="54279" marR="54279" marT="27139" marB="2713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a:effectLst/>
                        </a:rPr>
                        <a:t>Data Source</a:t>
                      </a:r>
                    </a:p>
                  </a:txBody>
                  <a:tcPr marL="54279" marR="54279" marT="27139" marB="2713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u="none" dirty="0">
                          <a:effectLst/>
                        </a:rPr>
                        <a:t>Data Component</a:t>
                      </a:r>
                    </a:p>
                  </a:txBody>
                  <a:tcPr marL="54279" marR="54279" marT="27139" marB="2713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a:effectLst/>
                        </a:rPr>
                        <a:t>Detects</a:t>
                      </a:r>
                    </a:p>
                  </a:txBody>
                  <a:tcPr marL="54279" marR="54279" marT="27139" marB="2713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228550365"/>
                  </a:ext>
                </a:extLst>
              </a:tr>
              <a:tr h="1085938">
                <a:tc>
                  <a:txBody>
                    <a:bodyPr/>
                    <a:lstStyle/>
                    <a:p>
                      <a:pPr fontAlgn="t"/>
                      <a:r>
                        <a:rPr lang="en-US" altLang="zh-TW" sz="1800" b="0" i="0" u="none" strike="noStrike" kern="1200" dirty="0" smtClean="0">
                          <a:solidFill>
                            <a:schemeClr val="tx1"/>
                          </a:solidFill>
                          <a:effectLst/>
                          <a:latin typeface="+mn-lt"/>
                          <a:ea typeface="+mn-ea"/>
                          <a:cs typeface="+mn-cs"/>
                          <a:hlinkClick r:id="rId2"/>
                        </a:rPr>
                        <a:t>DS0017</a:t>
                      </a:r>
                      <a:endParaRPr lang="en-US" dirty="0">
                        <a:effectLst/>
                      </a:endParaRPr>
                    </a:p>
                  </a:txBody>
                  <a:tcPr marL="95250" marR="95250" marT="95250" marB="952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2"/>
                        </a:rPr>
                        <a:t>Command</a:t>
                      </a:r>
                      <a:endParaRPr lang="en-US" sz="1400" b="1"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3"/>
                        </a:rPr>
                        <a:t>Command Execution</a:t>
                      </a:r>
                      <a:endParaRPr lang="en-US" altLang="zh-TW" sz="1800" b="0" i="0" u="none" strike="noStrike" kern="1200" dirty="0" smtClean="0">
                        <a:solidFill>
                          <a:schemeClr val="tx1"/>
                        </a:solidFill>
                        <a:effectLst/>
                        <a:latin typeface="+mn-lt"/>
                        <a:ea typeface="+mn-ea"/>
                        <a:cs typeface="+mn-cs"/>
                      </a:endParaRPr>
                    </a:p>
                    <a:p>
                      <a:pPr fontAlgn="t"/>
                      <a:r>
                        <a:rPr lang="zh-TW" altLang="en-US" sz="1800" b="0" i="0" u="none" strike="noStrike" kern="1200" dirty="0" smtClean="0">
                          <a:solidFill>
                            <a:schemeClr val="tx1"/>
                          </a:solidFill>
                          <a:effectLst/>
                          <a:latin typeface="+mn-lt"/>
                          <a:ea typeface="+mn-ea"/>
                          <a:cs typeface="+mn-cs"/>
                        </a:rPr>
                        <a:t>命令執行</a:t>
                      </a:r>
                      <a:endParaRPr lang="en-US" sz="1800" b="1" u="none"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285750" indent="-285750" fontAlgn="t">
                        <a:buFont typeface="Wingdings" panose="05000000000000000000" pitchFamily="2" charset="2"/>
                        <a:buChar char="n"/>
                      </a:pPr>
                      <a:r>
                        <a:rPr lang="en-US" altLang="zh-TW" sz="1800" b="0" i="0" kern="1200" dirty="0" smtClean="0">
                          <a:solidFill>
                            <a:schemeClr val="tx1"/>
                          </a:solidFill>
                          <a:effectLst/>
                          <a:latin typeface="+mn-lt"/>
                          <a:ea typeface="+mn-ea"/>
                          <a:cs typeface="+mn-cs"/>
                        </a:rPr>
                        <a:t>Monitor executed commands and arguments that may attempt to </a:t>
                      </a:r>
                      <a:r>
                        <a:rPr lang="en-US" altLang="zh-TW" sz="1800" b="0" i="0" kern="1200" dirty="0" err="1" smtClean="0">
                          <a:solidFill>
                            <a:schemeClr val="tx1"/>
                          </a:solidFill>
                          <a:effectLst/>
                          <a:latin typeface="+mn-lt"/>
                          <a:ea typeface="+mn-ea"/>
                          <a:cs typeface="+mn-cs"/>
                        </a:rPr>
                        <a:t>exfiltrate</a:t>
                      </a:r>
                      <a:r>
                        <a:rPr lang="en-US" altLang="zh-TW" sz="1800" b="0" i="0" kern="1200" dirty="0" smtClean="0">
                          <a:solidFill>
                            <a:schemeClr val="tx1"/>
                          </a:solidFill>
                          <a:effectLst/>
                          <a:latin typeface="+mn-lt"/>
                          <a:ea typeface="+mn-ea"/>
                          <a:cs typeface="+mn-cs"/>
                        </a:rPr>
                        <a:t> data via a physical medium, such as a removable drive.</a:t>
                      </a:r>
                    </a:p>
                    <a:p>
                      <a:pPr marL="285750" indent="-285750" fontAlgn="t">
                        <a:buFont typeface="Wingdings" panose="05000000000000000000" pitchFamily="2" charset="2"/>
                        <a:buChar char="n"/>
                      </a:pPr>
                      <a:r>
                        <a:rPr lang="zh-TW" altLang="en-US" sz="1800" b="0" i="0" kern="1200" dirty="0" smtClean="0">
                          <a:solidFill>
                            <a:schemeClr val="tx1"/>
                          </a:solidFill>
                          <a:effectLst/>
                          <a:latin typeface="+mn-lt"/>
                          <a:ea typeface="+mn-ea"/>
                          <a:cs typeface="+mn-cs"/>
                        </a:rPr>
                        <a:t>監視可能嘗試透過實體媒體（例如可移動磁碟機）竊取資料的已執行指令和參數。</a:t>
                      </a:r>
                      <a:endParaRPr lang="en-US" altLang="zh-TW" sz="1800" b="0" i="0" kern="1200" dirty="0" smtClean="0">
                        <a:solidFill>
                          <a:schemeClr val="tx1"/>
                        </a:solidFill>
                        <a:effectLst/>
                        <a:latin typeface="+mn-lt"/>
                        <a:ea typeface="+mn-ea"/>
                        <a:cs typeface="+mn-cs"/>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4071033893"/>
                  </a:ext>
                </a:extLst>
              </a:tr>
              <a:tr h="1085938">
                <a:tc>
                  <a:txBody>
                    <a:bodyPr/>
                    <a:lstStyle/>
                    <a:p>
                      <a:pPr fontAlgn="t"/>
                      <a:r>
                        <a:rPr lang="en-US" altLang="zh-TW" sz="1800" b="0" i="0" u="none" strike="noStrike" kern="1200" dirty="0" smtClean="0">
                          <a:solidFill>
                            <a:schemeClr val="tx1"/>
                          </a:solidFill>
                          <a:effectLst/>
                          <a:latin typeface="+mn-lt"/>
                          <a:ea typeface="+mn-ea"/>
                          <a:cs typeface="+mn-cs"/>
                          <a:hlinkClick r:id="rId4"/>
                        </a:rPr>
                        <a:t>DS0016</a:t>
                      </a:r>
                      <a:endParaRPr lang="en-US" dirty="0">
                        <a:effectLst/>
                      </a:endParaRPr>
                    </a:p>
                  </a:txBody>
                  <a:tcPr marL="95250" marR="95250" marT="95250" marB="952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4"/>
                        </a:rPr>
                        <a:t>Drive</a:t>
                      </a:r>
                      <a:endParaRPr lang="en-US" sz="1400" b="1"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5"/>
                        </a:rPr>
                        <a:t>Drive Creation</a:t>
                      </a:r>
                      <a:endParaRPr lang="en-US" altLang="zh-TW" sz="1800" b="0" i="0" u="none" strike="noStrike" kern="1200" dirty="0" smtClean="0">
                        <a:solidFill>
                          <a:schemeClr val="tx1"/>
                        </a:solidFill>
                        <a:effectLst/>
                        <a:latin typeface="+mn-lt"/>
                        <a:ea typeface="+mn-ea"/>
                        <a:cs typeface="+mn-cs"/>
                      </a:endParaRPr>
                    </a:p>
                    <a:p>
                      <a:pPr fontAlgn="t"/>
                      <a:r>
                        <a:rPr lang="zh-TW" altLang="en-US" sz="1800" b="1" u="none" dirty="0" smtClean="0">
                          <a:effectLst/>
                        </a:rPr>
                        <a:t>驅動創造</a:t>
                      </a:r>
                      <a:endParaRPr lang="en-US" sz="1800" b="1" u="none"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285750" indent="-285750" fontAlgn="t">
                        <a:buFont typeface="Wingdings" panose="05000000000000000000" pitchFamily="2" charset="2"/>
                        <a:buChar char="n"/>
                      </a:pPr>
                      <a:r>
                        <a:rPr lang="en-US" altLang="zh-TW" sz="1800" b="0" i="0" kern="1200" dirty="0" smtClean="0">
                          <a:solidFill>
                            <a:schemeClr val="tx1"/>
                          </a:solidFill>
                          <a:effectLst/>
                          <a:latin typeface="+mn-lt"/>
                          <a:ea typeface="+mn-ea"/>
                          <a:cs typeface="+mn-cs"/>
                        </a:rPr>
                        <a:t>Monitor for newly assigned drive letters or mount points to a data storage device that may attempt to </a:t>
                      </a:r>
                      <a:r>
                        <a:rPr lang="en-US" altLang="zh-TW" sz="1800" b="0" i="0" kern="1200" dirty="0" err="1" smtClean="0">
                          <a:solidFill>
                            <a:schemeClr val="tx1"/>
                          </a:solidFill>
                          <a:effectLst/>
                          <a:latin typeface="+mn-lt"/>
                          <a:ea typeface="+mn-ea"/>
                          <a:cs typeface="+mn-cs"/>
                        </a:rPr>
                        <a:t>exfiltrate</a:t>
                      </a:r>
                      <a:r>
                        <a:rPr lang="en-US" altLang="zh-TW" sz="1800" b="0" i="0" kern="1200" dirty="0" smtClean="0">
                          <a:solidFill>
                            <a:schemeClr val="tx1"/>
                          </a:solidFill>
                          <a:effectLst/>
                          <a:latin typeface="+mn-lt"/>
                          <a:ea typeface="+mn-ea"/>
                          <a:cs typeface="+mn-cs"/>
                        </a:rPr>
                        <a:t> data via a physical medium, such as a removable drive.</a:t>
                      </a:r>
                    </a:p>
                    <a:p>
                      <a:pPr marL="285750" indent="-285750" fontAlgn="t">
                        <a:buFont typeface="Wingdings" panose="05000000000000000000" pitchFamily="2" charset="2"/>
                        <a:buChar char="n"/>
                      </a:pPr>
                      <a:r>
                        <a:rPr lang="zh-TW" altLang="en-US" sz="1800" b="0" i="0" kern="1200" dirty="0" smtClean="0">
                          <a:solidFill>
                            <a:schemeClr val="tx1"/>
                          </a:solidFill>
                          <a:effectLst/>
                          <a:latin typeface="+mn-lt"/>
                          <a:ea typeface="+mn-ea"/>
                          <a:cs typeface="+mn-cs"/>
                        </a:rPr>
                        <a:t>監視新分配的磁碟機號或資料儲存裝置的安裝點，這些裝置可能試圖透過實體媒體（例如可移動磁碟機）洩漏資料。</a:t>
                      </a:r>
                      <a:endParaRPr lang="en-US" altLang="zh-TW" sz="1100" b="1"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548378547"/>
                  </a:ext>
                </a:extLst>
              </a:tr>
              <a:tr h="1085938">
                <a:tc>
                  <a:txBody>
                    <a:bodyPr/>
                    <a:lstStyle/>
                    <a:p>
                      <a:pPr fontAlgn="t"/>
                      <a:r>
                        <a:rPr lang="en-US" altLang="zh-TW" sz="1800" b="0" i="0" u="none" strike="noStrike" kern="1200" dirty="0" smtClean="0">
                          <a:solidFill>
                            <a:schemeClr val="tx1"/>
                          </a:solidFill>
                          <a:effectLst/>
                          <a:latin typeface="+mn-lt"/>
                          <a:ea typeface="+mn-ea"/>
                          <a:cs typeface="+mn-cs"/>
                          <a:hlinkClick r:id="rId6"/>
                        </a:rPr>
                        <a:t>DS0022</a:t>
                      </a:r>
                      <a:endParaRPr lang="en-US" dirty="0">
                        <a:effectLst/>
                      </a:endParaRPr>
                    </a:p>
                  </a:txBody>
                  <a:tcPr marL="95250" marR="95250" marT="95250" marB="952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6"/>
                        </a:rPr>
                        <a:t>File</a:t>
                      </a:r>
                      <a:endParaRPr lang="en-US" sz="1400" b="1"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7"/>
                        </a:rPr>
                        <a:t>File Access</a:t>
                      </a:r>
                      <a:endParaRPr lang="en-US" altLang="zh-TW" sz="1800" b="0" i="0" u="none" strike="noStrike" kern="1200" dirty="0" smtClean="0">
                        <a:solidFill>
                          <a:schemeClr val="tx1"/>
                        </a:solidFill>
                        <a:effectLst/>
                        <a:latin typeface="+mn-lt"/>
                        <a:ea typeface="+mn-ea"/>
                        <a:cs typeface="+mn-cs"/>
                      </a:endParaRPr>
                    </a:p>
                    <a:p>
                      <a:pPr fontAlgn="t"/>
                      <a:r>
                        <a:rPr lang="zh-TW" altLang="en-US" sz="1800" b="1" u="none" dirty="0" smtClean="0">
                          <a:effectLst/>
                        </a:rPr>
                        <a:t>文件訪問</a:t>
                      </a:r>
                      <a:endParaRPr lang="en-US" sz="1800" b="1" u="none"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285750" indent="-285750" fontAlgn="t">
                        <a:buFont typeface="Wingdings" panose="05000000000000000000" pitchFamily="2" charset="2"/>
                        <a:buChar char="n"/>
                      </a:pPr>
                      <a:r>
                        <a:rPr lang="en-US" altLang="zh-TW" sz="1800" b="0" i="0" kern="1200" dirty="0" smtClean="0">
                          <a:solidFill>
                            <a:schemeClr val="tx1"/>
                          </a:solidFill>
                          <a:effectLst/>
                          <a:latin typeface="+mn-lt"/>
                          <a:ea typeface="+mn-ea"/>
                          <a:cs typeface="+mn-cs"/>
                        </a:rPr>
                        <a:t>Monitor file access on removable media that may attempt to </a:t>
                      </a:r>
                      <a:r>
                        <a:rPr lang="en-US" altLang="zh-TW" sz="1800" b="0" i="0" kern="1200" dirty="0" err="1" smtClean="0">
                          <a:solidFill>
                            <a:schemeClr val="tx1"/>
                          </a:solidFill>
                          <a:effectLst/>
                          <a:latin typeface="+mn-lt"/>
                          <a:ea typeface="+mn-ea"/>
                          <a:cs typeface="+mn-cs"/>
                        </a:rPr>
                        <a:t>exfiltrate</a:t>
                      </a:r>
                      <a:r>
                        <a:rPr lang="en-US" altLang="zh-TW" sz="1800" b="0" i="0" kern="1200" dirty="0" smtClean="0">
                          <a:solidFill>
                            <a:schemeClr val="tx1"/>
                          </a:solidFill>
                          <a:effectLst/>
                          <a:latin typeface="+mn-lt"/>
                          <a:ea typeface="+mn-ea"/>
                          <a:cs typeface="+mn-cs"/>
                        </a:rPr>
                        <a:t> data via a physical medium, such as a removable drive.</a:t>
                      </a:r>
                    </a:p>
                    <a:p>
                      <a:pPr marL="285750" indent="-285750" fontAlgn="t">
                        <a:buFont typeface="Wingdings" panose="05000000000000000000" pitchFamily="2" charset="2"/>
                        <a:buChar char="n"/>
                      </a:pPr>
                      <a:r>
                        <a:rPr lang="zh-TW" altLang="en-US" sz="1800" b="0" i="0" kern="1200" dirty="0" smtClean="0">
                          <a:solidFill>
                            <a:schemeClr val="tx1"/>
                          </a:solidFill>
                          <a:effectLst/>
                          <a:latin typeface="+mn-lt"/>
                          <a:ea typeface="+mn-ea"/>
                          <a:cs typeface="+mn-cs"/>
                        </a:rPr>
                        <a:t>監視可移動媒體上的文件訪問，這些文件可能試圖透過實體媒體（例如可移動驅動器）竊取資料。</a:t>
                      </a:r>
                      <a:endParaRPr lang="en-US" altLang="zh-TW" sz="1100" b="1"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502216885"/>
                  </a:ext>
                </a:extLst>
              </a:tr>
              <a:tr h="1085938">
                <a:tc>
                  <a:txBody>
                    <a:bodyPr/>
                    <a:lstStyle/>
                    <a:p>
                      <a:pPr fontAlgn="t"/>
                      <a:r>
                        <a:rPr lang="en-US" altLang="zh-TW" sz="1800" b="0" i="0" u="none" strike="noStrike" kern="1200" dirty="0" smtClean="0">
                          <a:solidFill>
                            <a:schemeClr val="tx1"/>
                          </a:solidFill>
                          <a:effectLst/>
                          <a:latin typeface="+mn-lt"/>
                          <a:ea typeface="+mn-ea"/>
                          <a:cs typeface="+mn-cs"/>
                          <a:hlinkClick r:id="rId8"/>
                        </a:rPr>
                        <a:t>DS0009</a:t>
                      </a:r>
                      <a:endParaRPr lang="en-US" dirty="0">
                        <a:effectLst/>
                      </a:endParaRPr>
                    </a:p>
                  </a:txBody>
                  <a:tcPr marL="95250" marR="95250" marT="95250" marB="952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8"/>
                        </a:rPr>
                        <a:t>Process</a:t>
                      </a:r>
                      <a:endParaRPr lang="en-US" sz="1400" b="1"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9"/>
                        </a:rPr>
                        <a:t>Process Creation</a:t>
                      </a:r>
                      <a:endParaRPr lang="en-US" altLang="zh-TW" sz="1800" b="0" i="0" u="none" strike="noStrike" kern="1200" dirty="0" smtClean="0">
                        <a:solidFill>
                          <a:schemeClr val="tx1"/>
                        </a:solidFill>
                        <a:effectLst/>
                        <a:latin typeface="+mn-lt"/>
                        <a:ea typeface="+mn-ea"/>
                        <a:cs typeface="+mn-cs"/>
                      </a:endParaRPr>
                    </a:p>
                    <a:p>
                      <a:pPr fontAlgn="t"/>
                      <a:r>
                        <a:rPr lang="zh-TW" altLang="en-US" sz="1800" b="1" u="none" dirty="0" smtClean="0">
                          <a:effectLst/>
                        </a:rPr>
                        <a:t>流程創建</a:t>
                      </a:r>
                      <a:endParaRPr lang="en-US" sz="1800" b="1" u="none"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285750" indent="-285750" fontAlgn="t">
                        <a:buFont typeface="Wingdings" panose="05000000000000000000" pitchFamily="2" charset="2"/>
                        <a:buChar char="n"/>
                      </a:pPr>
                      <a:r>
                        <a:rPr lang="en-US" altLang="zh-TW" sz="1800" b="0" i="0" kern="1200" dirty="0" smtClean="0">
                          <a:solidFill>
                            <a:schemeClr val="tx1"/>
                          </a:solidFill>
                          <a:effectLst/>
                          <a:latin typeface="+mn-lt"/>
                          <a:ea typeface="+mn-ea"/>
                          <a:cs typeface="+mn-cs"/>
                        </a:rPr>
                        <a:t>Monitor for newly executed processes when removable media is mounted.</a:t>
                      </a:r>
                    </a:p>
                    <a:p>
                      <a:pPr marL="285750" indent="-285750" fontAlgn="t">
                        <a:buFont typeface="Wingdings" panose="05000000000000000000" pitchFamily="2" charset="2"/>
                        <a:buChar char="n"/>
                      </a:pPr>
                      <a:r>
                        <a:rPr lang="zh-TW" altLang="en-US" sz="1800" b="0" i="0" kern="1200" dirty="0" smtClean="0">
                          <a:solidFill>
                            <a:schemeClr val="tx1"/>
                          </a:solidFill>
                          <a:effectLst/>
                          <a:latin typeface="+mn-lt"/>
                          <a:ea typeface="+mn-ea"/>
                          <a:cs typeface="+mn-cs"/>
                        </a:rPr>
                        <a:t>安裝可移動媒體時監視新執行的進程。</a:t>
                      </a:r>
                      <a:endParaRPr lang="en-US" altLang="zh-TW" sz="1100" b="1"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635753350"/>
                  </a:ext>
                </a:extLst>
              </a:tr>
            </a:tbl>
          </a:graphicData>
        </a:graphic>
      </p:graphicFrame>
      <p:sp>
        <p:nvSpPr>
          <p:cNvPr id="7" name="投影片編號版面配置區 6"/>
          <p:cNvSpPr>
            <a:spLocks noGrp="1"/>
          </p:cNvSpPr>
          <p:nvPr>
            <p:ph type="sldNum" sz="quarter" idx="12"/>
          </p:nvPr>
        </p:nvSpPr>
        <p:spPr/>
        <p:txBody>
          <a:bodyPr/>
          <a:lstStyle/>
          <a:p>
            <a:fld id="{D16C3A51-89D0-4E4D-AA61-5A30A561532A}" type="slidenum">
              <a:rPr lang="zh-TW" altLang="en-US" smtClean="0"/>
              <a:pPr/>
              <a:t>131</a:t>
            </a:fld>
            <a:endParaRPr lang="zh-TW" altLang="en-US"/>
          </a:p>
        </p:txBody>
      </p:sp>
    </p:spTree>
    <p:extLst>
      <p:ext uri="{BB962C8B-B14F-4D97-AF65-F5344CB8AC3E}">
        <p14:creationId xmlns:p14="http://schemas.microsoft.com/office/powerpoint/2010/main" val="248628994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5772150" y="1825625"/>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800" b="0" i="0" u="none" strike="noStrike" cap="none" normalizeH="0" baseline="0" dirty="0">
                <a:ln>
                  <a:noFill/>
                </a:ln>
                <a:solidFill>
                  <a:schemeClr val="tx1"/>
                </a:solidFill>
                <a:effectLst/>
                <a:latin typeface="Arial" panose="020B0604020202020204" pitchFamily="34" charset="0"/>
              </a:rPr>
              <a:t/>
            </a:r>
            <a:br>
              <a:rPr kumimoji="0" lang="zh-TW" altLang="zh-TW" sz="1800" b="0" i="0" u="none" strike="noStrike" cap="none" normalizeH="0" baseline="0" dirty="0">
                <a:ln>
                  <a:noFill/>
                </a:ln>
                <a:solidFill>
                  <a:schemeClr val="tx1"/>
                </a:solidFill>
                <a:effectLst/>
                <a:latin typeface="Arial" panose="020B0604020202020204" pitchFamily="34" charset="0"/>
              </a:rPr>
            </a:br>
            <a:endParaRPr kumimoji="0" lang="zh-TW" altLang="zh-TW" sz="1800" b="0" i="0" u="none" strike="noStrike" cap="none" normalizeH="0" baseline="0" dirty="0">
              <a:ln>
                <a:noFill/>
              </a:ln>
              <a:solidFill>
                <a:schemeClr val="tx1"/>
              </a:solidFill>
              <a:effectLst/>
              <a:latin typeface="Arial" panose="020B0604020202020204" pitchFamily="34" charset="0"/>
            </a:endParaRPr>
          </a:p>
        </p:txBody>
      </p:sp>
      <p:graphicFrame>
        <p:nvGraphicFramePr>
          <p:cNvPr id="4" name="表格 3"/>
          <p:cNvGraphicFramePr>
            <a:graphicFrameLocks noGrp="1"/>
          </p:cNvGraphicFramePr>
          <p:nvPr>
            <p:extLst>
              <p:ext uri="{D42A27DB-BD31-4B8C-83A1-F6EECF244321}">
                <p14:modId xmlns:p14="http://schemas.microsoft.com/office/powerpoint/2010/main" val="3177718899"/>
              </p:ext>
            </p:extLst>
          </p:nvPr>
        </p:nvGraphicFramePr>
        <p:xfrm>
          <a:off x="184410" y="219187"/>
          <a:ext cx="11419986" cy="5983648"/>
        </p:xfrm>
        <a:graphic>
          <a:graphicData uri="http://schemas.openxmlformats.org/drawingml/2006/table">
            <a:tbl>
              <a:tblPr firstRow="1" bandRow="1">
                <a:tableStyleId>{5C22544A-7EE6-4342-B048-85BDC9FD1C3A}</a:tableStyleId>
              </a:tblPr>
              <a:tblGrid>
                <a:gridCol w="11419986">
                  <a:extLst>
                    <a:ext uri="{9D8B030D-6E8A-4147-A177-3AD203B41FA5}">
                      <a16:colId xmlns:a16="http://schemas.microsoft.com/office/drawing/2014/main" val="3994818564"/>
                    </a:ext>
                  </a:extLst>
                </a:gridCol>
              </a:tblGrid>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dirty="0" smtClean="0"/>
                        <a:t>14.</a:t>
                      </a:r>
                      <a:r>
                        <a:rPr lang="zh-TW" altLang="en-US" sz="2800" dirty="0" smtClean="0"/>
                        <a:t>影響</a:t>
                      </a:r>
                      <a:r>
                        <a:rPr lang="en-US" altLang="zh-TW" sz="2800" dirty="0" smtClean="0"/>
                        <a:t>Impact</a:t>
                      </a:r>
                      <a:r>
                        <a:rPr lang="zh-TW" altLang="en-US" sz="2800" dirty="0" smtClean="0"/>
                        <a:t> 戰術的</a:t>
                      </a:r>
                      <a:r>
                        <a:rPr lang="en-US" altLang="zh-TW" sz="2800" dirty="0" smtClean="0"/>
                        <a:t>14</a:t>
                      </a:r>
                      <a:r>
                        <a:rPr lang="zh-TW" altLang="en-US" sz="2800" dirty="0" smtClean="0"/>
                        <a:t>大</a:t>
                      </a:r>
                      <a:r>
                        <a:rPr lang="zh-TW" altLang="en-US" sz="2800" dirty="0"/>
                        <a:t>類型技術</a:t>
                      </a:r>
                      <a:r>
                        <a:rPr lang="en-US" altLang="zh-TW" sz="2800" dirty="0"/>
                        <a:t>(Techniques)</a:t>
                      </a:r>
                    </a:p>
                  </a:txBody>
                  <a:tcPr/>
                </a:tc>
                <a:extLst>
                  <a:ext uri="{0D108BD9-81ED-4DB2-BD59-A6C34878D82A}">
                    <a16:rowId xmlns:a16="http://schemas.microsoft.com/office/drawing/2014/main" val="826265273"/>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smtClean="0"/>
                        <a:t>1.</a:t>
                      </a:r>
                      <a:r>
                        <a:rPr lang="zh-TW" altLang="en-US" sz="2800" b="1" dirty="0" smtClean="0"/>
                        <a:t>帳戶存取權限刪除 </a:t>
                      </a:r>
                      <a:r>
                        <a:rPr lang="en-US" altLang="zh-TW" sz="2800" b="1" dirty="0" smtClean="0"/>
                        <a:t>Account Access Removal</a:t>
                      </a:r>
                      <a:endParaRPr lang="en-US" altLang="zh-TW" sz="2800" b="1" dirty="0"/>
                    </a:p>
                  </a:txBody>
                  <a:tcPr/>
                </a:tc>
                <a:extLst>
                  <a:ext uri="{0D108BD9-81ED-4DB2-BD59-A6C34878D82A}">
                    <a16:rowId xmlns:a16="http://schemas.microsoft.com/office/drawing/2014/main" val="1535378437"/>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smtClean="0"/>
                        <a:t>2.</a:t>
                      </a:r>
                      <a:r>
                        <a:rPr lang="zh-TW" altLang="en-US" sz="2800" b="1" dirty="0" smtClean="0"/>
                        <a:t>資料銷毀 </a:t>
                      </a:r>
                      <a:r>
                        <a:rPr lang="en-US" altLang="zh-TW" sz="2800" b="1" dirty="0" smtClean="0"/>
                        <a:t>Data Destruction</a:t>
                      </a:r>
                      <a:endParaRPr lang="zh-TW" altLang="en-US" sz="2800" b="1" dirty="0"/>
                    </a:p>
                  </a:txBody>
                  <a:tcPr>
                    <a:solidFill>
                      <a:schemeClr val="accent6">
                        <a:lumMod val="20000"/>
                        <a:lumOff val="80000"/>
                      </a:schemeClr>
                    </a:solidFill>
                  </a:tcPr>
                </a:tc>
                <a:extLst>
                  <a:ext uri="{0D108BD9-81ED-4DB2-BD59-A6C34878D82A}">
                    <a16:rowId xmlns:a16="http://schemas.microsoft.com/office/drawing/2014/main" val="3624120180"/>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smtClean="0"/>
                        <a:t>3.</a:t>
                      </a:r>
                      <a:r>
                        <a:rPr lang="zh-TW" altLang="en-US" sz="2800" b="1" dirty="0" smtClean="0"/>
                        <a:t>資料加密以提高影響力 </a:t>
                      </a:r>
                      <a:r>
                        <a:rPr lang="en-US" altLang="zh-TW" sz="2800" b="1" dirty="0" smtClean="0"/>
                        <a:t>Data Encrypted for Impact</a:t>
                      </a:r>
                    </a:p>
                  </a:txBody>
                  <a:tcPr>
                    <a:solidFill>
                      <a:schemeClr val="accent6">
                        <a:lumMod val="20000"/>
                        <a:lumOff val="80000"/>
                      </a:schemeClr>
                    </a:solidFill>
                  </a:tcPr>
                </a:tc>
                <a:extLst>
                  <a:ext uri="{0D108BD9-81ED-4DB2-BD59-A6C34878D82A}">
                    <a16:rowId xmlns:a16="http://schemas.microsoft.com/office/drawing/2014/main" val="943303741"/>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smtClean="0"/>
                        <a:t>4.</a:t>
                      </a:r>
                      <a:r>
                        <a:rPr lang="zh-TW" altLang="en-US" sz="2800" b="1" dirty="0" smtClean="0"/>
                        <a:t>資料處理</a:t>
                      </a:r>
                      <a:r>
                        <a:rPr lang="en-US" altLang="zh-TW" sz="2800" b="1" dirty="0" smtClean="0"/>
                        <a:t>(3)</a:t>
                      </a:r>
                      <a:r>
                        <a:rPr lang="zh-TW" altLang="en-US" sz="2800" b="1" dirty="0" smtClean="0"/>
                        <a:t> </a:t>
                      </a:r>
                      <a:r>
                        <a:rPr lang="en-US" altLang="zh-TW" sz="2800" b="1" dirty="0" smtClean="0"/>
                        <a:t>Data Manipulation</a:t>
                      </a:r>
                      <a:endParaRPr lang="en-US" altLang="zh-TW" sz="2800" b="1" dirty="0"/>
                    </a:p>
                  </a:txBody>
                  <a:tcPr>
                    <a:solidFill>
                      <a:schemeClr val="accent6">
                        <a:lumMod val="20000"/>
                        <a:lumOff val="80000"/>
                      </a:schemeClr>
                    </a:solidFill>
                  </a:tcPr>
                </a:tc>
                <a:extLst>
                  <a:ext uri="{0D108BD9-81ED-4DB2-BD59-A6C34878D82A}">
                    <a16:rowId xmlns:a16="http://schemas.microsoft.com/office/drawing/2014/main" val="1413733454"/>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smtClean="0"/>
                        <a:t>5.</a:t>
                      </a:r>
                      <a:r>
                        <a:rPr lang="zh-TW" altLang="en-US" sz="2800" b="1" dirty="0" smtClean="0"/>
                        <a:t>污損</a:t>
                      </a:r>
                      <a:r>
                        <a:rPr lang="en-US" altLang="zh-TW" sz="2800" b="1" dirty="0" smtClean="0"/>
                        <a:t>(2)</a:t>
                      </a:r>
                      <a:r>
                        <a:rPr lang="zh-TW" altLang="en-US" sz="2800" b="1" dirty="0" smtClean="0"/>
                        <a:t> </a:t>
                      </a:r>
                      <a:r>
                        <a:rPr lang="en-US" altLang="zh-TW" sz="2800" b="1" dirty="0" smtClean="0"/>
                        <a:t>Defacement</a:t>
                      </a:r>
                      <a:endParaRPr lang="en-US" altLang="zh-TW" sz="2800" b="1" dirty="0"/>
                    </a:p>
                  </a:txBody>
                  <a:tcPr>
                    <a:solidFill>
                      <a:schemeClr val="accent6">
                        <a:lumMod val="20000"/>
                        <a:lumOff val="80000"/>
                      </a:schemeClr>
                    </a:solidFill>
                  </a:tcPr>
                </a:tc>
                <a:extLst>
                  <a:ext uri="{0D108BD9-81ED-4DB2-BD59-A6C34878D82A}">
                    <a16:rowId xmlns:a16="http://schemas.microsoft.com/office/drawing/2014/main" val="1450935706"/>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smtClean="0"/>
                        <a:t>6.</a:t>
                      </a:r>
                      <a:r>
                        <a:rPr lang="zh-TW" altLang="en-US" sz="2800" b="1" dirty="0" smtClean="0"/>
                        <a:t>磁碟清除</a:t>
                      </a:r>
                      <a:r>
                        <a:rPr lang="en-US" altLang="zh-TW" sz="2800" b="1" dirty="0" smtClean="0"/>
                        <a:t>(2)</a:t>
                      </a:r>
                      <a:r>
                        <a:rPr lang="zh-TW" altLang="en-US" sz="2800" b="1" dirty="0" smtClean="0"/>
                        <a:t> </a:t>
                      </a:r>
                      <a:r>
                        <a:rPr lang="en-US" altLang="zh-TW" sz="2800" b="1" dirty="0" smtClean="0"/>
                        <a:t>Disk Wipe</a:t>
                      </a:r>
                      <a:endParaRPr lang="en-US" altLang="zh-TW" sz="2800" b="1" dirty="0"/>
                    </a:p>
                  </a:txBody>
                  <a:tcPr>
                    <a:solidFill>
                      <a:schemeClr val="accent6">
                        <a:lumMod val="20000"/>
                        <a:lumOff val="80000"/>
                      </a:schemeClr>
                    </a:solidFill>
                  </a:tcPr>
                </a:tc>
                <a:extLst>
                  <a:ext uri="{0D108BD9-81ED-4DB2-BD59-A6C34878D82A}">
                    <a16:rowId xmlns:a16="http://schemas.microsoft.com/office/drawing/2014/main" val="2957516494"/>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smtClean="0"/>
                        <a:t>7.</a:t>
                      </a:r>
                      <a:r>
                        <a:rPr lang="zh-TW" altLang="en-US" sz="2800" b="1" dirty="0" smtClean="0"/>
                        <a:t>端點拒絕服務</a:t>
                      </a:r>
                      <a:r>
                        <a:rPr lang="en-US" altLang="zh-TW" sz="2800" b="1" dirty="0" smtClean="0"/>
                        <a:t>(4)</a:t>
                      </a:r>
                      <a:r>
                        <a:rPr lang="zh-TW" altLang="en-US" sz="2800" b="1" dirty="0" smtClean="0"/>
                        <a:t> </a:t>
                      </a:r>
                      <a:r>
                        <a:rPr lang="en-US" altLang="zh-TW" sz="2800" b="1" dirty="0" smtClean="0"/>
                        <a:t>Endpoint Denial of Service</a:t>
                      </a:r>
                      <a:endParaRPr lang="en-US" altLang="zh-TW" sz="2800" b="1" dirty="0"/>
                    </a:p>
                  </a:txBody>
                  <a:tcPr>
                    <a:solidFill>
                      <a:schemeClr val="accent6">
                        <a:lumMod val="20000"/>
                        <a:lumOff val="80000"/>
                      </a:schemeClr>
                    </a:solidFill>
                  </a:tcPr>
                </a:tc>
                <a:extLst>
                  <a:ext uri="{0D108BD9-81ED-4DB2-BD59-A6C34878D82A}">
                    <a16:rowId xmlns:a16="http://schemas.microsoft.com/office/drawing/2014/main" val="2781847802"/>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smtClean="0"/>
                        <a:t>8.</a:t>
                      </a:r>
                      <a:r>
                        <a:rPr lang="zh-TW" altLang="en-US" sz="2800" b="1" dirty="0" smtClean="0"/>
                        <a:t>金融竊盜 </a:t>
                      </a:r>
                      <a:r>
                        <a:rPr lang="en-US" altLang="zh-TW" sz="2800" b="1" dirty="0" smtClean="0"/>
                        <a:t>Financial Theft</a:t>
                      </a:r>
                      <a:endParaRPr lang="en-US" altLang="zh-TW" sz="2800" b="1" dirty="0"/>
                    </a:p>
                  </a:txBody>
                  <a:tcPr>
                    <a:solidFill>
                      <a:schemeClr val="accent6">
                        <a:lumMod val="20000"/>
                        <a:lumOff val="80000"/>
                      </a:schemeClr>
                    </a:solidFill>
                  </a:tcPr>
                </a:tc>
                <a:extLst>
                  <a:ext uri="{0D108BD9-81ED-4DB2-BD59-A6C34878D82A}">
                    <a16:rowId xmlns:a16="http://schemas.microsoft.com/office/drawing/2014/main" val="634134444"/>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smtClean="0"/>
                        <a:t>9.</a:t>
                      </a:r>
                      <a:r>
                        <a:rPr lang="zh-TW" altLang="en-US" sz="2800" b="1" dirty="0" smtClean="0"/>
                        <a:t>韌體損壞 </a:t>
                      </a:r>
                      <a:r>
                        <a:rPr lang="en-US" altLang="zh-TW" sz="2800" b="1" dirty="0" smtClean="0"/>
                        <a:t>Firmware Corruption</a:t>
                      </a:r>
                      <a:endParaRPr lang="en-US" altLang="zh-TW" sz="2800" b="1" dirty="0"/>
                    </a:p>
                  </a:txBody>
                  <a:tcPr>
                    <a:solidFill>
                      <a:schemeClr val="accent6">
                        <a:lumMod val="20000"/>
                        <a:lumOff val="80000"/>
                      </a:schemeClr>
                    </a:solidFill>
                  </a:tcPr>
                </a:tc>
                <a:extLst>
                  <a:ext uri="{0D108BD9-81ED-4DB2-BD59-A6C34878D82A}">
                    <a16:rowId xmlns:a16="http://schemas.microsoft.com/office/drawing/2014/main" val="3313963349"/>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smtClean="0"/>
                        <a:t>10.</a:t>
                      </a:r>
                      <a:r>
                        <a:rPr lang="zh-TW" altLang="en-US" sz="2800" b="1" dirty="0" smtClean="0"/>
                        <a:t>禁止系統恢復 </a:t>
                      </a:r>
                      <a:r>
                        <a:rPr lang="en-US" altLang="zh-TW" sz="2800" b="1" dirty="0" smtClean="0"/>
                        <a:t>Inhibit System Recovery</a:t>
                      </a:r>
                      <a:endParaRPr lang="en-US" altLang="zh-TW" sz="2800" b="1" dirty="0"/>
                    </a:p>
                  </a:txBody>
                  <a:tcPr>
                    <a:solidFill>
                      <a:schemeClr val="accent6">
                        <a:lumMod val="20000"/>
                        <a:lumOff val="80000"/>
                      </a:schemeClr>
                    </a:solidFill>
                  </a:tcPr>
                </a:tc>
                <a:extLst>
                  <a:ext uri="{0D108BD9-81ED-4DB2-BD59-A6C34878D82A}">
                    <a16:rowId xmlns:a16="http://schemas.microsoft.com/office/drawing/2014/main" val="3407251974"/>
                  </a:ext>
                </a:extLst>
              </a:tr>
            </a:tbl>
          </a:graphicData>
        </a:graphic>
      </p:graphicFrame>
      <p:sp>
        <p:nvSpPr>
          <p:cNvPr id="2" name="投影片編號版面配置區 1"/>
          <p:cNvSpPr>
            <a:spLocks noGrp="1"/>
          </p:cNvSpPr>
          <p:nvPr>
            <p:ph type="sldNum" sz="quarter" idx="12"/>
          </p:nvPr>
        </p:nvSpPr>
        <p:spPr/>
        <p:txBody>
          <a:bodyPr/>
          <a:lstStyle/>
          <a:p>
            <a:fld id="{D16C3A51-89D0-4E4D-AA61-5A30A561532A}" type="slidenum">
              <a:rPr lang="zh-TW" altLang="en-US" smtClean="0"/>
              <a:pPr/>
              <a:t>132</a:t>
            </a:fld>
            <a:endParaRPr lang="zh-TW" altLang="en-US"/>
          </a:p>
        </p:txBody>
      </p:sp>
      <p:sp>
        <p:nvSpPr>
          <p:cNvPr id="7" name="文字方塊 6"/>
          <p:cNvSpPr txBox="1"/>
          <p:nvPr/>
        </p:nvSpPr>
        <p:spPr>
          <a:xfrm>
            <a:off x="3657600" y="5951913"/>
            <a:ext cx="45719" cy="369332"/>
          </a:xfrm>
          <a:prstGeom prst="rect">
            <a:avLst/>
          </a:prstGeom>
          <a:noFill/>
        </p:spPr>
        <p:txBody>
          <a:bodyPr wrap="square" rtlCol="0">
            <a:spAutoFit/>
          </a:bodyPr>
          <a:lstStyle/>
          <a:p>
            <a:endParaRPr lang="zh-TW" altLang="en-US" dirty="0"/>
          </a:p>
        </p:txBody>
      </p:sp>
      <p:sp>
        <p:nvSpPr>
          <p:cNvPr id="8" name="Rectangle 1"/>
          <p:cNvSpPr>
            <a:spLocks noChangeArrowheads="1"/>
          </p:cNvSpPr>
          <p:nvPr/>
        </p:nvSpPr>
        <p:spPr bwMode="auto">
          <a:xfrm>
            <a:off x="300739" y="481301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800" b="0" i="0" u="none" strike="noStrike" cap="none" normalizeH="0" baseline="0" smtClean="0">
                <a:ln>
                  <a:noFill/>
                </a:ln>
                <a:solidFill>
                  <a:schemeClr val="tx1"/>
                </a:solidFill>
                <a:effectLst/>
                <a:latin typeface="Arial" panose="020B0604020202020204" pitchFamily="34" charset="0"/>
              </a:rPr>
              <a:t/>
            </a:r>
            <a:br>
              <a:rPr kumimoji="0" lang="zh-TW" altLang="zh-TW" sz="1800" b="0" i="0" u="none" strike="noStrike" cap="none" normalizeH="0" baseline="0" smtClean="0">
                <a:ln>
                  <a:noFill/>
                </a:ln>
                <a:solidFill>
                  <a:schemeClr val="tx1"/>
                </a:solidFill>
                <a:effectLst/>
                <a:latin typeface="Arial" panose="020B0604020202020204" pitchFamily="34" charset="0"/>
              </a:rPr>
            </a:br>
            <a:endParaRPr kumimoji="0" lang="zh-TW" altLang="zh-TW" sz="1800" b="0" i="0" u="none" strike="noStrike" cap="none" normalizeH="0" baseline="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521136746"/>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5772150" y="1825625"/>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800" b="0" i="0" u="none" strike="noStrike" cap="none" normalizeH="0" baseline="0" dirty="0">
                <a:ln>
                  <a:noFill/>
                </a:ln>
                <a:solidFill>
                  <a:schemeClr val="tx1"/>
                </a:solidFill>
                <a:effectLst/>
                <a:latin typeface="Arial" panose="020B0604020202020204" pitchFamily="34" charset="0"/>
              </a:rPr>
              <a:t/>
            </a:r>
            <a:br>
              <a:rPr kumimoji="0" lang="zh-TW" altLang="zh-TW" sz="1800" b="0" i="0" u="none" strike="noStrike" cap="none" normalizeH="0" baseline="0" dirty="0">
                <a:ln>
                  <a:noFill/>
                </a:ln>
                <a:solidFill>
                  <a:schemeClr val="tx1"/>
                </a:solidFill>
                <a:effectLst/>
                <a:latin typeface="Arial" panose="020B0604020202020204" pitchFamily="34" charset="0"/>
              </a:rPr>
            </a:br>
            <a:endParaRPr kumimoji="0" lang="zh-TW" altLang="zh-TW" sz="1800" b="0" i="0" u="none" strike="noStrike" cap="none" normalizeH="0" baseline="0" dirty="0">
              <a:ln>
                <a:noFill/>
              </a:ln>
              <a:solidFill>
                <a:schemeClr val="tx1"/>
              </a:solidFill>
              <a:effectLst/>
              <a:latin typeface="Arial" panose="020B0604020202020204" pitchFamily="34" charset="0"/>
            </a:endParaRPr>
          </a:p>
        </p:txBody>
      </p:sp>
      <p:graphicFrame>
        <p:nvGraphicFramePr>
          <p:cNvPr id="4" name="表格 3"/>
          <p:cNvGraphicFramePr>
            <a:graphicFrameLocks noGrp="1"/>
          </p:cNvGraphicFramePr>
          <p:nvPr>
            <p:extLst>
              <p:ext uri="{D42A27DB-BD31-4B8C-83A1-F6EECF244321}">
                <p14:modId xmlns:p14="http://schemas.microsoft.com/office/powerpoint/2010/main" val="2060269078"/>
              </p:ext>
            </p:extLst>
          </p:nvPr>
        </p:nvGraphicFramePr>
        <p:xfrm>
          <a:off x="184410" y="219187"/>
          <a:ext cx="11419986" cy="2719840"/>
        </p:xfrm>
        <a:graphic>
          <a:graphicData uri="http://schemas.openxmlformats.org/drawingml/2006/table">
            <a:tbl>
              <a:tblPr firstRow="1" bandRow="1">
                <a:tableStyleId>{5C22544A-7EE6-4342-B048-85BDC9FD1C3A}</a:tableStyleId>
              </a:tblPr>
              <a:tblGrid>
                <a:gridCol w="11419986">
                  <a:extLst>
                    <a:ext uri="{9D8B030D-6E8A-4147-A177-3AD203B41FA5}">
                      <a16:colId xmlns:a16="http://schemas.microsoft.com/office/drawing/2014/main" val="3994818564"/>
                    </a:ext>
                  </a:extLst>
                </a:gridCol>
              </a:tblGrid>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dirty="0" smtClean="0"/>
                        <a:t>14.</a:t>
                      </a:r>
                      <a:r>
                        <a:rPr lang="zh-TW" altLang="en-US" sz="2800" dirty="0" smtClean="0"/>
                        <a:t>影響</a:t>
                      </a:r>
                      <a:r>
                        <a:rPr lang="en-US" altLang="zh-TW" sz="2800" dirty="0" smtClean="0"/>
                        <a:t>Impact</a:t>
                      </a:r>
                      <a:r>
                        <a:rPr lang="zh-TW" altLang="en-US" sz="2800" dirty="0" smtClean="0"/>
                        <a:t> 戰術的</a:t>
                      </a:r>
                      <a:r>
                        <a:rPr lang="en-US" altLang="zh-TW" sz="2800" dirty="0" smtClean="0"/>
                        <a:t>14</a:t>
                      </a:r>
                      <a:r>
                        <a:rPr lang="zh-TW" altLang="en-US" sz="2800" dirty="0" smtClean="0"/>
                        <a:t>大</a:t>
                      </a:r>
                      <a:r>
                        <a:rPr lang="zh-TW" altLang="en-US" sz="2800" dirty="0"/>
                        <a:t>類型技術</a:t>
                      </a:r>
                      <a:r>
                        <a:rPr lang="en-US" altLang="zh-TW" sz="2800" dirty="0"/>
                        <a:t>(Techniques)</a:t>
                      </a:r>
                    </a:p>
                  </a:txBody>
                  <a:tcPr/>
                </a:tc>
                <a:extLst>
                  <a:ext uri="{0D108BD9-81ED-4DB2-BD59-A6C34878D82A}">
                    <a16:rowId xmlns:a16="http://schemas.microsoft.com/office/drawing/2014/main" val="826265273"/>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smtClean="0"/>
                        <a:t>11.</a:t>
                      </a:r>
                      <a:r>
                        <a:rPr lang="zh-TW" altLang="en-US" sz="2800" b="1" dirty="0" smtClean="0"/>
                        <a:t>網路拒絕服務</a:t>
                      </a:r>
                      <a:r>
                        <a:rPr lang="en-US" altLang="zh-TW" sz="2800" b="1" dirty="0" smtClean="0"/>
                        <a:t>(2)</a:t>
                      </a:r>
                      <a:r>
                        <a:rPr lang="zh-TW" altLang="en-US" sz="2800" b="1" dirty="0" smtClean="0"/>
                        <a:t> </a:t>
                      </a:r>
                      <a:r>
                        <a:rPr lang="en-US" altLang="zh-TW" sz="2800" b="1" dirty="0" smtClean="0"/>
                        <a:t>Network Denial of Service</a:t>
                      </a:r>
                      <a:endParaRPr lang="en-US" altLang="zh-TW" sz="2800" b="1" dirty="0"/>
                    </a:p>
                  </a:txBody>
                  <a:tcPr/>
                </a:tc>
                <a:extLst>
                  <a:ext uri="{0D108BD9-81ED-4DB2-BD59-A6C34878D82A}">
                    <a16:rowId xmlns:a16="http://schemas.microsoft.com/office/drawing/2014/main" val="1535378437"/>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smtClean="0"/>
                        <a:t>12.</a:t>
                      </a:r>
                      <a:r>
                        <a:rPr lang="zh-TW" altLang="en-US" sz="2800" b="1" dirty="0" smtClean="0"/>
                        <a:t>資源劫持 </a:t>
                      </a:r>
                      <a:r>
                        <a:rPr lang="en-US" altLang="zh-TW" sz="2800" b="1" dirty="0" smtClean="0"/>
                        <a:t>Resource Hijacking</a:t>
                      </a:r>
                      <a:endParaRPr lang="zh-TW" altLang="en-US" sz="2800" b="1" dirty="0"/>
                    </a:p>
                  </a:txBody>
                  <a:tcPr>
                    <a:solidFill>
                      <a:schemeClr val="accent6">
                        <a:lumMod val="20000"/>
                        <a:lumOff val="80000"/>
                      </a:schemeClr>
                    </a:solidFill>
                  </a:tcPr>
                </a:tc>
                <a:extLst>
                  <a:ext uri="{0D108BD9-81ED-4DB2-BD59-A6C34878D82A}">
                    <a16:rowId xmlns:a16="http://schemas.microsoft.com/office/drawing/2014/main" val="3624120180"/>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smtClean="0"/>
                        <a:t>13.</a:t>
                      </a:r>
                      <a:r>
                        <a:rPr lang="zh-TW" altLang="en-US" sz="2800" b="1" dirty="0" smtClean="0"/>
                        <a:t>服務站 </a:t>
                      </a:r>
                      <a:r>
                        <a:rPr lang="en-US" altLang="zh-TW" sz="2800" b="1" dirty="0" smtClean="0"/>
                        <a:t>Service Stop</a:t>
                      </a:r>
                    </a:p>
                  </a:txBody>
                  <a:tcPr>
                    <a:solidFill>
                      <a:schemeClr val="accent6">
                        <a:lumMod val="20000"/>
                        <a:lumOff val="80000"/>
                      </a:schemeClr>
                    </a:solidFill>
                  </a:tcPr>
                </a:tc>
                <a:extLst>
                  <a:ext uri="{0D108BD9-81ED-4DB2-BD59-A6C34878D82A}">
                    <a16:rowId xmlns:a16="http://schemas.microsoft.com/office/drawing/2014/main" val="943303741"/>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smtClean="0"/>
                        <a:t>14.</a:t>
                      </a:r>
                      <a:r>
                        <a:rPr lang="zh-TW" altLang="en-US" sz="2800" b="1" dirty="0" smtClean="0"/>
                        <a:t>系統關閉</a:t>
                      </a:r>
                      <a:r>
                        <a:rPr lang="en-US" altLang="zh-TW" sz="2800" b="1" dirty="0" smtClean="0"/>
                        <a:t>/</a:t>
                      </a:r>
                      <a:r>
                        <a:rPr lang="zh-TW" altLang="en-US" sz="2800" b="1" dirty="0" smtClean="0"/>
                        <a:t>重啟 </a:t>
                      </a:r>
                      <a:r>
                        <a:rPr lang="en-US" altLang="zh-TW" sz="2800" b="1" dirty="0" smtClean="0"/>
                        <a:t>System Shutdown/Reboot</a:t>
                      </a:r>
                      <a:endParaRPr lang="en-US" altLang="zh-TW" sz="2800" b="1" dirty="0"/>
                    </a:p>
                  </a:txBody>
                  <a:tcPr>
                    <a:solidFill>
                      <a:schemeClr val="accent6">
                        <a:lumMod val="20000"/>
                        <a:lumOff val="80000"/>
                      </a:schemeClr>
                    </a:solidFill>
                  </a:tcPr>
                </a:tc>
                <a:extLst>
                  <a:ext uri="{0D108BD9-81ED-4DB2-BD59-A6C34878D82A}">
                    <a16:rowId xmlns:a16="http://schemas.microsoft.com/office/drawing/2014/main" val="1413733454"/>
                  </a:ext>
                </a:extLst>
              </a:tr>
            </a:tbl>
          </a:graphicData>
        </a:graphic>
      </p:graphicFrame>
      <p:sp>
        <p:nvSpPr>
          <p:cNvPr id="2" name="投影片編號版面配置區 1"/>
          <p:cNvSpPr>
            <a:spLocks noGrp="1"/>
          </p:cNvSpPr>
          <p:nvPr>
            <p:ph type="sldNum" sz="quarter" idx="12"/>
          </p:nvPr>
        </p:nvSpPr>
        <p:spPr/>
        <p:txBody>
          <a:bodyPr/>
          <a:lstStyle/>
          <a:p>
            <a:fld id="{D16C3A51-89D0-4E4D-AA61-5A30A561532A}" type="slidenum">
              <a:rPr lang="zh-TW" altLang="en-US" smtClean="0"/>
              <a:pPr/>
              <a:t>133</a:t>
            </a:fld>
            <a:endParaRPr lang="zh-TW" altLang="en-US"/>
          </a:p>
        </p:txBody>
      </p:sp>
      <p:sp>
        <p:nvSpPr>
          <p:cNvPr id="7" name="文字方塊 6"/>
          <p:cNvSpPr txBox="1"/>
          <p:nvPr/>
        </p:nvSpPr>
        <p:spPr>
          <a:xfrm>
            <a:off x="3657600" y="5951913"/>
            <a:ext cx="45719" cy="369332"/>
          </a:xfrm>
          <a:prstGeom prst="rect">
            <a:avLst/>
          </a:prstGeom>
          <a:noFill/>
        </p:spPr>
        <p:txBody>
          <a:bodyPr wrap="square" rtlCol="0">
            <a:spAutoFit/>
          </a:bodyPr>
          <a:lstStyle/>
          <a:p>
            <a:endParaRPr lang="zh-TW" altLang="en-US" dirty="0"/>
          </a:p>
        </p:txBody>
      </p:sp>
      <p:sp>
        <p:nvSpPr>
          <p:cNvPr id="8" name="Rectangle 1"/>
          <p:cNvSpPr>
            <a:spLocks noChangeArrowheads="1"/>
          </p:cNvSpPr>
          <p:nvPr/>
        </p:nvSpPr>
        <p:spPr bwMode="auto">
          <a:xfrm>
            <a:off x="300739" y="481301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800" b="0" i="0" u="none" strike="noStrike" cap="none" normalizeH="0" baseline="0" smtClean="0">
                <a:ln>
                  <a:noFill/>
                </a:ln>
                <a:solidFill>
                  <a:schemeClr val="tx1"/>
                </a:solidFill>
                <a:effectLst/>
                <a:latin typeface="Arial" panose="020B0604020202020204" pitchFamily="34" charset="0"/>
              </a:rPr>
              <a:t/>
            </a:r>
            <a:br>
              <a:rPr kumimoji="0" lang="zh-TW" altLang="zh-TW" sz="1800" b="0" i="0" u="none" strike="noStrike" cap="none" normalizeH="0" baseline="0" smtClean="0">
                <a:ln>
                  <a:noFill/>
                </a:ln>
                <a:solidFill>
                  <a:schemeClr val="tx1"/>
                </a:solidFill>
                <a:effectLst/>
                <a:latin typeface="Arial" panose="020B0604020202020204" pitchFamily="34" charset="0"/>
              </a:rPr>
            </a:br>
            <a:endParaRPr kumimoji="0" lang="zh-TW" altLang="zh-TW" sz="1800" b="0" i="0" u="none" strike="noStrike" cap="none" normalizeH="0" baseline="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86593608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5772150" y="1825625"/>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800" b="0" i="0" u="none" strike="noStrike" cap="none" normalizeH="0" baseline="0" dirty="0">
                <a:ln>
                  <a:noFill/>
                </a:ln>
                <a:solidFill>
                  <a:schemeClr val="tx1"/>
                </a:solidFill>
                <a:effectLst/>
                <a:latin typeface="Arial" panose="020B0604020202020204" pitchFamily="34" charset="0"/>
              </a:rPr>
              <a:t/>
            </a:r>
            <a:br>
              <a:rPr kumimoji="0" lang="zh-TW" altLang="zh-TW" sz="1800" b="0" i="0" u="none" strike="noStrike" cap="none" normalizeH="0" baseline="0" dirty="0">
                <a:ln>
                  <a:noFill/>
                </a:ln>
                <a:solidFill>
                  <a:schemeClr val="tx1"/>
                </a:solidFill>
                <a:effectLst/>
                <a:latin typeface="Arial" panose="020B0604020202020204" pitchFamily="34" charset="0"/>
              </a:rPr>
            </a:br>
            <a:endParaRPr kumimoji="0" lang="zh-TW" altLang="zh-TW" sz="1800" b="0" i="0" u="none" strike="noStrike" cap="none" normalizeH="0" baseline="0" dirty="0">
              <a:ln>
                <a:noFill/>
              </a:ln>
              <a:solidFill>
                <a:schemeClr val="tx1"/>
              </a:solidFill>
              <a:effectLst/>
              <a:latin typeface="Arial" panose="020B0604020202020204" pitchFamily="34" charset="0"/>
            </a:endParaRPr>
          </a:p>
        </p:txBody>
      </p:sp>
      <p:sp>
        <p:nvSpPr>
          <p:cNvPr id="2" name="投影片編號版面配置區 1"/>
          <p:cNvSpPr>
            <a:spLocks noGrp="1"/>
          </p:cNvSpPr>
          <p:nvPr>
            <p:ph type="sldNum" sz="quarter" idx="12"/>
          </p:nvPr>
        </p:nvSpPr>
        <p:spPr/>
        <p:txBody>
          <a:bodyPr/>
          <a:lstStyle/>
          <a:p>
            <a:fld id="{D16C3A51-89D0-4E4D-AA61-5A30A561532A}" type="slidenum">
              <a:rPr lang="zh-TW" altLang="en-US" smtClean="0"/>
              <a:pPr/>
              <a:t>134</a:t>
            </a:fld>
            <a:endParaRPr lang="zh-TW" altLang="en-US"/>
          </a:p>
        </p:txBody>
      </p:sp>
      <p:sp>
        <p:nvSpPr>
          <p:cNvPr id="7" name="文字方塊 6"/>
          <p:cNvSpPr txBox="1"/>
          <p:nvPr/>
        </p:nvSpPr>
        <p:spPr>
          <a:xfrm>
            <a:off x="3657600" y="5951913"/>
            <a:ext cx="45719" cy="369332"/>
          </a:xfrm>
          <a:prstGeom prst="rect">
            <a:avLst/>
          </a:prstGeom>
          <a:noFill/>
        </p:spPr>
        <p:txBody>
          <a:bodyPr wrap="square" rtlCol="0">
            <a:spAutoFit/>
          </a:bodyPr>
          <a:lstStyle/>
          <a:p>
            <a:endParaRPr lang="zh-TW" altLang="en-US" dirty="0"/>
          </a:p>
        </p:txBody>
      </p:sp>
      <p:sp>
        <p:nvSpPr>
          <p:cNvPr id="8" name="Rectangle 1"/>
          <p:cNvSpPr>
            <a:spLocks noChangeArrowheads="1"/>
          </p:cNvSpPr>
          <p:nvPr/>
        </p:nvSpPr>
        <p:spPr bwMode="auto">
          <a:xfrm>
            <a:off x="300739" y="481301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800" b="0" i="0" u="none" strike="noStrike" cap="none" normalizeH="0" baseline="0" smtClean="0">
                <a:ln>
                  <a:noFill/>
                </a:ln>
                <a:solidFill>
                  <a:schemeClr val="tx1"/>
                </a:solidFill>
                <a:effectLst/>
                <a:latin typeface="Arial" panose="020B0604020202020204" pitchFamily="34" charset="0"/>
              </a:rPr>
              <a:t/>
            </a:r>
            <a:br>
              <a:rPr kumimoji="0" lang="zh-TW" altLang="zh-TW" sz="1800" b="0" i="0" u="none" strike="noStrike" cap="none" normalizeH="0" baseline="0" smtClean="0">
                <a:ln>
                  <a:noFill/>
                </a:ln>
                <a:solidFill>
                  <a:schemeClr val="tx1"/>
                </a:solidFill>
                <a:effectLst/>
                <a:latin typeface="Arial" panose="020B0604020202020204" pitchFamily="34" charset="0"/>
              </a:rPr>
            </a:br>
            <a:endParaRPr kumimoji="0" lang="zh-TW" altLang="zh-TW" sz="1800" b="0" i="0" u="none" strike="noStrike" cap="none" normalizeH="0" baseline="0" smtClean="0">
              <a:ln>
                <a:noFill/>
              </a:ln>
              <a:solidFill>
                <a:schemeClr val="tx1"/>
              </a:solidFill>
              <a:effectLst/>
              <a:latin typeface="Arial" panose="020B0604020202020204" pitchFamily="34" charset="0"/>
            </a:endParaRPr>
          </a:p>
        </p:txBody>
      </p:sp>
      <p:graphicFrame>
        <p:nvGraphicFramePr>
          <p:cNvPr id="9" name="表格 8"/>
          <p:cNvGraphicFramePr>
            <a:graphicFrameLocks noGrp="1"/>
          </p:cNvGraphicFramePr>
          <p:nvPr>
            <p:extLst>
              <p:ext uri="{D42A27DB-BD31-4B8C-83A1-F6EECF244321}">
                <p14:modId xmlns:p14="http://schemas.microsoft.com/office/powerpoint/2010/main" val="3442938492"/>
              </p:ext>
            </p:extLst>
          </p:nvPr>
        </p:nvGraphicFramePr>
        <p:xfrm>
          <a:off x="0" y="536635"/>
          <a:ext cx="12192000" cy="4724400"/>
        </p:xfrm>
        <a:graphic>
          <a:graphicData uri="http://schemas.openxmlformats.org/drawingml/2006/table">
            <a:tbl>
              <a:tblPr/>
              <a:tblGrid>
                <a:gridCol w="1388125">
                  <a:extLst>
                    <a:ext uri="{9D8B030D-6E8A-4147-A177-3AD203B41FA5}">
                      <a16:colId xmlns:a16="http://schemas.microsoft.com/office/drawing/2014/main" val="2340207979"/>
                    </a:ext>
                  </a:extLst>
                </a:gridCol>
                <a:gridCol w="2489812">
                  <a:extLst>
                    <a:ext uri="{9D8B030D-6E8A-4147-A177-3AD203B41FA5}">
                      <a16:colId xmlns:a16="http://schemas.microsoft.com/office/drawing/2014/main" val="3916782922"/>
                    </a:ext>
                  </a:extLst>
                </a:gridCol>
                <a:gridCol w="8314063">
                  <a:extLst>
                    <a:ext uri="{9D8B030D-6E8A-4147-A177-3AD203B41FA5}">
                      <a16:colId xmlns:a16="http://schemas.microsoft.com/office/drawing/2014/main" val="3349428411"/>
                    </a:ext>
                  </a:extLst>
                </a:gridCol>
              </a:tblGrid>
              <a:tr h="0">
                <a:tc gridSpan="3">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2000" b="0" i="0" u="none" strike="noStrike" cap="none" normalizeH="0" baseline="0" dirty="0">
                          <a:ln>
                            <a:noFill/>
                          </a:ln>
                          <a:solidFill>
                            <a:srgbClr val="39434C"/>
                          </a:solidFill>
                          <a:effectLst/>
                          <a:latin typeface="Arial" panose="020B0604020202020204" pitchFamily="34" charset="0"/>
                          <a:ea typeface="Roboto-Regular"/>
                        </a:rPr>
                        <a:t>Sub-techniques </a:t>
                      </a:r>
                      <a:r>
                        <a:rPr kumimoji="0" lang="zh-TW" altLang="zh-TW" sz="2000" b="0" i="0" u="none" strike="noStrike" cap="none" normalizeH="0" baseline="0" dirty="0" smtClean="0">
                          <a:ln>
                            <a:noFill/>
                          </a:ln>
                          <a:solidFill>
                            <a:srgbClr val="39434C"/>
                          </a:solidFill>
                          <a:effectLst/>
                          <a:latin typeface="Arial" panose="020B0604020202020204" pitchFamily="34" charset="0"/>
                          <a:ea typeface="Roboto-Regular"/>
                        </a:rPr>
                        <a:t>(</a:t>
                      </a:r>
                      <a:r>
                        <a:rPr kumimoji="0" lang="en-US" altLang="zh-TW" sz="2000" b="0" i="0" u="none" strike="noStrike" cap="none" normalizeH="0" baseline="0" dirty="0" smtClean="0">
                          <a:ln>
                            <a:noFill/>
                          </a:ln>
                          <a:solidFill>
                            <a:srgbClr val="39434C"/>
                          </a:solidFill>
                          <a:effectLst/>
                          <a:latin typeface="Arial" panose="020B0604020202020204" pitchFamily="34" charset="0"/>
                          <a:ea typeface="Roboto-Regular"/>
                        </a:rPr>
                        <a:t>2</a:t>
                      </a:r>
                      <a:r>
                        <a:rPr kumimoji="0" lang="zh-TW" altLang="zh-TW" sz="2000" b="0" i="0" u="none" strike="noStrike" cap="none" normalizeH="0" baseline="0" dirty="0" smtClean="0">
                          <a:ln>
                            <a:noFill/>
                          </a:ln>
                          <a:solidFill>
                            <a:srgbClr val="39434C"/>
                          </a:solidFill>
                          <a:effectLst/>
                          <a:latin typeface="Arial" panose="020B0604020202020204" pitchFamily="34" charset="0"/>
                          <a:ea typeface="Roboto-Regular"/>
                        </a:rPr>
                        <a:t>)</a:t>
                      </a:r>
                      <a:endParaRPr kumimoji="0" lang="zh-TW" altLang="zh-TW" sz="2000" b="0" i="0" u="none" strike="noStrike" cap="none" normalizeH="0" baseline="0" dirty="0">
                        <a:ln>
                          <a:noFill/>
                        </a:ln>
                        <a:solidFill>
                          <a:srgbClr val="39434C"/>
                        </a:solidFill>
                        <a:effectLst/>
                        <a:latin typeface="Arial" panose="020B0604020202020204" pitchFamily="34" charset="0"/>
                        <a:ea typeface="Roboto-Regular"/>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D559D"/>
                    </a:solidFill>
                  </a:tcPr>
                </a:tc>
                <a:tc hMerge="1">
                  <a:txBody>
                    <a:bodyPr/>
                    <a:lstStyle/>
                    <a:p>
                      <a:pPr algn="l" fontAlgn="b"/>
                      <a:endParaRPr lang="en-US" dirty="0">
                        <a:effectLst/>
                      </a:endParaRPr>
                    </a:p>
                  </a:txBody>
                  <a:tcPr anchor="b">
                    <a:lnL w="9525" cap="flat" cmpd="sng" algn="ctr">
                      <a:solidFill>
                        <a:srgbClr val="DFDFDF"/>
                      </a:solidFill>
                      <a:prstDash val="solid"/>
                      <a:round/>
                      <a:headEnd type="none" w="med" len="med"/>
                      <a:tailEnd type="none" w="med" len="med"/>
                    </a:lnL>
                    <a:lnR>
                      <a:noFill/>
                    </a:lnR>
                    <a:lnT w="9525" cap="flat" cmpd="sng" algn="ctr">
                      <a:solidFill>
                        <a:srgbClr val="A0CD9D"/>
                      </a:solidFill>
                      <a:prstDash val="solid"/>
                      <a:round/>
                      <a:headEnd type="none" w="med" len="med"/>
                      <a:tailEnd type="none" w="med" len="med"/>
                    </a:lnT>
                    <a:lnB w="9525" cap="flat" cmpd="sng" algn="ctr">
                      <a:solidFill>
                        <a:srgbClr val="E0CC9D"/>
                      </a:solidFill>
                      <a:prstDash val="solid"/>
                      <a:round/>
                      <a:headEnd type="none" w="med" len="med"/>
                      <a:tailEnd type="none" w="med" len="med"/>
                    </a:lnB>
                  </a:tcPr>
                </a:tc>
                <a:tc hMerge="1">
                  <a:txBody>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zh-TW" sz="2000" b="0" i="0" u="none" strike="noStrike" cap="none" normalizeH="0" baseline="0" dirty="0">
                        <a:ln>
                          <a:noFill/>
                        </a:ln>
                        <a:solidFill>
                          <a:srgbClr val="39434C"/>
                        </a:solidFill>
                        <a:effectLst/>
                        <a:latin typeface="Arial" panose="020B0604020202020204" pitchFamily="34" charset="0"/>
                        <a:ea typeface="Roboto-Regular"/>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D559D"/>
                    </a:solidFill>
                  </a:tcPr>
                </a:tc>
                <a:extLst>
                  <a:ext uri="{0D108BD9-81ED-4DB2-BD59-A6C34878D82A}">
                    <a16:rowId xmlns:a16="http://schemas.microsoft.com/office/drawing/2014/main" val="2394320160"/>
                  </a:ext>
                </a:extLst>
              </a:tr>
              <a:tr h="0">
                <a:tc>
                  <a:txBody>
                    <a:bodyPr/>
                    <a:lstStyle/>
                    <a:p>
                      <a:pPr algn="l" fontAlgn="b"/>
                      <a:r>
                        <a:rPr lang="en-US" sz="2000" dirty="0">
                          <a:effectLst/>
                        </a:rPr>
                        <a:t>ID</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D559D"/>
                    </a:solidFill>
                  </a:tcPr>
                </a:tc>
                <a:tc>
                  <a:txBody>
                    <a:bodyPr/>
                    <a:lstStyle/>
                    <a:p>
                      <a:pPr algn="l" fontAlgn="b"/>
                      <a:r>
                        <a:rPr lang="en-US" sz="2000" dirty="0">
                          <a:effectLst/>
                        </a:rPr>
                        <a:t>Name</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D559D"/>
                    </a:solidFill>
                  </a:tcPr>
                </a:tc>
                <a:tc>
                  <a:txBody>
                    <a:bodyPr/>
                    <a:lstStyle/>
                    <a:p>
                      <a:pPr algn="l" fontAlgn="b"/>
                      <a:r>
                        <a:rPr lang="en-US" altLang="zh-TW" sz="2000" b="1" dirty="0" smtClean="0">
                          <a:effectLst/>
                        </a:rPr>
                        <a:t>Description</a:t>
                      </a:r>
                      <a:endParaRPr lang="en-US" sz="2000" dirty="0">
                        <a:effectLst/>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D559D"/>
                    </a:solidFill>
                  </a:tcPr>
                </a:tc>
                <a:extLst>
                  <a:ext uri="{0D108BD9-81ED-4DB2-BD59-A6C34878D82A}">
                    <a16:rowId xmlns:a16="http://schemas.microsoft.com/office/drawing/2014/main" val="1934092260"/>
                  </a:ext>
                </a:extLst>
              </a:tr>
              <a:tr h="0">
                <a:tc>
                  <a:txBody>
                    <a:bodyPr/>
                    <a:lstStyle/>
                    <a:p>
                      <a:pPr fontAlgn="t"/>
                      <a:r>
                        <a:rPr lang="en-US" altLang="zh-TW" sz="2000" dirty="0" smtClean="0">
                          <a:hlinkClick r:id="rId2"/>
                        </a:rPr>
                        <a:t>T1491.001</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D559D"/>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3"/>
                        </a:rPr>
                        <a:t>Internal </a:t>
                      </a:r>
                      <a:r>
                        <a:rPr lang="en-US" altLang="zh-TW" sz="1800" b="0" i="0" u="none" strike="noStrike" kern="1200" dirty="0" smtClean="0">
                          <a:solidFill>
                            <a:schemeClr val="tx1"/>
                          </a:solidFill>
                          <a:effectLst/>
                          <a:latin typeface="+mn-lt"/>
                          <a:ea typeface="+mn-ea"/>
                          <a:cs typeface="+mn-cs"/>
                          <a:hlinkClick r:id="rId3"/>
                        </a:rPr>
                        <a:t>Defacement</a:t>
                      </a:r>
                      <a:endParaRPr lang="en-US" altLang="zh-TW" sz="1800" b="0" i="0" u="none" strike="noStrike" kern="1200" dirty="0" smtClean="0">
                        <a:solidFill>
                          <a:schemeClr val="tx1"/>
                        </a:solidFill>
                        <a:effectLst/>
                        <a:latin typeface="+mn-lt"/>
                        <a:ea typeface="+mn-ea"/>
                        <a:cs typeface="+mn-cs"/>
                      </a:endParaRPr>
                    </a:p>
                    <a:p>
                      <a:pPr fontAlgn="t"/>
                      <a:r>
                        <a:rPr lang="zh-TW" altLang="en-US" sz="2000" dirty="0" smtClean="0">
                          <a:effectLst/>
                        </a:rPr>
                        <a:t>內部污損</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D559D"/>
                    </a:solidFill>
                  </a:tcPr>
                </a:tc>
                <a:tc>
                  <a:txBody>
                    <a:bodyPr/>
                    <a:lstStyle/>
                    <a:p>
                      <a:pPr marL="285750" indent="-285750" fontAlgn="t">
                        <a:buFont typeface="Wingdings" panose="05000000000000000000" pitchFamily="2" charset="2"/>
                        <a:buChar char="n"/>
                      </a:pPr>
                      <a:r>
                        <a:rPr lang="en-US" sz="1800" dirty="0" smtClean="0">
                          <a:effectLst/>
                        </a:rPr>
                        <a:t>An adversary may deface systems internal to an organization in an attempt to intimidate or mislead users, thus discrediting the integrity of the systems. This may take the form of modifications to internal websites, or directly to user systems with the replacement of the desktop wallpaper. Disturbing or offensive images may be used as a part of Internal Defacement in order to cause user discomfort, or to pressure compliance with accompanying messages. Since internally defacing systems exposes an adversary's presence, it often takes place after other intrusion goals have been accomplished.</a:t>
                      </a:r>
                    </a:p>
                    <a:p>
                      <a:pPr marL="285750" indent="-285750" fontAlgn="t">
                        <a:buFont typeface="Wingdings" panose="05000000000000000000" pitchFamily="2" charset="2"/>
                        <a:buChar char="n"/>
                      </a:pPr>
                      <a:r>
                        <a:rPr lang="zh-TW" altLang="en-US" sz="1800" dirty="0" smtClean="0">
                          <a:effectLst/>
                        </a:rPr>
                        <a:t>攻擊者可能會破壞組織內部的系統，試圖恐嚇或誤導用戶，從而損害系統的完整性。這可能採取修改內部網站的形式，或直接修改使用者係統並更換桌面桌布。令人不安或令人反感的圖像可能會被用作內部污損的一部分，以引起用戶不適，或迫使用戶遵守隨附的訊息。由於內部破壞系統會暴露對手的存在，因此它通常發生在其他入侵目標完成之後。</a:t>
                      </a:r>
                      <a:endParaRPr lang="en-US" sz="18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D559D"/>
                    </a:solidFill>
                  </a:tcPr>
                </a:tc>
                <a:extLst>
                  <a:ext uri="{0D108BD9-81ED-4DB2-BD59-A6C34878D82A}">
                    <a16:rowId xmlns:a16="http://schemas.microsoft.com/office/drawing/2014/main" val="1331283260"/>
                  </a:ext>
                </a:extLst>
              </a:tr>
            </a:tbl>
          </a:graphicData>
        </a:graphic>
      </p:graphicFrame>
      <p:sp>
        <p:nvSpPr>
          <p:cNvPr id="10" name="矩形 9"/>
          <p:cNvSpPr/>
          <p:nvPr/>
        </p:nvSpPr>
        <p:spPr>
          <a:xfrm>
            <a:off x="0" y="136525"/>
            <a:ext cx="5870518" cy="400110"/>
          </a:xfrm>
          <a:prstGeom prst="rect">
            <a:avLst/>
          </a:prstGeom>
        </p:spPr>
        <p:txBody>
          <a:bodyPr wrap="none">
            <a:spAutoFit/>
          </a:bodyPr>
          <a:lstStyle/>
          <a:p>
            <a:r>
              <a:rPr lang="en-US" altLang="zh-TW" sz="2000" dirty="0" smtClean="0"/>
              <a:t>14.</a:t>
            </a:r>
            <a:r>
              <a:rPr lang="zh-TW" altLang="en-US" sz="2000" dirty="0" smtClean="0"/>
              <a:t>影響</a:t>
            </a:r>
            <a:r>
              <a:rPr lang="en-US" altLang="zh-TW" sz="2000" dirty="0" smtClean="0"/>
              <a:t>Impact</a:t>
            </a:r>
            <a:r>
              <a:rPr lang="zh-TW" altLang="en-US" sz="2000" dirty="0" smtClean="0"/>
              <a:t> 戰術</a:t>
            </a:r>
            <a:r>
              <a:rPr lang="en-US" altLang="zh-TW" sz="2000" dirty="0" smtClean="0"/>
              <a:t>| 5.</a:t>
            </a:r>
            <a:r>
              <a:rPr lang="zh-TW" altLang="en-US" sz="2000" b="1" dirty="0" smtClean="0">
                <a:solidFill>
                  <a:srgbClr val="FF0000"/>
                </a:solidFill>
              </a:rPr>
              <a:t>污損 </a:t>
            </a:r>
            <a:r>
              <a:rPr lang="en-US" altLang="zh-TW" sz="2000" b="1" dirty="0" smtClean="0">
                <a:solidFill>
                  <a:srgbClr val="FF0000"/>
                </a:solidFill>
              </a:rPr>
              <a:t>Defacement </a:t>
            </a:r>
            <a:r>
              <a:rPr lang="en-US" altLang="zh-TW" sz="2000" dirty="0" smtClean="0"/>
              <a:t>(2)</a:t>
            </a:r>
            <a:r>
              <a:rPr lang="zh-TW" altLang="en-US" sz="2000" dirty="0" smtClean="0"/>
              <a:t>技術</a:t>
            </a:r>
            <a:endParaRPr lang="en-US" altLang="zh-TW" sz="2000" dirty="0"/>
          </a:p>
        </p:txBody>
      </p:sp>
    </p:spTree>
    <p:extLst>
      <p:ext uri="{BB962C8B-B14F-4D97-AF65-F5344CB8AC3E}">
        <p14:creationId xmlns:p14="http://schemas.microsoft.com/office/powerpoint/2010/main" val="151102832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5772150" y="1825625"/>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800" b="0" i="0" u="none" strike="noStrike" cap="none" normalizeH="0" baseline="0" dirty="0">
                <a:ln>
                  <a:noFill/>
                </a:ln>
                <a:solidFill>
                  <a:schemeClr val="tx1"/>
                </a:solidFill>
                <a:effectLst/>
                <a:latin typeface="Arial" panose="020B0604020202020204" pitchFamily="34" charset="0"/>
              </a:rPr>
              <a:t/>
            </a:r>
            <a:br>
              <a:rPr kumimoji="0" lang="zh-TW" altLang="zh-TW" sz="1800" b="0" i="0" u="none" strike="noStrike" cap="none" normalizeH="0" baseline="0" dirty="0">
                <a:ln>
                  <a:noFill/>
                </a:ln>
                <a:solidFill>
                  <a:schemeClr val="tx1"/>
                </a:solidFill>
                <a:effectLst/>
                <a:latin typeface="Arial" panose="020B0604020202020204" pitchFamily="34" charset="0"/>
              </a:rPr>
            </a:br>
            <a:endParaRPr kumimoji="0" lang="zh-TW" altLang="zh-TW" sz="1800" b="0" i="0" u="none" strike="noStrike" cap="none" normalizeH="0" baseline="0" dirty="0">
              <a:ln>
                <a:noFill/>
              </a:ln>
              <a:solidFill>
                <a:schemeClr val="tx1"/>
              </a:solidFill>
              <a:effectLst/>
              <a:latin typeface="Arial" panose="020B0604020202020204" pitchFamily="34" charset="0"/>
            </a:endParaRPr>
          </a:p>
        </p:txBody>
      </p:sp>
      <p:sp>
        <p:nvSpPr>
          <p:cNvPr id="2" name="投影片編號版面配置區 1"/>
          <p:cNvSpPr>
            <a:spLocks noGrp="1"/>
          </p:cNvSpPr>
          <p:nvPr>
            <p:ph type="sldNum" sz="quarter" idx="12"/>
          </p:nvPr>
        </p:nvSpPr>
        <p:spPr/>
        <p:txBody>
          <a:bodyPr/>
          <a:lstStyle/>
          <a:p>
            <a:fld id="{D16C3A51-89D0-4E4D-AA61-5A30A561532A}" type="slidenum">
              <a:rPr lang="zh-TW" altLang="en-US" smtClean="0"/>
              <a:pPr/>
              <a:t>135</a:t>
            </a:fld>
            <a:endParaRPr lang="zh-TW" altLang="en-US"/>
          </a:p>
        </p:txBody>
      </p:sp>
      <p:sp>
        <p:nvSpPr>
          <p:cNvPr id="7" name="文字方塊 6"/>
          <p:cNvSpPr txBox="1"/>
          <p:nvPr/>
        </p:nvSpPr>
        <p:spPr>
          <a:xfrm>
            <a:off x="3657600" y="5951913"/>
            <a:ext cx="45719" cy="369332"/>
          </a:xfrm>
          <a:prstGeom prst="rect">
            <a:avLst/>
          </a:prstGeom>
          <a:noFill/>
        </p:spPr>
        <p:txBody>
          <a:bodyPr wrap="square" rtlCol="0">
            <a:spAutoFit/>
          </a:bodyPr>
          <a:lstStyle/>
          <a:p>
            <a:endParaRPr lang="zh-TW" altLang="en-US" dirty="0"/>
          </a:p>
        </p:txBody>
      </p:sp>
      <p:sp>
        <p:nvSpPr>
          <p:cNvPr id="8" name="Rectangle 1"/>
          <p:cNvSpPr>
            <a:spLocks noChangeArrowheads="1"/>
          </p:cNvSpPr>
          <p:nvPr/>
        </p:nvSpPr>
        <p:spPr bwMode="auto">
          <a:xfrm>
            <a:off x="300739" y="481301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800" b="0" i="0" u="none" strike="noStrike" cap="none" normalizeH="0" baseline="0" smtClean="0">
                <a:ln>
                  <a:noFill/>
                </a:ln>
                <a:solidFill>
                  <a:schemeClr val="tx1"/>
                </a:solidFill>
                <a:effectLst/>
                <a:latin typeface="Arial" panose="020B0604020202020204" pitchFamily="34" charset="0"/>
              </a:rPr>
              <a:t/>
            </a:r>
            <a:br>
              <a:rPr kumimoji="0" lang="zh-TW" altLang="zh-TW" sz="1800" b="0" i="0" u="none" strike="noStrike" cap="none" normalizeH="0" baseline="0" smtClean="0">
                <a:ln>
                  <a:noFill/>
                </a:ln>
                <a:solidFill>
                  <a:schemeClr val="tx1"/>
                </a:solidFill>
                <a:effectLst/>
                <a:latin typeface="Arial" panose="020B0604020202020204" pitchFamily="34" charset="0"/>
              </a:rPr>
            </a:br>
            <a:endParaRPr kumimoji="0" lang="zh-TW" altLang="zh-TW" sz="1800" b="0" i="0" u="none" strike="noStrike" cap="none" normalizeH="0" baseline="0" smtClean="0">
              <a:ln>
                <a:noFill/>
              </a:ln>
              <a:solidFill>
                <a:schemeClr val="tx1"/>
              </a:solidFill>
              <a:effectLst/>
              <a:latin typeface="Arial" panose="020B0604020202020204" pitchFamily="34" charset="0"/>
            </a:endParaRPr>
          </a:p>
        </p:txBody>
      </p:sp>
      <p:graphicFrame>
        <p:nvGraphicFramePr>
          <p:cNvPr id="9" name="表格 8"/>
          <p:cNvGraphicFramePr>
            <a:graphicFrameLocks noGrp="1"/>
          </p:cNvGraphicFramePr>
          <p:nvPr>
            <p:extLst>
              <p:ext uri="{D42A27DB-BD31-4B8C-83A1-F6EECF244321}">
                <p14:modId xmlns:p14="http://schemas.microsoft.com/office/powerpoint/2010/main" val="2523496940"/>
              </p:ext>
            </p:extLst>
          </p:nvPr>
        </p:nvGraphicFramePr>
        <p:xfrm>
          <a:off x="0" y="536635"/>
          <a:ext cx="12192000" cy="5547360"/>
        </p:xfrm>
        <a:graphic>
          <a:graphicData uri="http://schemas.openxmlformats.org/drawingml/2006/table">
            <a:tbl>
              <a:tblPr/>
              <a:tblGrid>
                <a:gridCol w="1388125">
                  <a:extLst>
                    <a:ext uri="{9D8B030D-6E8A-4147-A177-3AD203B41FA5}">
                      <a16:colId xmlns:a16="http://schemas.microsoft.com/office/drawing/2014/main" val="2340207979"/>
                    </a:ext>
                  </a:extLst>
                </a:gridCol>
                <a:gridCol w="2489812">
                  <a:extLst>
                    <a:ext uri="{9D8B030D-6E8A-4147-A177-3AD203B41FA5}">
                      <a16:colId xmlns:a16="http://schemas.microsoft.com/office/drawing/2014/main" val="3916782922"/>
                    </a:ext>
                  </a:extLst>
                </a:gridCol>
                <a:gridCol w="8314063">
                  <a:extLst>
                    <a:ext uri="{9D8B030D-6E8A-4147-A177-3AD203B41FA5}">
                      <a16:colId xmlns:a16="http://schemas.microsoft.com/office/drawing/2014/main" val="3349428411"/>
                    </a:ext>
                  </a:extLst>
                </a:gridCol>
              </a:tblGrid>
              <a:tr h="0">
                <a:tc gridSpan="3">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2000" b="0" i="0" u="none" strike="noStrike" cap="none" normalizeH="0" baseline="0" dirty="0">
                          <a:ln>
                            <a:noFill/>
                          </a:ln>
                          <a:solidFill>
                            <a:srgbClr val="39434C"/>
                          </a:solidFill>
                          <a:effectLst/>
                          <a:latin typeface="Arial" panose="020B0604020202020204" pitchFamily="34" charset="0"/>
                          <a:ea typeface="Roboto-Regular"/>
                        </a:rPr>
                        <a:t>Sub-techniques </a:t>
                      </a:r>
                      <a:r>
                        <a:rPr kumimoji="0" lang="zh-TW" altLang="zh-TW" sz="2000" b="0" i="0" u="none" strike="noStrike" cap="none" normalizeH="0" baseline="0" dirty="0" smtClean="0">
                          <a:ln>
                            <a:noFill/>
                          </a:ln>
                          <a:solidFill>
                            <a:srgbClr val="39434C"/>
                          </a:solidFill>
                          <a:effectLst/>
                          <a:latin typeface="Arial" panose="020B0604020202020204" pitchFamily="34" charset="0"/>
                          <a:ea typeface="Roboto-Regular"/>
                        </a:rPr>
                        <a:t>(</a:t>
                      </a:r>
                      <a:r>
                        <a:rPr kumimoji="0" lang="en-US" altLang="zh-TW" sz="2000" b="0" i="0" u="none" strike="noStrike" cap="none" normalizeH="0" baseline="0" dirty="0" smtClean="0">
                          <a:ln>
                            <a:noFill/>
                          </a:ln>
                          <a:solidFill>
                            <a:srgbClr val="39434C"/>
                          </a:solidFill>
                          <a:effectLst/>
                          <a:latin typeface="Arial" panose="020B0604020202020204" pitchFamily="34" charset="0"/>
                          <a:ea typeface="Roboto-Regular"/>
                        </a:rPr>
                        <a:t>2</a:t>
                      </a:r>
                      <a:r>
                        <a:rPr kumimoji="0" lang="zh-TW" altLang="zh-TW" sz="2000" b="0" i="0" u="none" strike="noStrike" cap="none" normalizeH="0" baseline="0" dirty="0" smtClean="0">
                          <a:ln>
                            <a:noFill/>
                          </a:ln>
                          <a:solidFill>
                            <a:srgbClr val="39434C"/>
                          </a:solidFill>
                          <a:effectLst/>
                          <a:latin typeface="Arial" panose="020B0604020202020204" pitchFamily="34" charset="0"/>
                          <a:ea typeface="Roboto-Regular"/>
                        </a:rPr>
                        <a:t>)</a:t>
                      </a:r>
                      <a:endParaRPr kumimoji="0" lang="zh-TW" altLang="zh-TW" sz="2000" b="0" i="0" u="none" strike="noStrike" cap="none" normalizeH="0" baseline="0" dirty="0">
                        <a:ln>
                          <a:noFill/>
                        </a:ln>
                        <a:solidFill>
                          <a:srgbClr val="39434C"/>
                        </a:solidFill>
                        <a:effectLst/>
                        <a:latin typeface="Arial" panose="020B0604020202020204" pitchFamily="34" charset="0"/>
                        <a:ea typeface="Roboto-Regular"/>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D559D"/>
                    </a:solidFill>
                  </a:tcPr>
                </a:tc>
                <a:tc hMerge="1">
                  <a:txBody>
                    <a:bodyPr/>
                    <a:lstStyle/>
                    <a:p>
                      <a:pPr algn="l" fontAlgn="b"/>
                      <a:endParaRPr lang="en-US" dirty="0">
                        <a:effectLst/>
                      </a:endParaRPr>
                    </a:p>
                  </a:txBody>
                  <a:tcPr anchor="b">
                    <a:lnL w="9525" cap="flat" cmpd="sng" algn="ctr">
                      <a:solidFill>
                        <a:srgbClr val="DFDFDF"/>
                      </a:solidFill>
                      <a:prstDash val="solid"/>
                      <a:round/>
                      <a:headEnd type="none" w="med" len="med"/>
                      <a:tailEnd type="none" w="med" len="med"/>
                    </a:lnL>
                    <a:lnR>
                      <a:noFill/>
                    </a:lnR>
                    <a:lnT w="9525" cap="flat" cmpd="sng" algn="ctr">
                      <a:solidFill>
                        <a:srgbClr val="A0CD9D"/>
                      </a:solidFill>
                      <a:prstDash val="solid"/>
                      <a:round/>
                      <a:headEnd type="none" w="med" len="med"/>
                      <a:tailEnd type="none" w="med" len="med"/>
                    </a:lnT>
                    <a:lnB w="9525" cap="flat" cmpd="sng" algn="ctr">
                      <a:solidFill>
                        <a:srgbClr val="E0CC9D"/>
                      </a:solidFill>
                      <a:prstDash val="solid"/>
                      <a:round/>
                      <a:headEnd type="none" w="med" len="med"/>
                      <a:tailEnd type="none" w="med" len="med"/>
                    </a:lnB>
                  </a:tcPr>
                </a:tc>
                <a:tc hMerge="1">
                  <a:txBody>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zh-TW" sz="2000" b="0" i="0" u="none" strike="noStrike" cap="none" normalizeH="0" baseline="0" dirty="0">
                        <a:ln>
                          <a:noFill/>
                        </a:ln>
                        <a:solidFill>
                          <a:srgbClr val="39434C"/>
                        </a:solidFill>
                        <a:effectLst/>
                        <a:latin typeface="Arial" panose="020B0604020202020204" pitchFamily="34" charset="0"/>
                        <a:ea typeface="Roboto-Regular"/>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D559D"/>
                    </a:solidFill>
                  </a:tcPr>
                </a:tc>
                <a:extLst>
                  <a:ext uri="{0D108BD9-81ED-4DB2-BD59-A6C34878D82A}">
                    <a16:rowId xmlns:a16="http://schemas.microsoft.com/office/drawing/2014/main" val="2394320160"/>
                  </a:ext>
                </a:extLst>
              </a:tr>
              <a:tr h="0">
                <a:tc>
                  <a:txBody>
                    <a:bodyPr/>
                    <a:lstStyle/>
                    <a:p>
                      <a:pPr algn="l" fontAlgn="b"/>
                      <a:r>
                        <a:rPr lang="en-US" sz="2000" dirty="0">
                          <a:effectLst/>
                        </a:rPr>
                        <a:t>ID</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D559D"/>
                    </a:solidFill>
                  </a:tcPr>
                </a:tc>
                <a:tc>
                  <a:txBody>
                    <a:bodyPr/>
                    <a:lstStyle/>
                    <a:p>
                      <a:pPr algn="l" fontAlgn="b"/>
                      <a:r>
                        <a:rPr lang="en-US" sz="2000" dirty="0">
                          <a:effectLst/>
                        </a:rPr>
                        <a:t>Name</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D559D"/>
                    </a:solidFill>
                  </a:tcPr>
                </a:tc>
                <a:tc>
                  <a:txBody>
                    <a:bodyPr/>
                    <a:lstStyle/>
                    <a:p>
                      <a:pPr algn="l" fontAlgn="b"/>
                      <a:r>
                        <a:rPr lang="en-US" altLang="zh-TW" sz="2000" b="1" dirty="0" smtClean="0">
                          <a:effectLst/>
                        </a:rPr>
                        <a:t>Description</a:t>
                      </a:r>
                      <a:endParaRPr lang="en-US" sz="2000" dirty="0">
                        <a:effectLst/>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D559D"/>
                    </a:solidFill>
                  </a:tcPr>
                </a:tc>
                <a:extLst>
                  <a:ext uri="{0D108BD9-81ED-4DB2-BD59-A6C34878D82A}">
                    <a16:rowId xmlns:a16="http://schemas.microsoft.com/office/drawing/2014/main" val="1934092260"/>
                  </a:ext>
                </a:extLst>
              </a:tr>
              <a:tr h="0">
                <a:tc>
                  <a:txBody>
                    <a:bodyPr/>
                    <a:lstStyle/>
                    <a:p>
                      <a:pPr fontAlgn="t"/>
                      <a:r>
                        <a:rPr lang="en-US" altLang="zh-TW" sz="2000" dirty="0" smtClean="0">
                          <a:hlinkClick r:id="rId2"/>
                        </a:rPr>
                        <a:t>T1491.002</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D559D"/>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3"/>
                        </a:rPr>
                        <a:t>External </a:t>
                      </a:r>
                      <a:r>
                        <a:rPr lang="en-US" altLang="zh-TW" sz="1800" b="0" i="0" u="none" strike="noStrike" kern="1200" dirty="0" smtClean="0">
                          <a:solidFill>
                            <a:schemeClr val="tx1"/>
                          </a:solidFill>
                          <a:effectLst/>
                          <a:latin typeface="+mn-lt"/>
                          <a:ea typeface="+mn-ea"/>
                          <a:cs typeface="+mn-cs"/>
                          <a:hlinkClick r:id="rId3"/>
                        </a:rPr>
                        <a:t>Defacement</a:t>
                      </a:r>
                      <a:endParaRPr lang="en-US" altLang="zh-TW" sz="1800" b="0" i="0" u="none" strike="noStrike" kern="1200" dirty="0" smtClean="0">
                        <a:solidFill>
                          <a:schemeClr val="tx1"/>
                        </a:solidFill>
                        <a:effectLst/>
                        <a:latin typeface="+mn-lt"/>
                        <a:ea typeface="+mn-ea"/>
                        <a:cs typeface="+mn-cs"/>
                      </a:endParaRPr>
                    </a:p>
                    <a:p>
                      <a:pPr fontAlgn="t"/>
                      <a:r>
                        <a:rPr lang="zh-TW" altLang="en-US" sz="2000" dirty="0" smtClean="0">
                          <a:effectLst/>
                        </a:rPr>
                        <a:t>外部污損</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D559D"/>
                    </a:solidFill>
                  </a:tcPr>
                </a:tc>
                <a:tc>
                  <a:txBody>
                    <a:bodyPr/>
                    <a:lstStyle/>
                    <a:p>
                      <a:pPr marL="285750" indent="-285750" fontAlgn="t">
                        <a:buFont typeface="Wingdings" panose="05000000000000000000" pitchFamily="2" charset="2"/>
                        <a:buChar char="n"/>
                      </a:pPr>
                      <a:r>
                        <a:rPr lang="en-US" sz="1800" dirty="0" smtClean="0">
                          <a:effectLst/>
                        </a:rPr>
                        <a:t>An adversary may deface systems external to an organization in an attempt to deliver messaging, intimidate, or otherwise mislead an organization or users. External Defacement may ultimately cause users to distrust the systems and to question/discredit the system’s integrity. Externally-facing websites are a common victim of defacement; often targeted by adversary and hacktivist groups in order to push a political message or spread propaganda. External Defacement may be used as a catalyst to trigger events, or as a response to actions taken by an organization or government. Similarly, website defacement may also be used as setup, or a precursor, for future attacks such as Drive-by Compromise.</a:t>
                      </a:r>
                    </a:p>
                    <a:p>
                      <a:pPr marL="285750" indent="-285750" fontAlgn="t">
                        <a:buFont typeface="Wingdings" panose="05000000000000000000" pitchFamily="2" charset="2"/>
                        <a:buChar char="n"/>
                      </a:pPr>
                      <a:r>
                        <a:rPr lang="zh-TW" altLang="en-US" sz="1800" dirty="0" smtClean="0">
                          <a:effectLst/>
                        </a:rPr>
                        <a:t>攻擊者可能會破壞組織外部的系統，試圖傳遞訊息、恐嚇或以其他方式誤導組織或使用者。外部損壞最終可能導致用戶不信任系統並質疑</a:t>
                      </a:r>
                      <a:r>
                        <a:rPr lang="en-US" altLang="zh-TW" sz="1800" dirty="0" smtClean="0">
                          <a:effectLst/>
                        </a:rPr>
                        <a:t>/</a:t>
                      </a:r>
                      <a:r>
                        <a:rPr lang="zh-TW" altLang="en-US" sz="1800" dirty="0" smtClean="0">
                          <a:effectLst/>
                        </a:rPr>
                        <a:t>懷疑系統的完整性。面向外部的網站是污損的常見受害者；經常成為對手和駭客活動團體的目標，以傳播政治訊息或傳播宣傳。外部損壞可用作觸發事件的催化劑，或作為對組織或政府採取的行動的回應。同樣，網站篡改也可能被用作未來攻擊（例如偷渡式攻擊）的設定或先兆。</a:t>
                      </a:r>
                      <a:endParaRPr lang="en-US" sz="18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D559D"/>
                    </a:solidFill>
                  </a:tcPr>
                </a:tc>
                <a:extLst>
                  <a:ext uri="{0D108BD9-81ED-4DB2-BD59-A6C34878D82A}">
                    <a16:rowId xmlns:a16="http://schemas.microsoft.com/office/drawing/2014/main" val="2715922680"/>
                  </a:ext>
                </a:extLst>
              </a:tr>
            </a:tbl>
          </a:graphicData>
        </a:graphic>
      </p:graphicFrame>
      <p:sp>
        <p:nvSpPr>
          <p:cNvPr id="10" name="矩形 9"/>
          <p:cNvSpPr/>
          <p:nvPr/>
        </p:nvSpPr>
        <p:spPr>
          <a:xfrm>
            <a:off x="0" y="136525"/>
            <a:ext cx="5870518" cy="400110"/>
          </a:xfrm>
          <a:prstGeom prst="rect">
            <a:avLst/>
          </a:prstGeom>
        </p:spPr>
        <p:txBody>
          <a:bodyPr wrap="none">
            <a:spAutoFit/>
          </a:bodyPr>
          <a:lstStyle/>
          <a:p>
            <a:r>
              <a:rPr lang="en-US" altLang="zh-TW" sz="2000" dirty="0" smtClean="0"/>
              <a:t>14.</a:t>
            </a:r>
            <a:r>
              <a:rPr lang="zh-TW" altLang="en-US" sz="2000" dirty="0" smtClean="0"/>
              <a:t>影響</a:t>
            </a:r>
            <a:r>
              <a:rPr lang="en-US" altLang="zh-TW" sz="2000" dirty="0" smtClean="0"/>
              <a:t>Impact</a:t>
            </a:r>
            <a:r>
              <a:rPr lang="zh-TW" altLang="en-US" sz="2000" dirty="0" smtClean="0"/>
              <a:t> 戰術</a:t>
            </a:r>
            <a:r>
              <a:rPr lang="en-US" altLang="zh-TW" sz="2000" dirty="0" smtClean="0"/>
              <a:t>| 5.</a:t>
            </a:r>
            <a:r>
              <a:rPr lang="zh-TW" altLang="en-US" sz="2000" b="1" dirty="0" smtClean="0">
                <a:solidFill>
                  <a:srgbClr val="FF0000"/>
                </a:solidFill>
              </a:rPr>
              <a:t>污損 </a:t>
            </a:r>
            <a:r>
              <a:rPr lang="en-US" altLang="zh-TW" sz="2000" b="1" dirty="0" smtClean="0">
                <a:solidFill>
                  <a:srgbClr val="FF0000"/>
                </a:solidFill>
              </a:rPr>
              <a:t>Defacement </a:t>
            </a:r>
            <a:r>
              <a:rPr lang="en-US" altLang="zh-TW" sz="2000" dirty="0" smtClean="0"/>
              <a:t>(2)</a:t>
            </a:r>
            <a:r>
              <a:rPr lang="zh-TW" altLang="en-US" sz="2000" dirty="0" smtClean="0"/>
              <a:t>技術</a:t>
            </a:r>
            <a:endParaRPr lang="en-US" altLang="zh-TW" sz="2000" dirty="0"/>
          </a:p>
        </p:txBody>
      </p:sp>
    </p:spTree>
    <p:extLst>
      <p:ext uri="{BB962C8B-B14F-4D97-AF65-F5344CB8AC3E}">
        <p14:creationId xmlns:p14="http://schemas.microsoft.com/office/powerpoint/2010/main" val="413394321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p:cNvGraphicFramePr>
            <a:graphicFrameLocks noGrp="1"/>
          </p:cNvGraphicFramePr>
          <p:nvPr>
            <p:extLst>
              <p:ext uri="{D42A27DB-BD31-4B8C-83A1-F6EECF244321}">
                <p14:modId xmlns:p14="http://schemas.microsoft.com/office/powerpoint/2010/main" val="2071009161"/>
              </p:ext>
            </p:extLst>
          </p:nvPr>
        </p:nvGraphicFramePr>
        <p:xfrm>
          <a:off x="6878656" y="3834066"/>
          <a:ext cx="4918825" cy="1584960"/>
        </p:xfrm>
        <a:graphic>
          <a:graphicData uri="http://schemas.openxmlformats.org/drawingml/2006/table">
            <a:tbl>
              <a:tblPr/>
              <a:tblGrid>
                <a:gridCol w="1849562">
                  <a:extLst>
                    <a:ext uri="{9D8B030D-6E8A-4147-A177-3AD203B41FA5}">
                      <a16:colId xmlns:a16="http://schemas.microsoft.com/office/drawing/2014/main" val="2340207979"/>
                    </a:ext>
                  </a:extLst>
                </a:gridCol>
                <a:gridCol w="3069263">
                  <a:extLst>
                    <a:ext uri="{9D8B030D-6E8A-4147-A177-3AD203B41FA5}">
                      <a16:colId xmlns:a16="http://schemas.microsoft.com/office/drawing/2014/main" val="3916782922"/>
                    </a:ext>
                  </a:extLst>
                </a:gridCol>
              </a:tblGrid>
              <a:tr h="0">
                <a:tc gridSpan="2">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2000" b="0" i="0" u="none" strike="noStrike" cap="none" normalizeH="0" baseline="0" dirty="0">
                          <a:ln>
                            <a:noFill/>
                          </a:ln>
                          <a:solidFill>
                            <a:srgbClr val="39434C"/>
                          </a:solidFill>
                          <a:effectLst/>
                          <a:latin typeface="Arial" panose="020B0604020202020204" pitchFamily="34" charset="0"/>
                          <a:ea typeface="Roboto-Regular"/>
                        </a:rPr>
                        <a:t>Sub-techniques </a:t>
                      </a:r>
                      <a:r>
                        <a:rPr kumimoji="0" lang="zh-TW" altLang="zh-TW" sz="2000" b="0" i="0" u="none" strike="noStrike" cap="none" normalizeH="0" baseline="0" dirty="0" smtClean="0">
                          <a:ln>
                            <a:noFill/>
                          </a:ln>
                          <a:solidFill>
                            <a:srgbClr val="39434C"/>
                          </a:solidFill>
                          <a:effectLst/>
                          <a:latin typeface="Arial" panose="020B0604020202020204" pitchFamily="34" charset="0"/>
                          <a:ea typeface="Roboto-Regular"/>
                        </a:rPr>
                        <a:t>(</a:t>
                      </a:r>
                      <a:r>
                        <a:rPr kumimoji="0" lang="en-US" altLang="zh-TW" sz="2000" b="0" i="0" u="none" strike="noStrike" cap="none" normalizeH="0" baseline="0" dirty="0" smtClean="0">
                          <a:ln>
                            <a:noFill/>
                          </a:ln>
                          <a:solidFill>
                            <a:srgbClr val="39434C"/>
                          </a:solidFill>
                          <a:effectLst/>
                          <a:latin typeface="Arial" panose="020B0604020202020204" pitchFamily="34" charset="0"/>
                          <a:ea typeface="Roboto-Regular"/>
                        </a:rPr>
                        <a:t>2</a:t>
                      </a:r>
                      <a:r>
                        <a:rPr kumimoji="0" lang="zh-TW" altLang="zh-TW" sz="2000" b="0" i="0" u="none" strike="noStrike" cap="none" normalizeH="0" baseline="0" dirty="0" smtClean="0">
                          <a:ln>
                            <a:noFill/>
                          </a:ln>
                          <a:solidFill>
                            <a:srgbClr val="39434C"/>
                          </a:solidFill>
                          <a:effectLst/>
                          <a:latin typeface="Arial" panose="020B0604020202020204" pitchFamily="34" charset="0"/>
                          <a:ea typeface="Roboto-Regular"/>
                        </a:rPr>
                        <a:t>)</a:t>
                      </a:r>
                      <a:endParaRPr kumimoji="0" lang="zh-TW" altLang="zh-TW" sz="2000" b="0" i="0" u="none" strike="noStrike" cap="none" normalizeH="0" baseline="0" dirty="0">
                        <a:ln>
                          <a:noFill/>
                        </a:ln>
                        <a:solidFill>
                          <a:srgbClr val="39434C"/>
                        </a:solidFill>
                        <a:effectLst/>
                        <a:latin typeface="Arial" panose="020B0604020202020204" pitchFamily="34" charset="0"/>
                        <a:ea typeface="Roboto-Regular"/>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l" fontAlgn="b"/>
                      <a:endParaRPr lang="en-US" dirty="0">
                        <a:effectLst/>
                      </a:endParaRPr>
                    </a:p>
                  </a:txBody>
                  <a:tcPr anchor="b">
                    <a:lnL w="9525" cap="flat" cmpd="sng" algn="ctr">
                      <a:solidFill>
                        <a:srgbClr val="DFDFDF"/>
                      </a:solidFill>
                      <a:prstDash val="solid"/>
                      <a:round/>
                      <a:headEnd type="none" w="med" len="med"/>
                      <a:tailEnd type="none" w="med" len="med"/>
                    </a:lnL>
                    <a:lnR>
                      <a:noFill/>
                    </a:lnR>
                    <a:lnT w="9525" cap="flat" cmpd="sng" algn="ctr">
                      <a:solidFill>
                        <a:srgbClr val="A0CD9D"/>
                      </a:solidFill>
                      <a:prstDash val="solid"/>
                      <a:round/>
                      <a:headEnd type="none" w="med" len="med"/>
                      <a:tailEnd type="none" w="med" len="med"/>
                    </a:lnT>
                    <a:lnB w="9525" cap="flat" cmpd="sng" algn="ctr">
                      <a:solidFill>
                        <a:srgbClr val="E0CC9D"/>
                      </a:solidFill>
                      <a:prstDash val="solid"/>
                      <a:round/>
                      <a:headEnd type="none" w="med" len="med"/>
                      <a:tailEnd type="none" w="med" len="med"/>
                    </a:lnB>
                  </a:tcPr>
                </a:tc>
                <a:extLst>
                  <a:ext uri="{0D108BD9-81ED-4DB2-BD59-A6C34878D82A}">
                    <a16:rowId xmlns:a16="http://schemas.microsoft.com/office/drawing/2014/main" val="2394320160"/>
                  </a:ext>
                </a:extLst>
              </a:tr>
              <a:tr h="0">
                <a:tc>
                  <a:txBody>
                    <a:bodyPr/>
                    <a:lstStyle/>
                    <a:p>
                      <a:pPr algn="l" fontAlgn="b"/>
                      <a:r>
                        <a:rPr lang="en-US" sz="2000" dirty="0">
                          <a:effectLst/>
                        </a:rPr>
                        <a:t>ID</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2000" dirty="0">
                          <a:effectLst/>
                        </a:rPr>
                        <a:t>Name</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34092260"/>
                  </a:ext>
                </a:extLst>
              </a:tr>
              <a:tr h="0">
                <a:tc>
                  <a:txBody>
                    <a:bodyPr/>
                    <a:lstStyle/>
                    <a:p>
                      <a:pPr fontAlgn="t"/>
                      <a:r>
                        <a:rPr lang="en-US" altLang="zh-TW" sz="2000" dirty="0" smtClean="0">
                          <a:hlinkClick r:id="rId2"/>
                        </a:rPr>
                        <a:t>T1491.001</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US" altLang="zh-TW" sz="1800" b="0" i="0" u="none" strike="noStrike" kern="1200" dirty="0" smtClean="0">
                          <a:solidFill>
                            <a:schemeClr val="tx1"/>
                          </a:solidFill>
                          <a:effectLst/>
                          <a:latin typeface="+mn-lt"/>
                          <a:ea typeface="+mn-ea"/>
                          <a:cs typeface="+mn-cs"/>
                          <a:hlinkClick r:id="rId3"/>
                        </a:rPr>
                        <a:t>Internal Defacement</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31283260"/>
                  </a:ext>
                </a:extLst>
              </a:tr>
              <a:tr h="0">
                <a:tc>
                  <a:txBody>
                    <a:bodyPr/>
                    <a:lstStyle/>
                    <a:p>
                      <a:pPr fontAlgn="t"/>
                      <a:r>
                        <a:rPr lang="en-US" altLang="zh-TW" sz="2000" dirty="0" smtClean="0">
                          <a:hlinkClick r:id="rId4"/>
                        </a:rPr>
                        <a:t>T1491.002</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US" altLang="zh-TW" sz="1800" b="0" i="0" u="none" strike="noStrike" kern="1200" dirty="0" smtClean="0">
                          <a:solidFill>
                            <a:schemeClr val="tx1"/>
                          </a:solidFill>
                          <a:effectLst/>
                          <a:latin typeface="+mn-lt"/>
                          <a:ea typeface="+mn-ea"/>
                          <a:cs typeface="+mn-cs"/>
                          <a:hlinkClick r:id="rId5"/>
                        </a:rPr>
                        <a:t>External Defacement</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15922680"/>
                  </a:ext>
                </a:extLst>
              </a:tr>
            </a:tbl>
          </a:graphicData>
        </a:graphic>
      </p:graphicFrame>
      <p:sp>
        <p:nvSpPr>
          <p:cNvPr id="4" name="矩形 3"/>
          <p:cNvSpPr/>
          <p:nvPr/>
        </p:nvSpPr>
        <p:spPr>
          <a:xfrm>
            <a:off x="0" y="136525"/>
            <a:ext cx="5870518" cy="400110"/>
          </a:xfrm>
          <a:prstGeom prst="rect">
            <a:avLst/>
          </a:prstGeom>
        </p:spPr>
        <p:txBody>
          <a:bodyPr wrap="none">
            <a:spAutoFit/>
          </a:bodyPr>
          <a:lstStyle/>
          <a:p>
            <a:r>
              <a:rPr lang="en-US" altLang="zh-TW" sz="2000" dirty="0" smtClean="0"/>
              <a:t>14.</a:t>
            </a:r>
            <a:r>
              <a:rPr lang="zh-TW" altLang="en-US" sz="2000" dirty="0" smtClean="0"/>
              <a:t>影響</a:t>
            </a:r>
            <a:r>
              <a:rPr lang="en-US" altLang="zh-TW" sz="2000" dirty="0" smtClean="0"/>
              <a:t>Impact</a:t>
            </a:r>
            <a:r>
              <a:rPr lang="zh-TW" altLang="en-US" sz="2000" dirty="0" smtClean="0"/>
              <a:t> 戰術</a:t>
            </a:r>
            <a:r>
              <a:rPr lang="en-US" altLang="zh-TW" sz="2000" dirty="0" smtClean="0"/>
              <a:t>| 5.</a:t>
            </a:r>
            <a:r>
              <a:rPr lang="zh-TW" altLang="en-US" sz="2000" b="1" dirty="0" smtClean="0">
                <a:solidFill>
                  <a:srgbClr val="FF0000"/>
                </a:solidFill>
              </a:rPr>
              <a:t>污損 </a:t>
            </a:r>
            <a:r>
              <a:rPr lang="en-US" altLang="zh-TW" sz="2000" b="1" dirty="0" smtClean="0">
                <a:solidFill>
                  <a:srgbClr val="FF0000"/>
                </a:solidFill>
              </a:rPr>
              <a:t>Defacement </a:t>
            </a:r>
            <a:r>
              <a:rPr lang="en-US" altLang="zh-TW" sz="2000" dirty="0" smtClean="0"/>
              <a:t>(2)</a:t>
            </a:r>
            <a:r>
              <a:rPr lang="zh-TW" altLang="en-US" sz="2000" dirty="0" smtClean="0"/>
              <a:t>技術</a:t>
            </a:r>
            <a:endParaRPr lang="en-US" altLang="zh-TW" sz="2000" dirty="0"/>
          </a:p>
        </p:txBody>
      </p:sp>
      <p:sp>
        <p:nvSpPr>
          <p:cNvPr id="5" name="矩形 4"/>
          <p:cNvSpPr/>
          <p:nvPr/>
        </p:nvSpPr>
        <p:spPr>
          <a:xfrm>
            <a:off x="133593" y="598190"/>
            <a:ext cx="6591336" cy="3693319"/>
          </a:xfrm>
          <a:prstGeom prst="rect">
            <a:avLst/>
          </a:prstGeom>
        </p:spPr>
        <p:txBody>
          <a:bodyPr wrap="square">
            <a:spAutoFit/>
          </a:bodyPr>
          <a:lstStyle/>
          <a:p>
            <a:pPr marL="285750" indent="-285750">
              <a:buFont typeface="Wingdings" panose="05000000000000000000" pitchFamily="2" charset="2"/>
              <a:buChar char="n"/>
            </a:pPr>
            <a:r>
              <a:rPr lang="en-US" altLang="zh-TW" dirty="0"/>
              <a:t>Adversaries(</a:t>
            </a:r>
            <a:r>
              <a:rPr lang="zh-TW" altLang="en-US" dirty="0"/>
              <a:t>攻擊者</a:t>
            </a:r>
            <a:r>
              <a:rPr lang="en-US" altLang="zh-TW" dirty="0" smtClean="0"/>
              <a:t>)</a:t>
            </a:r>
            <a:r>
              <a:rPr lang="zh-TW" altLang="en-US" dirty="0"/>
              <a:t>攻擊者可能會修改企業網路內部或外部可用的視覺內容，進而影響原始內容的完整性。污損的原因包括傳遞訊息、恐嚇或聲稱（可能是虛假的）入侵行為。令人不安或令人反感的圖像可能會被用作污損的一部分，以引起用戶不適，或迫使用戶遵守隨附的訊息。 </a:t>
            </a:r>
            <a:endParaRPr lang="en-US" altLang="zh-TW" dirty="0" smtClean="0"/>
          </a:p>
          <a:p>
            <a:pPr marL="285750" indent="-285750">
              <a:buFont typeface="Wingdings" panose="05000000000000000000" pitchFamily="2" charset="2"/>
              <a:buChar char="n"/>
            </a:pPr>
            <a:r>
              <a:rPr lang="en-US" altLang="zh-TW" dirty="0"/>
              <a:t>Adversaries may modify visual content available internally or externally to an enterprise network, thus affecting the integrity of the original content. Reasons for Defacement include delivering messaging, intimidation, or claiming (possibly false) credit for an intrusion. Disturbing or offensive images may be used as a part of Defacement in order to cause user discomfort, or to pressure compliance with accompanying messages.</a:t>
            </a:r>
          </a:p>
        </p:txBody>
      </p:sp>
      <p:sp>
        <p:nvSpPr>
          <p:cNvPr id="6" name="矩形 5"/>
          <p:cNvSpPr/>
          <p:nvPr/>
        </p:nvSpPr>
        <p:spPr>
          <a:xfrm>
            <a:off x="6878656" y="923466"/>
            <a:ext cx="5092686" cy="1877437"/>
          </a:xfrm>
          <a:prstGeom prst="rect">
            <a:avLst/>
          </a:prstGeom>
          <a:solidFill>
            <a:srgbClr val="9D559D"/>
          </a:solidFill>
        </p:spPr>
        <p:txBody>
          <a:bodyPr wrap="square">
            <a:spAutoFit/>
          </a:bodyPr>
          <a:lstStyle/>
          <a:p>
            <a:r>
              <a:rPr lang="en-US" altLang="zh-TW" sz="1400" b="1" dirty="0">
                <a:latin typeface="Roboto-Regular"/>
              </a:rPr>
              <a:t>ID: T1491</a:t>
            </a:r>
          </a:p>
          <a:p>
            <a:r>
              <a:rPr lang="en-US" altLang="zh-TW" sz="1400" b="1" dirty="0">
                <a:latin typeface="Roboto-Regular"/>
              </a:rPr>
              <a:t>Sub-techniques:  </a:t>
            </a:r>
            <a:r>
              <a:rPr lang="en-US" altLang="zh-TW" sz="1400" dirty="0" smtClean="0">
                <a:hlinkClick r:id="rId2"/>
              </a:rPr>
              <a:t>T1491.001</a:t>
            </a:r>
            <a:r>
              <a:rPr lang="en-US" altLang="zh-TW" sz="1400" dirty="0" smtClean="0"/>
              <a:t>, </a:t>
            </a:r>
            <a:r>
              <a:rPr lang="en-US" altLang="zh-TW" sz="1400" dirty="0" smtClean="0">
                <a:hlinkClick r:id="rId4"/>
              </a:rPr>
              <a:t>T1491.002</a:t>
            </a:r>
            <a:endParaRPr lang="en-US" altLang="zh-TW" sz="1400" dirty="0" smtClean="0"/>
          </a:p>
          <a:p>
            <a:r>
              <a:rPr lang="en-US" altLang="zh-TW" sz="1400" b="1" dirty="0" smtClean="0">
                <a:latin typeface="Roboto-Regular"/>
              </a:rPr>
              <a:t>Tactic: </a:t>
            </a:r>
            <a:r>
              <a:rPr lang="en-US" altLang="zh-TW" sz="1400" dirty="0">
                <a:hlinkClick r:id="rId6"/>
              </a:rPr>
              <a:t>Impact</a:t>
            </a:r>
            <a:endParaRPr lang="en-US" altLang="zh-TW" sz="1400" b="1" dirty="0" smtClean="0">
              <a:latin typeface="Roboto-Regular"/>
            </a:endParaRPr>
          </a:p>
          <a:p>
            <a:r>
              <a:rPr lang="en-US" altLang="zh-TW" sz="1400" b="1" dirty="0" smtClean="0">
                <a:latin typeface="Roboto-Regular"/>
              </a:rPr>
              <a:t>Platforms</a:t>
            </a:r>
            <a:r>
              <a:rPr lang="en-US" altLang="zh-TW" sz="1400" b="1" dirty="0">
                <a:latin typeface="Roboto-Regular"/>
              </a:rPr>
              <a:t>: IaaS, Linux, Windows, </a:t>
            </a:r>
            <a:r>
              <a:rPr lang="en-US" altLang="zh-TW" sz="1400" b="1" dirty="0" err="1" smtClean="0">
                <a:latin typeface="Roboto-Regular"/>
              </a:rPr>
              <a:t>macOS</a:t>
            </a:r>
            <a:endParaRPr lang="en-US" altLang="zh-TW" sz="1400" b="1" dirty="0">
              <a:latin typeface="Roboto-Regular"/>
            </a:endParaRPr>
          </a:p>
          <a:p>
            <a:r>
              <a:rPr lang="en-US" altLang="zh-TW" sz="1400" b="1" dirty="0">
                <a:latin typeface="Roboto-Regular"/>
              </a:rPr>
              <a:t>Impact Type: Integrity</a:t>
            </a:r>
          </a:p>
          <a:p>
            <a:r>
              <a:rPr lang="en-US" altLang="zh-TW" sz="1400" b="1" dirty="0">
                <a:latin typeface="Roboto-Regular"/>
              </a:rPr>
              <a:t>Version: 1.3</a:t>
            </a:r>
          </a:p>
          <a:p>
            <a:r>
              <a:rPr lang="en-US" altLang="zh-TW" sz="1400" b="1" dirty="0">
                <a:latin typeface="Roboto-Regular"/>
              </a:rPr>
              <a:t>Created: 08 April 2019</a:t>
            </a:r>
          </a:p>
          <a:p>
            <a:r>
              <a:rPr lang="en-US" altLang="zh-TW" sz="1400" b="1" dirty="0">
                <a:latin typeface="Roboto-Regular"/>
              </a:rPr>
              <a:t>Last Modified: 25 March 2022</a:t>
            </a:r>
            <a:endParaRPr lang="en-US" altLang="zh-TW" sz="1400" b="1" dirty="0" smtClean="0">
              <a:latin typeface="Roboto-Regular"/>
            </a:endParaRPr>
          </a:p>
        </p:txBody>
      </p:sp>
      <p:sp>
        <p:nvSpPr>
          <p:cNvPr id="3" name="投影片編號版面配置區 2"/>
          <p:cNvSpPr>
            <a:spLocks noGrp="1"/>
          </p:cNvSpPr>
          <p:nvPr>
            <p:ph type="sldNum" sz="quarter" idx="12"/>
          </p:nvPr>
        </p:nvSpPr>
        <p:spPr/>
        <p:txBody>
          <a:bodyPr/>
          <a:lstStyle/>
          <a:p>
            <a:fld id="{D16C3A51-89D0-4E4D-AA61-5A30A561532A}" type="slidenum">
              <a:rPr lang="zh-TW" altLang="en-US" smtClean="0"/>
              <a:pPr/>
              <a:t>136</a:t>
            </a:fld>
            <a:endParaRPr lang="zh-TW" altLang="en-US"/>
          </a:p>
        </p:txBody>
      </p:sp>
    </p:spTree>
    <p:extLst>
      <p:ext uri="{BB962C8B-B14F-4D97-AF65-F5344CB8AC3E}">
        <p14:creationId xmlns:p14="http://schemas.microsoft.com/office/powerpoint/2010/main" val="214163625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p:cNvGraphicFramePr>
            <a:graphicFrameLocks noGrp="1"/>
          </p:cNvGraphicFramePr>
          <p:nvPr>
            <p:extLst>
              <p:ext uri="{D42A27DB-BD31-4B8C-83A1-F6EECF244321}">
                <p14:modId xmlns:p14="http://schemas.microsoft.com/office/powerpoint/2010/main" val="2790942095"/>
              </p:ext>
            </p:extLst>
          </p:nvPr>
        </p:nvGraphicFramePr>
        <p:xfrm>
          <a:off x="146223" y="1663522"/>
          <a:ext cx="11804985" cy="3315801"/>
        </p:xfrm>
        <a:graphic>
          <a:graphicData uri="http://schemas.openxmlformats.org/drawingml/2006/table">
            <a:tbl>
              <a:tblPr/>
              <a:tblGrid>
                <a:gridCol w="938755">
                  <a:extLst>
                    <a:ext uri="{9D8B030D-6E8A-4147-A177-3AD203B41FA5}">
                      <a16:colId xmlns:a16="http://schemas.microsoft.com/office/drawing/2014/main" val="3772659884"/>
                    </a:ext>
                  </a:extLst>
                </a:gridCol>
                <a:gridCol w="1716411">
                  <a:extLst>
                    <a:ext uri="{9D8B030D-6E8A-4147-A177-3AD203B41FA5}">
                      <a16:colId xmlns:a16="http://schemas.microsoft.com/office/drawing/2014/main" val="2877839457"/>
                    </a:ext>
                  </a:extLst>
                </a:gridCol>
                <a:gridCol w="9149819">
                  <a:extLst>
                    <a:ext uri="{9D8B030D-6E8A-4147-A177-3AD203B41FA5}">
                      <a16:colId xmlns:a16="http://schemas.microsoft.com/office/drawing/2014/main" val="3645969166"/>
                    </a:ext>
                  </a:extLst>
                </a:gridCol>
              </a:tblGrid>
              <a:tr h="570044">
                <a:tc>
                  <a:txBody>
                    <a:bodyPr/>
                    <a:lstStyle/>
                    <a:p>
                      <a:pPr algn="l" fontAlgn="b"/>
                      <a:r>
                        <a:rPr lang="en-US" sz="1400" b="1" dirty="0">
                          <a:effectLst/>
                        </a:rPr>
                        <a:t>ID</a:t>
                      </a:r>
                    </a:p>
                  </a:txBody>
                  <a:tcPr marL="68870" marR="68870" marT="34435" marB="3443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a:effectLst/>
                        </a:rPr>
                        <a:t>Mitigation</a:t>
                      </a:r>
                    </a:p>
                  </a:txBody>
                  <a:tcPr marL="68870" marR="68870" marT="34435" marB="3443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a:effectLst/>
                        </a:rPr>
                        <a:t>Description</a:t>
                      </a:r>
                    </a:p>
                  </a:txBody>
                  <a:tcPr marL="68870" marR="68870" marT="34435" marB="3443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2095200646"/>
                  </a:ext>
                </a:extLst>
              </a:tr>
              <a:tr h="2745757">
                <a:tc>
                  <a:txBody>
                    <a:bodyPr/>
                    <a:lstStyle/>
                    <a:p>
                      <a:pPr fontAlgn="t"/>
                      <a:r>
                        <a:rPr lang="en-US" altLang="zh-TW" sz="1800" b="0" i="0" u="none" strike="noStrike" kern="1200" dirty="0" smtClean="0">
                          <a:solidFill>
                            <a:schemeClr val="tx1"/>
                          </a:solidFill>
                          <a:effectLst/>
                          <a:latin typeface="+mn-lt"/>
                          <a:ea typeface="+mn-ea"/>
                          <a:cs typeface="+mn-cs"/>
                          <a:hlinkClick r:id="rId2"/>
                        </a:rPr>
                        <a:t>M1053</a:t>
                      </a:r>
                      <a:endParaRPr lang="en-US" sz="1800" b="1" dirty="0">
                        <a:effectLst/>
                        <a:latin typeface="+mn-l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fontAlgn="t"/>
                      <a:r>
                        <a:rPr lang="en-US" u="none" strike="noStrike" dirty="0" smtClean="0">
                          <a:solidFill>
                            <a:srgbClr val="4F7CAC"/>
                          </a:solidFill>
                          <a:effectLst/>
                          <a:hlinkClick r:id="rId2"/>
                        </a:rPr>
                        <a:t>Data Backup</a:t>
                      </a:r>
                      <a:endParaRPr lang="en-US" u="none" strike="noStrike" dirty="0" smtClean="0">
                        <a:solidFill>
                          <a:srgbClr val="4F7CAC"/>
                        </a:solidFill>
                        <a:effectLst/>
                      </a:endParaRPr>
                    </a:p>
                    <a:p>
                      <a:pPr fontAlgn="t"/>
                      <a:r>
                        <a:rPr lang="zh-TW" altLang="en-US" dirty="0" smtClean="0">
                          <a:effectLst/>
                        </a:rPr>
                        <a:t>資料備份</a:t>
                      </a:r>
                      <a:endParaRPr lang="en-US"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marL="285750" indent="-285750" fontAlgn="t">
                        <a:buFont typeface="Wingdings" panose="05000000000000000000" pitchFamily="2" charset="2"/>
                        <a:buChar char="n"/>
                      </a:pPr>
                      <a:r>
                        <a:rPr lang="en-US" altLang="zh-TW" sz="1800" b="0" i="0" kern="1200" dirty="0" smtClean="0">
                          <a:solidFill>
                            <a:schemeClr val="tx1"/>
                          </a:solidFill>
                          <a:effectLst/>
                          <a:latin typeface="+mn-lt"/>
                          <a:ea typeface="+mn-ea"/>
                          <a:cs typeface="+mn-cs"/>
                        </a:rPr>
                        <a:t>Consider implementing IT disaster recovery plans that contain procedures for taking regular data backups that can be used to restore organizational data. Ensure backups are stored off system and is protected from common methods adversaries may use to gain access and destroy the backups to prevent recovery.</a:t>
                      </a:r>
                    </a:p>
                    <a:p>
                      <a:pPr marL="285750" indent="-285750" fontAlgn="t">
                        <a:buFont typeface="Wingdings" panose="05000000000000000000" pitchFamily="2" charset="2"/>
                        <a:buChar char="n"/>
                      </a:pPr>
                      <a:r>
                        <a:rPr lang="zh-TW" altLang="en-US" sz="1800" b="0" i="0" kern="1200" dirty="0" smtClean="0">
                          <a:solidFill>
                            <a:schemeClr val="tx1"/>
                          </a:solidFill>
                          <a:effectLst/>
                          <a:latin typeface="+mn-lt"/>
                          <a:ea typeface="+mn-ea"/>
                          <a:cs typeface="+mn-cs"/>
                        </a:rPr>
                        <a:t>考慮實施 </a:t>
                      </a:r>
                      <a:r>
                        <a:rPr lang="en-US" altLang="zh-TW" sz="1800" b="0" i="0" kern="1200" dirty="0" smtClean="0">
                          <a:solidFill>
                            <a:schemeClr val="tx1"/>
                          </a:solidFill>
                          <a:effectLst/>
                          <a:latin typeface="+mn-lt"/>
                          <a:ea typeface="+mn-ea"/>
                          <a:cs typeface="+mn-cs"/>
                        </a:rPr>
                        <a:t>IT </a:t>
                      </a:r>
                      <a:r>
                        <a:rPr lang="zh-TW" altLang="en-US" sz="1800" b="0" i="0" kern="1200" dirty="0" smtClean="0">
                          <a:solidFill>
                            <a:schemeClr val="tx1"/>
                          </a:solidFill>
                          <a:effectLst/>
                          <a:latin typeface="+mn-lt"/>
                          <a:ea typeface="+mn-ea"/>
                          <a:cs typeface="+mn-cs"/>
                        </a:rPr>
                        <a:t>災難復原計劃，其中包含定期進行資料備份的程序，這些備份可用於復原組織資料。確保備份儲存在系統外，並防止攻擊者使用常見方法取得存取權限並銷毀備份以防止復原。</a:t>
                      </a:r>
                      <a:endParaRPr lang="en-US" altLang="zh-TW" sz="1700" b="0" i="0" kern="1200" dirty="0" smtClean="0">
                        <a:solidFill>
                          <a:schemeClr val="tx1"/>
                        </a:solidFill>
                        <a:effectLst/>
                        <a:latin typeface="+mn-lt"/>
                        <a:ea typeface="+mn-ea"/>
                        <a:cs typeface="+mn-cs"/>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2489582577"/>
                  </a:ext>
                </a:extLst>
              </a:tr>
            </a:tbl>
          </a:graphicData>
        </a:graphic>
      </p:graphicFrame>
      <p:sp>
        <p:nvSpPr>
          <p:cNvPr id="7" name="投影片編號版面配置區 6"/>
          <p:cNvSpPr>
            <a:spLocks noGrp="1"/>
          </p:cNvSpPr>
          <p:nvPr>
            <p:ph type="sldNum" sz="quarter" idx="12"/>
          </p:nvPr>
        </p:nvSpPr>
        <p:spPr/>
        <p:txBody>
          <a:bodyPr/>
          <a:lstStyle/>
          <a:p>
            <a:fld id="{D16C3A51-89D0-4E4D-AA61-5A30A561532A}" type="slidenum">
              <a:rPr lang="zh-TW" altLang="en-US" smtClean="0"/>
              <a:pPr/>
              <a:t>137</a:t>
            </a:fld>
            <a:endParaRPr lang="zh-TW" altLang="en-US"/>
          </a:p>
        </p:txBody>
      </p:sp>
      <p:sp>
        <p:nvSpPr>
          <p:cNvPr id="6" name="矩形 5"/>
          <p:cNvSpPr/>
          <p:nvPr/>
        </p:nvSpPr>
        <p:spPr>
          <a:xfrm>
            <a:off x="0" y="701701"/>
            <a:ext cx="3175356" cy="461665"/>
          </a:xfrm>
          <a:prstGeom prst="rect">
            <a:avLst/>
          </a:prstGeom>
        </p:spPr>
        <p:txBody>
          <a:bodyPr wrap="none">
            <a:spAutoFit/>
          </a:bodyPr>
          <a:lstStyle/>
          <a:p>
            <a:r>
              <a:rPr lang="en-US" altLang="zh-TW" sz="2400" b="1" dirty="0">
                <a:solidFill>
                  <a:srgbClr val="39434C"/>
                </a:solidFill>
                <a:latin typeface="Roboto-Light"/>
              </a:rPr>
              <a:t>Mitigations</a:t>
            </a:r>
            <a:r>
              <a:rPr lang="zh-TW" altLang="en-US" sz="2400" b="1" dirty="0">
                <a:solidFill>
                  <a:srgbClr val="39434C"/>
                </a:solidFill>
                <a:latin typeface="Roboto-Light"/>
              </a:rPr>
              <a:t> </a:t>
            </a:r>
            <a:r>
              <a:rPr lang="zh-TW" altLang="en-US" sz="2400" b="1" dirty="0"/>
              <a:t>緩解措施</a:t>
            </a:r>
          </a:p>
        </p:txBody>
      </p:sp>
      <p:sp>
        <p:nvSpPr>
          <p:cNvPr id="9" name="矩形 8"/>
          <p:cNvSpPr/>
          <p:nvPr/>
        </p:nvSpPr>
        <p:spPr>
          <a:xfrm>
            <a:off x="66502" y="116526"/>
            <a:ext cx="5731056" cy="400110"/>
          </a:xfrm>
          <a:prstGeom prst="rect">
            <a:avLst/>
          </a:prstGeom>
        </p:spPr>
        <p:txBody>
          <a:bodyPr wrap="none">
            <a:spAutoFit/>
          </a:bodyPr>
          <a:lstStyle/>
          <a:p>
            <a:r>
              <a:rPr lang="en-US" altLang="zh-TW" sz="2000" dirty="0" smtClean="0"/>
              <a:t>1.</a:t>
            </a:r>
            <a:r>
              <a:rPr lang="zh-TW" altLang="en-US" sz="2000" dirty="0" smtClean="0"/>
              <a:t>影響</a:t>
            </a:r>
            <a:r>
              <a:rPr lang="en-US" altLang="zh-TW" sz="2000" dirty="0" smtClean="0"/>
              <a:t>Impact</a:t>
            </a:r>
            <a:r>
              <a:rPr lang="zh-TW" altLang="en-US" sz="2000" dirty="0" smtClean="0"/>
              <a:t> 戰術</a:t>
            </a:r>
            <a:r>
              <a:rPr lang="en-US" altLang="zh-TW" sz="2000" dirty="0" smtClean="0"/>
              <a:t>| 1.</a:t>
            </a:r>
            <a:r>
              <a:rPr lang="zh-TW" altLang="en-US" sz="2000" b="1" dirty="0" smtClean="0">
                <a:solidFill>
                  <a:srgbClr val="FF0000"/>
                </a:solidFill>
              </a:rPr>
              <a:t>污損 </a:t>
            </a:r>
            <a:r>
              <a:rPr lang="en-US" altLang="zh-TW" sz="2000" b="1" dirty="0" smtClean="0">
                <a:solidFill>
                  <a:srgbClr val="FF0000"/>
                </a:solidFill>
              </a:rPr>
              <a:t>Defacement </a:t>
            </a:r>
            <a:r>
              <a:rPr lang="en-US" altLang="zh-TW" sz="2000" dirty="0" smtClean="0"/>
              <a:t>(2)</a:t>
            </a:r>
            <a:r>
              <a:rPr lang="zh-TW" altLang="en-US" sz="2000" dirty="0" smtClean="0"/>
              <a:t>技術</a:t>
            </a:r>
            <a:endParaRPr lang="en-US" altLang="zh-TW" sz="2000" dirty="0"/>
          </a:p>
        </p:txBody>
      </p:sp>
    </p:spTree>
    <p:extLst>
      <p:ext uri="{BB962C8B-B14F-4D97-AF65-F5344CB8AC3E}">
        <p14:creationId xmlns:p14="http://schemas.microsoft.com/office/powerpoint/2010/main" val="82171646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0"/>
            <a:ext cx="2955553" cy="584775"/>
          </a:xfrm>
          <a:prstGeom prst="rect">
            <a:avLst/>
          </a:prstGeom>
        </p:spPr>
        <p:txBody>
          <a:bodyPr wrap="none">
            <a:spAutoFit/>
          </a:bodyPr>
          <a:lstStyle/>
          <a:p>
            <a:r>
              <a:rPr lang="en-US" altLang="zh-TW" sz="3200" b="1" dirty="0">
                <a:solidFill>
                  <a:srgbClr val="39434C"/>
                </a:solidFill>
                <a:latin typeface="Roboto-Light"/>
              </a:rPr>
              <a:t>Detection</a:t>
            </a:r>
            <a:r>
              <a:rPr lang="zh-TW" altLang="en-US" sz="3200" b="1" dirty="0">
                <a:solidFill>
                  <a:srgbClr val="39434C"/>
                </a:solidFill>
                <a:latin typeface="Roboto-Light"/>
              </a:rPr>
              <a:t>偵測</a:t>
            </a:r>
            <a:endParaRPr lang="en-US" altLang="zh-TW" sz="3200" b="1" dirty="0">
              <a:solidFill>
                <a:srgbClr val="39434C"/>
              </a:solidFill>
              <a:latin typeface="Roboto-Light"/>
            </a:endParaRPr>
          </a:p>
        </p:txBody>
      </p:sp>
      <p:graphicFrame>
        <p:nvGraphicFramePr>
          <p:cNvPr id="5" name="表格 4"/>
          <p:cNvGraphicFramePr>
            <a:graphicFrameLocks noGrp="1"/>
          </p:cNvGraphicFramePr>
          <p:nvPr>
            <p:extLst>
              <p:ext uri="{D42A27DB-BD31-4B8C-83A1-F6EECF244321}">
                <p14:modId xmlns:p14="http://schemas.microsoft.com/office/powerpoint/2010/main" val="279035599"/>
              </p:ext>
            </p:extLst>
          </p:nvPr>
        </p:nvGraphicFramePr>
        <p:xfrm>
          <a:off x="0" y="584775"/>
          <a:ext cx="12192000" cy="6523538"/>
        </p:xfrm>
        <a:graphic>
          <a:graphicData uri="http://schemas.openxmlformats.org/drawingml/2006/table">
            <a:tbl>
              <a:tblPr/>
              <a:tblGrid>
                <a:gridCol w="991518">
                  <a:extLst>
                    <a:ext uri="{9D8B030D-6E8A-4147-A177-3AD203B41FA5}">
                      <a16:colId xmlns:a16="http://schemas.microsoft.com/office/drawing/2014/main" val="906928145"/>
                    </a:ext>
                  </a:extLst>
                </a:gridCol>
                <a:gridCol w="1233889">
                  <a:extLst>
                    <a:ext uri="{9D8B030D-6E8A-4147-A177-3AD203B41FA5}">
                      <a16:colId xmlns:a16="http://schemas.microsoft.com/office/drawing/2014/main" val="515423261"/>
                    </a:ext>
                  </a:extLst>
                </a:gridCol>
                <a:gridCol w="1737536">
                  <a:extLst>
                    <a:ext uri="{9D8B030D-6E8A-4147-A177-3AD203B41FA5}">
                      <a16:colId xmlns:a16="http://schemas.microsoft.com/office/drawing/2014/main" val="951650634"/>
                    </a:ext>
                  </a:extLst>
                </a:gridCol>
                <a:gridCol w="8229057">
                  <a:extLst>
                    <a:ext uri="{9D8B030D-6E8A-4147-A177-3AD203B41FA5}">
                      <a16:colId xmlns:a16="http://schemas.microsoft.com/office/drawing/2014/main" val="1647455623"/>
                    </a:ext>
                  </a:extLst>
                </a:gridCol>
              </a:tblGrid>
              <a:tr h="310498">
                <a:tc>
                  <a:txBody>
                    <a:bodyPr/>
                    <a:lstStyle/>
                    <a:p>
                      <a:pPr algn="l" fontAlgn="b"/>
                      <a:r>
                        <a:rPr lang="en-US" sz="1400" b="1" dirty="0">
                          <a:effectLst/>
                        </a:rPr>
                        <a:t>ID</a:t>
                      </a:r>
                    </a:p>
                  </a:txBody>
                  <a:tcPr marL="54279" marR="54279" marT="27139" marB="2713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a:effectLst/>
                        </a:rPr>
                        <a:t>Data Source</a:t>
                      </a:r>
                    </a:p>
                  </a:txBody>
                  <a:tcPr marL="54279" marR="54279" marT="27139" marB="2713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u="none" dirty="0">
                          <a:effectLst/>
                        </a:rPr>
                        <a:t>Data Component</a:t>
                      </a:r>
                    </a:p>
                  </a:txBody>
                  <a:tcPr marL="54279" marR="54279" marT="27139" marB="2713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a:effectLst/>
                        </a:rPr>
                        <a:t>Detects</a:t>
                      </a:r>
                    </a:p>
                  </a:txBody>
                  <a:tcPr marL="54279" marR="54279" marT="27139" marB="2713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228550365"/>
                  </a:ext>
                </a:extLst>
              </a:tr>
              <a:tr h="1085938">
                <a:tc>
                  <a:txBody>
                    <a:bodyPr/>
                    <a:lstStyle/>
                    <a:p>
                      <a:pPr fontAlgn="t"/>
                      <a:r>
                        <a:rPr lang="en-US" altLang="zh-TW" sz="1800" b="0" i="0" u="none" strike="noStrike" kern="1200" dirty="0" smtClean="0">
                          <a:solidFill>
                            <a:schemeClr val="tx1"/>
                          </a:solidFill>
                          <a:effectLst/>
                          <a:latin typeface="+mn-lt"/>
                          <a:ea typeface="+mn-ea"/>
                          <a:cs typeface="+mn-cs"/>
                          <a:hlinkClick r:id="rId2"/>
                        </a:rPr>
                        <a:t>DS0015</a:t>
                      </a:r>
                      <a:endParaRPr lang="en-US" dirty="0">
                        <a:effectLst/>
                      </a:endParaRPr>
                    </a:p>
                  </a:txBody>
                  <a:tcPr marL="95250" marR="95250" marT="95250" marB="952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2"/>
                        </a:rPr>
                        <a:t>Application Log</a:t>
                      </a:r>
                      <a:endParaRPr lang="en-US" sz="1400" b="1"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3"/>
                        </a:rPr>
                        <a:t>Application Log Content</a:t>
                      </a:r>
                      <a:endParaRPr lang="en-US" altLang="zh-TW" sz="1800" b="0" i="0" u="none" strike="noStrike" kern="1200" dirty="0" smtClean="0">
                        <a:solidFill>
                          <a:schemeClr val="tx1"/>
                        </a:solidFill>
                        <a:effectLst/>
                        <a:latin typeface="+mn-lt"/>
                        <a:ea typeface="+mn-ea"/>
                        <a:cs typeface="+mn-cs"/>
                      </a:endParaRPr>
                    </a:p>
                    <a:p>
                      <a:pPr fontAlgn="t"/>
                      <a:r>
                        <a:rPr lang="zh-TW" altLang="en-US" sz="1800" b="0" i="0" u="none" strike="noStrike" kern="1200" dirty="0" smtClean="0">
                          <a:solidFill>
                            <a:schemeClr val="tx1"/>
                          </a:solidFill>
                          <a:effectLst/>
                          <a:latin typeface="+mn-lt"/>
                          <a:ea typeface="+mn-ea"/>
                          <a:cs typeface="+mn-cs"/>
                        </a:rPr>
                        <a:t>應用程式日誌內容</a:t>
                      </a:r>
                      <a:endParaRPr lang="en-US" sz="1800" b="1" u="none"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285750" indent="-285750" fontAlgn="t">
                        <a:buFont typeface="Wingdings" panose="05000000000000000000" pitchFamily="2" charset="2"/>
                        <a:buChar char="n"/>
                      </a:pPr>
                      <a:r>
                        <a:rPr lang="en-US" altLang="zh-TW" sz="1800" b="0" i="0" kern="1200" dirty="0" smtClean="0">
                          <a:solidFill>
                            <a:schemeClr val="tx1"/>
                          </a:solidFill>
                          <a:effectLst/>
                          <a:latin typeface="+mn-lt"/>
                          <a:ea typeface="+mn-ea"/>
                          <a:cs typeface="+mn-cs"/>
                        </a:rPr>
                        <a:t>Monitor for third-party application logging, messaging, and/or other artifacts that may modify visual content available internally or externally to an enterprise network.</a:t>
                      </a:r>
                    </a:p>
                    <a:p>
                      <a:pPr marL="285750" indent="-285750" fontAlgn="t">
                        <a:buFont typeface="Wingdings" panose="05000000000000000000" pitchFamily="2" charset="2"/>
                        <a:buChar char="n"/>
                      </a:pPr>
                      <a:r>
                        <a:rPr lang="zh-TW" altLang="en-US" sz="1800" b="0" i="0" kern="1200" dirty="0" smtClean="0">
                          <a:solidFill>
                            <a:schemeClr val="tx1"/>
                          </a:solidFill>
                          <a:effectLst/>
                          <a:latin typeface="+mn-lt"/>
                          <a:ea typeface="+mn-ea"/>
                          <a:cs typeface="+mn-cs"/>
                        </a:rPr>
                        <a:t>監視可能修改企業網路內部或外部可用的視覺內容的第三方應用程式日誌記錄、訊息傳遞和</a:t>
                      </a:r>
                      <a:r>
                        <a:rPr lang="en-US" altLang="zh-TW" sz="1800" b="0" i="0" kern="1200" dirty="0" smtClean="0">
                          <a:solidFill>
                            <a:schemeClr val="tx1"/>
                          </a:solidFill>
                          <a:effectLst/>
                          <a:latin typeface="+mn-lt"/>
                          <a:ea typeface="+mn-ea"/>
                          <a:cs typeface="+mn-cs"/>
                        </a:rPr>
                        <a:t>/</a:t>
                      </a:r>
                      <a:r>
                        <a:rPr lang="zh-TW" altLang="en-US" sz="1800" b="0" i="0" kern="1200" dirty="0" smtClean="0">
                          <a:solidFill>
                            <a:schemeClr val="tx1"/>
                          </a:solidFill>
                          <a:effectLst/>
                          <a:latin typeface="+mn-lt"/>
                          <a:ea typeface="+mn-ea"/>
                          <a:cs typeface="+mn-cs"/>
                        </a:rPr>
                        <a:t>或其他工件。</a:t>
                      </a:r>
                      <a:endParaRPr lang="en-US" altLang="zh-TW" sz="1800" b="0" i="0" kern="1200" dirty="0" smtClean="0">
                        <a:solidFill>
                          <a:schemeClr val="tx1"/>
                        </a:solidFill>
                        <a:effectLst/>
                        <a:latin typeface="+mn-lt"/>
                        <a:ea typeface="+mn-ea"/>
                        <a:cs typeface="+mn-cs"/>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4071033893"/>
                  </a:ext>
                </a:extLst>
              </a:tr>
              <a:tr h="605180">
                <a:tc rowSpan="2">
                  <a:txBody>
                    <a:bodyPr/>
                    <a:lstStyle/>
                    <a:p>
                      <a:pPr fontAlgn="t"/>
                      <a:r>
                        <a:rPr lang="en-US" altLang="zh-TW" sz="1800" b="0" i="0" u="none" strike="noStrike" kern="1200" dirty="0" smtClean="0">
                          <a:solidFill>
                            <a:schemeClr val="tx1"/>
                          </a:solidFill>
                          <a:effectLst/>
                          <a:latin typeface="+mn-lt"/>
                          <a:ea typeface="+mn-ea"/>
                          <a:cs typeface="+mn-cs"/>
                          <a:hlinkClick r:id="rId4"/>
                        </a:rPr>
                        <a:t>DS0022</a:t>
                      </a:r>
                      <a:endParaRPr lang="en-US" dirty="0">
                        <a:effectLst/>
                      </a:endParaRPr>
                    </a:p>
                  </a:txBody>
                  <a:tcPr marL="95250" marR="95250" marT="95250" marB="952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rowSpan="2">
                  <a:txBody>
                    <a:bodyPr/>
                    <a:lstStyle/>
                    <a:p>
                      <a:pPr fontAlgn="t"/>
                      <a:r>
                        <a:rPr lang="en-US" altLang="zh-TW" sz="1800" b="0" i="0" u="none" strike="noStrike" kern="1200" dirty="0" smtClean="0">
                          <a:solidFill>
                            <a:schemeClr val="tx1"/>
                          </a:solidFill>
                          <a:effectLst/>
                          <a:latin typeface="+mn-lt"/>
                          <a:ea typeface="+mn-ea"/>
                          <a:cs typeface="+mn-cs"/>
                          <a:hlinkClick r:id="rId4"/>
                        </a:rPr>
                        <a:t>File</a:t>
                      </a:r>
                      <a:endParaRPr lang="en-US" sz="1400" b="1"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5"/>
                        </a:rPr>
                        <a:t>File Creation</a:t>
                      </a:r>
                      <a:endParaRPr lang="en-US" altLang="zh-TW" sz="1800" b="0" i="0" u="none" strike="noStrike" kern="1200" dirty="0" smtClean="0">
                        <a:solidFill>
                          <a:schemeClr val="tx1"/>
                        </a:solidFill>
                        <a:effectLst/>
                        <a:latin typeface="+mn-lt"/>
                        <a:ea typeface="+mn-ea"/>
                        <a:cs typeface="+mn-cs"/>
                      </a:endParaRPr>
                    </a:p>
                    <a:p>
                      <a:pPr fontAlgn="t"/>
                      <a:r>
                        <a:rPr lang="zh-TW" altLang="en-US" sz="1800" b="1" u="none" dirty="0" smtClean="0">
                          <a:effectLst/>
                        </a:rPr>
                        <a:t>文件創建</a:t>
                      </a:r>
                      <a:endParaRPr lang="en-US" sz="1800" b="1" u="none"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285750" indent="-285750" fontAlgn="t">
                        <a:buFont typeface="Wingdings" panose="05000000000000000000" pitchFamily="2" charset="2"/>
                        <a:buChar char="n"/>
                      </a:pPr>
                      <a:r>
                        <a:rPr lang="en-US" altLang="zh-TW" sz="1800" b="0" i="0" kern="1200" dirty="0" smtClean="0">
                          <a:solidFill>
                            <a:schemeClr val="tx1"/>
                          </a:solidFill>
                          <a:effectLst/>
                          <a:latin typeface="+mn-lt"/>
                          <a:ea typeface="+mn-ea"/>
                          <a:cs typeface="+mn-cs"/>
                        </a:rPr>
                        <a:t>Monitor for newly constructed visual content for internal or external enterprise networks.</a:t>
                      </a:r>
                    </a:p>
                    <a:p>
                      <a:pPr marL="285750" indent="-285750" fontAlgn="t">
                        <a:buFont typeface="Wingdings" panose="05000000000000000000" pitchFamily="2" charset="2"/>
                        <a:buChar char="n"/>
                      </a:pPr>
                      <a:r>
                        <a:rPr lang="zh-TW" altLang="en-US" sz="1800" b="0" i="0" kern="1200" dirty="0" smtClean="0">
                          <a:solidFill>
                            <a:schemeClr val="tx1"/>
                          </a:solidFill>
                          <a:effectLst/>
                          <a:latin typeface="+mn-lt"/>
                          <a:ea typeface="+mn-ea"/>
                          <a:cs typeface="+mn-cs"/>
                        </a:rPr>
                        <a:t>監控內部或外部企業網路新建的視覺內容。</a:t>
                      </a:r>
                      <a:endParaRPr lang="en-US" altLang="zh-TW" sz="1100" b="1"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502216885"/>
                  </a:ext>
                </a:extLst>
              </a:tr>
              <a:tr h="605180">
                <a:tc vMerge="1">
                  <a:txBody>
                    <a:bodyPr/>
                    <a:lstStyle/>
                    <a:p>
                      <a:endParaRPr lang="zh-TW" altLang="en-US"/>
                    </a:p>
                  </a:txBody>
                  <a:tcPr/>
                </a:tc>
                <a:tc vMerge="1">
                  <a:txBody>
                    <a:bodyPr/>
                    <a:lstStyle/>
                    <a:p>
                      <a:endParaRPr lang="zh-TW" altLang="en-US"/>
                    </a:p>
                  </a:txBody>
                  <a:tcPr/>
                </a:tc>
                <a:tc>
                  <a:txBody>
                    <a:bodyPr/>
                    <a:lstStyle/>
                    <a:p>
                      <a:pPr fontAlgn="t"/>
                      <a:r>
                        <a:rPr lang="en-US" altLang="zh-TW" sz="1800" b="0" i="0" u="none" strike="noStrike" kern="1200" dirty="0" smtClean="0">
                          <a:solidFill>
                            <a:schemeClr val="tx1"/>
                          </a:solidFill>
                          <a:effectLst/>
                          <a:latin typeface="+mn-lt"/>
                          <a:ea typeface="+mn-ea"/>
                          <a:cs typeface="+mn-cs"/>
                          <a:hlinkClick r:id="rId5"/>
                        </a:rPr>
                        <a:t>File Modification</a:t>
                      </a:r>
                      <a:endParaRPr lang="en-US" altLang="zh-TW" sz="1800" b="0" i="0" u="none" strike="noStrike" kern="1200" dirty="0" smtClean="0">
                        <a:solidFill>
                          <a:schemeClr val="tx1"/>
                        </a:solidFill>
                        <a:effectLst/>
                        <a:latin typeface="+mn-lt"/>
                        <a:ea typeface="+mn-ea"/>
                        <a:cs typeface="+mn-cs"/>
                      </a:endParaRPr>
                    </a:p>
                    <a:p>
                      <a:pPr fontAlgn="t"/>
                      <a:r>
                        <a:rPr lang="zh-TW" altLang="en-US" sz="1800" b="1" u="none" dirty="0" smtClean="0">
                          <a:effectLst/>
                        </a:rPr>
                        <a:t>文件修改</a:t>
                      </a:r>
                      <a:endParaRPr lang="en-US" sz="1800" b="1" u="none"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285750" indent="-285750" fontAlgn="t">
                        <a:buFont typeface="Wingdings" panose="05000000000000000000" pitchFamily="2" charset="2"/>
                        <a:buChar char="n"/>
                      </a:pPr>
                      <a:r>
                        <a:rPr lang="en-US" altLang="zh-TW" sz="1800" b="0" i="0" kern="1200" dirty="0" smtClean="0">
                          <a:solidFill>
                            <a:schemeClr val="tx1"/>
                          </a:solidFill>
                          <a:effectLst/>
                          <a:latin typeface="+mn-lt"/>
                          <a:ea typeface="+mn-ea"/>
                          <a:cs typeface="+mn-cs"/>
                        </a:rPr>
                        <a:t>Monitor for changes made to files for unexpected modifications to internal and external websites for unplanned content changes.</a:t>
                      </a:r>
                    </a:p>
                    <a:p>
                      <a:pPr marL="285750" indent="-285750" fontAlgn="t">
                        <a:buFont typeface="Wingdings" panose="05000000000000000000" pitchFamily="2" charset="2"/>
                        <a:buChar char="n"/>
                      </a:pPr>
                      <a:r>
                        <a:rPr lang="zh-TW" altLang="en-US" sz="1800" b="0" i="0" kern="1200" dirty="0" smtClean="0">
                          <a:solidFill>
                            <a:schemeClr val="tx1"/>
                          </a:solidFill>
                          <a:effectLst/>
                          <a:latin typeface="+mn-lt"/>
                          <a:ea typeface="+mn-ea"/>
                          <a:cs typeface="+mn-cs"/>
                        </a:rPr>
                        <a:t>監視文件所做的更改，以防止對內部和外部網站進行意外修改，以防止計劃外的內容更改。</a:t>
                      </a:r>
                      <a:endParaRPr lang="en-US" altLang="zh-TW" sz="1100" b="1"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642373872"/>
                  </a:ext>
                </a:extLst>
              </a:tr>
              <a:tr h="1085938">
                <a:tc>
                  <a:txBody>
                    <a:bodyPr/>
                    <a:lstStyle/>
                    <a:p>
                      <a:pPr fontAlgn="t"/>
                      <a:r>
                        <a:rPr lang="en-US" altLang="zh-TW" sz="1800" b="0" i="0" u="none" strike="noStrike" kern="1200" dirty="0" smtClean="0">
                          <a:solidFill>
                            <a:schemeClr val="tx1"/>
                          </a:solidFill>
                          <a:effectLst/>
                          <a:latin typeface="+mn-lt"/>
                          <a:ea typeface="+mn-ea"/>
                          <a:cs typeface="+mn-cs"/>
                          <a:hlinkClick r:id="rId6"/>
                        </a:rPr>
                        <a:t>DS0029</a:t>
                      </a:r>
                      <a:endParaRPr lang="en-US" dirty="0">
                        <a:effectLst/>
                      </a:endParaRPr>
                    </a:p>
                  </a:txBody>
                  <a:tcPr marL="95250" marR="95250" marT="95250" marB="952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6"/>
                        </a:rPr>
                        <a:t>Network Traffic</a:t>
                      </a:r>
                      <a:endParaRPr lang="en-US" sz="1400" b="1"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7"/>
                        </a:rPr>
                        <a:t>Network Traffic Content</a:t>
                      </a:r>
                      <a:endParaRPr lang="en-US" altLang="zh-TW" sz="1800" b="0" i="0" u="none" strike="noStrike" kern="1200" dirty="0" smtClean="0">
                        <a:solidFill>
                          <a:schemeClr val="tx1"/>
                        </a:solidFill>
                        <a:effectLst/>
                        <a:latin typeface="+mn-lt"/>
                        <a:ea typeface="+mn-ea"/>
                        <a:cs typeface="+mn-cs"/>
                      </a:endParaRPr>
                    </a:p>
                    <a:p>
                      <a:pPr fontAlgn="t"/>
                      <a:r>
                        <a:rPr lang="zh-TW" altLang="en-US" sz="1800" b="1" u="none" dirty="0" smtClean="0">
                          <a:effectLst/>
                        </a:rPr>
                        <a:t>網路流量內容</a:t>
                      </a:r>
                      <a:endParaRPr lang="en-US" sz="1800" b="1" u="none"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285750" indent="-285750" fontAlgn="t">
                        <a:buFont typeface="Wingdings" panose="05000000000000000000" pitchFamily="2" charset="2"/>
                        <a:buChar char="n"/>
                      </a:pPr>
                      <a:r>
                        <a:rPr lang="en-US" altLang="zh-TW" sz="1800" b="0" i="0" kern="1200" dirty="0" smtClean="0">
                          <a:solidFill>
                            <a:schemeClr val="tx1"/>
                          </a:solidFill>
                          <a:effectLst/>
                          <a:latin typeface="+mn-lt"/>
                          <a:ea typeface="+mn-ea"/>
                          <a:cs typeface="+mn-cs"/>
                        </a:rPr>
                        <a:t>Monitor and analyze traffic patterns and packet inspection associated to protocol(s) that do not follow the expected protocol standards and traffic flows (e.g. unauthorized, gratuitous, or anomalous traffic patterns attempting to access internal and external websites and services). Consider correlating with application monitoring for indication of unplanned service interruptions or unauthorized content changes.</a:t>
                      </a:r>
                    </a:p>
                    <a:p>
                      <a:pPr marL="285750" indent="-285750" fontAlgn="t">
                        <a:buFont typeface="Wingdings" panose="05000000000000000000" pitchFamily="2" charset="2"/>
                        <a:buChar char="n"/>
                      </a:pPr>
                      <a:r>
                        <a:rPr lang="zh-TW" altLang="en-US" sz="1800" b="0" i="0" kern="1200" dirty="0" smtClean="0">
                          <a:solidFill>
                            <a:schemeClr val="tx1"/>
                          </a:solidFill>
                          <a:effectLst/>
                          <a:latin typeface="+mn-lt"/>
                          <a:ea typeface="+mn-ea"/>
                          <a:cs typeface="+mn-cs"/>
                        </a:rPr>
                        <a:t>監視和分析與不遵循預期協議標準和流量的協定相關的流量模式和資料包檢查（例如，嘗試存取內部和外部網站和服務的未經授權、無償或異常流量模式）。考慮與應用程式監控關聯，以指示計劃外的服務中斷或未經授權的內容變更。</a:t>
                      </a:r>
                      <a:endParaRPr lang="en-US" altLang="zh-TW" sz="1100" b="1"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635753350"/>
                  </a:ext>
                </a:extLst>
              </a:tr>
            </a:tbl>
          </a:graphicData>
        </a:graphic>
      </p:graphicFrame>
      <p:sp>
        <p:nvSpPr>
          <p:cNvPr id="7" name="投影片編號版面配置區 6"/>
          <p:cNvSpPr>
            <a:spLocks noGrp="1"/>
          </p:cNvSpPr>
          <p:nvPr>
            <p:ph type="sldNum" sz="quarter" idx="12"/>
          </p:nvPr>
        </p:nvSpPr>
        <p:spPr/>
        <p:txBody>
          <a:bodyPr/>
          <a:lstStyle/>
          <a:p>
            <a:fld id="{D16C3A51-89D0-4E4D-AA61-5A30A561532A}" type="slidenum">
              <a:rPr lang="zh-TW" altLang="en-US" smtClean="0"/>
              <a:pPr/>
              <a:t>138</a:t>
            </a:fld>
            <a:endParaRPr lang="zh-TW" altLang="en-US"/>
          </a:p>
        </p:txBody>
      </p:sp>
    </p:spTree>
    <p:extLst>
      <p:ext uri="{BB962C8B-B14F-4D97-AF65-F5344CB8AC3E}">
        <p14:creationId xmlns:p14="http://schemas.microsoft.com/office/powerpoint/2010/main" val="869890776"/>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a:extLst>
              <a:ext uri="{FF2B5EF4-FFF2-40B4-BE49-F238E27FC236}">
                <a16:creationId xmlns:a16="http://schemas.microsoft.com/office/drawing/2014/main" id="{22C0DB5A-1CD4-44DB-B8B8-53251DB55460}"/>
              </a:ext>
            </a:extLst>
          </p:cNvPr>
          <p:cNvGraphicFramePr>
            <a:graphicFrameLocks noGrp="1"/>
          </p:cNvGraphicFramePr>
          <p:nvPr>
            <p:extLst>
              <p:ext uri="{D42A27DB-BD31-4B8C-83A1-F6EECF244321}">
                <p14:modId xmlns:p14="http://schemas.microsoft.com/office/powerpoint/2010/main" val="1456528138"/>
              </p:ext>
            </p:extLst>
          </p:nvPr>
        </p:nvGraphicFramePr>
        <p:xfrm>
          <a:off x="88131" y="8182"/>
          <a:ext cx="11863077" cy="6849818"/>
        </p:xfrm>
        <a:graphic>
          <a:graphicData uri="http://schemas.openxmlformats.org/drawingml/2006/table">
            <a:tbl>
              <a:tblPr firstRow="1" bandRow="1">
                <a:tableStyleId>{5C22544A-7EE6-4342-B048-85BDC9FD1C3A}</a:tableStyleId>
              </a:tblPr>
              <a:tblGrid>
                <a:gridCol w="507424">
                  <a:extLst>
                    <a:ext uri="{9D8B030D-6E8A-4147-A177-3AD203B41FA5}">
                      <a16:colId xmlns:a16="http://schemas.microsoft.com/office/drawing/2014/main" val="3208886289"/>
                    </a:ext>
                  </a:extLst>
                </a:gridCol>
                <a:gridCol w="536141">
                  <a:extLst>
                    <a:ext uri="{9D8B030D-6E8A-4147-A177-3AD203B41FA5}">
                      <a16:colId xmlns:a16="http://schemas.microsoft.com/office/drawing/2014/main" val="3624500257"/>
                    </a:ext>
                  </a:extLst>
                </a:gridCol>
                <a:gridCol w="10819512">
                  <a:extLst>
                    <a:ext uri="{9D8B030D-6E8A-4147-A177-3AD203B41FA5}">
                      <a16:colId xmlns:a16="http://schemas.microsoft.com/office/drawing/2014/main" val="268504893"/>
                    </a:ext>
                  </a:extLst>
                </a:gridCol>
              </a:tblGrid>
              <a:tr h="1660553">
                <a:tc>
                  <a:txBody>
                    <a:bodyPr/>
                    <a:lstStyle/>
                    <a:p>
                      <a:pPr marL="0" indent="0">
                        <a:buNone/>
                      </a:pPr>
                      <a:endParaRPr lang="zh-TW" altLang="en-US" b="1" dirty="0">
                        <a:solidFill>
                          <a:schemeClr val="tx1"/>
                        </a:solidFill>
                        <a:effectLst>
                          <a:outerShdw blurRad="38100" dist="38100" dir="2700000" algn="tl">
                            <a:srgbClr val="000000">
                              <a:alpha val="43137"/>
                            </a:srgbClr>
                          </a:outerShdw>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indent="0">
                        <a:buNone/>
                      </a:pPr>
                      <a:r>
                        <a:rPr lang="en-US" altLang="zh-TW" b="1" dirty="0">
                          <a:solidFill>
                            <a:schemeClr val="tx1"/>
                          </a:solidFill>
                          <a:effectLst>
                            <a:outerShdw blurRad="38100" dist="38100" dir="2700000" algn="tl">
                              <a:srgbClr val="000000">
                                <a:alpha val="43137"/>
                              </a:srgbClr>
                            </a:outerShdw>
                          </a:effectLst>
                        </a:rPr>
                        <a:t>1.</a:t>
                      </a:r>
                      <a:endParaRPr lang="zh-TW" altLang="en-US" b="1" dirty="0">
                        <a:solidFill>
                          <a:schemeClr val="tx1"/>
                        </a:solidFill>
                        <a:effectLst>
                          <a:outerShdw blurRad="38100" dist="38100" dir="2700000" algn="tl">
                            <a:srgbClr val="000000">
                              <a:alpha val="43137"/>
                            </a:srgbClr>
                          </a:outerShdw>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zh-TW" altLang="en-US" b="1" dirty="0">
                          <a:solidFill>
                            <a:schemeClr val="tx1"/>
                          </a:solidFill>
                          <a:effectLst>
                            <a:outerShdw blurRad="38100" dist="38100" dir="2700000" algn="tl">
                              <a:srgbClr val="000000">
                                <a:alpha val="43137"/>
                              </a:srgbClr>
                            </a:outerShdw>
                          </a:effectLst>
                        </a:rPr>
                        <a:t>關於 </a:t>
                      </a:r>
                      <a:r>
                        <a:rPr lang="en-US" altLang="zh-TW" b="1" dirty="0">
                          <a:solidFill>
                            <a:schemeClr val="tx1"/>
                          </a:solidFill>
                          <a:effectLst>
                            <a:outerShdw blurRad="38100" dist="38100" dir="2700000" algn="tl">
                              <a:srgbClr val="000000">
                                <a:alpha val="43137"/>
                              </a:srgbClr>
                            </a:outerShdw>
                          </a:effectLst>
                        </a:rPr>
                        <a:t>MITRE ATT&amp;CK </a:t>
                      </a:r>
                      <a:r>
                        <a:rPr lang="zh-TW" altLang="en-US" b="1" dirty="0">
                          <a:solidFill>
                            <a:schemeClr val="tx1"/>
                          </a:solidFill>
                          <a:effectLst>
                            <a:outerShdw blurRad="38100" dist="38100" dir="2700000" algn="tl">
                              <a:srgbClr val="000000">
                                <a:alpha val="43137"/>
                              </a:srgbClr>
                            </a:outerShdw>
                          </a:effectLst>
                        </a:rPr>
                        <a:t>中的網路服務阻斷</a:t>
                      </a:r>
                      <a:r>
                        <a:rPr lang="en-US" altLang="zh-TW" b="1" dirty="0">
                          <a:solidFill>
                            <a:schemeClr val="tx1"/>
                          </a:solidFill>
                          <a:effectLst>
                            <a:outerShdw blurRad="38100" dist="38100" dir="2700000" algn="tl">
                              <a:srgbClr val="000000">
                                <a:alpha val="43137"/>
                              </a:srgbClr>
                            </a:outerShdw>
                          </a:effectLst>
                        </a:rPr>
                        <a:t>(Network Denial of Service)</a:t>
                      </a:r>
                      <a:r>
                        <a:rPr lang="zh-TW" altLang="en-US" b="1" dirty="0">
                          <a:solidFill>
                            <a:schemeClr val="tx1"/>
                          </a:solidFill>
                          <a:effectLst>
                            <a:outerShdw blurRad="38100" dist="38100" dir="2700000" algn="tl">
                              <a:srgbClr val="000000">
                                <a:alpha val="43137"/>
                              </a:srgbClr>
                            </a:outerShdw>
                          </a:effectLst>
                        </a:rPr>
                        <a:t>技術</a:t>
                      </a:r>
                      <a:r>
                        <a:rPr lang="en-US" altLang="zh-TW" b="1" dirty="0">
                          <a:solidFill>
                            <a:schemeClr val="tx1"/>
                          </a:solidFill>
                          <a:effectLst>
                            <a:outerShdw blurRad="38100" dist="38100" dir="2700000" algn="tl">
                              <a:srgbClr val="000000">
                                <a:alpha val="43137"/>
                              </a:srgbClr>
                            </a:outerShdw>
                          </a:effectLst>
                        </a:rPr>
                        <a:t>(Technique)</a:t>
                      </a:r>
                      <a:r>
                        <a:rPr lang="zh-TW" altLang="en-US" b="1" dirty="0">
                          <a:solidFill>
                            <a:schemeClr val="tx1"/>
                          </a:solidFill>
                          <a:effectLst>
                            <a:outerShdw blurRad="38100" dist="38100" dir="2700000" algn="tl">
                              <a:srgbClr val="000000">
                                <a:alpha val="43137"/>
                              </a:srgbClr>
                            </a:outerShdw>
                          </a:effectLst>
                        </a:rPr>
                        <a:t>對策，下列何項錯誤？ </a:t>
                      </a:r>
                      <a:endParaRPr lang="en-US" altLang="zh-TW" b="1" dirty="0">
                        <a:solidFill>
                          <a:schemeClr val="tx1"/>
                        </a:solidFill>
                        <a:effectLst>
                          <a:outerShdw blurRad="38100" dist="38100" dir="2700000" algn="tl">
                            <a:srgbClr val="000000">
                              <a:alpha val="43137"/>
                            </a:srgbClr>
                          </a:outerShdw>
                        </a:effectLst>
                      </a:endParaRPr>
                    </a:p>
                    <a:p>
                      <a:pPr marL="342900" indent="-342900">
                        <a:buAutoNum type="alphaUcParenBoth"/>
                      </a:pPr>
                      <a:r>
                        <a:rPr lang="zh-TW" altLang="en-US" b="1" dirty="0">
                          <a:solidFill>
                            <a:schemeClr val="tx1"/>
                          </a:solidFill>
                          <a:effectLst>
                            <a:outerShdw blurRad="38100" dist="38100" dir="2700000" algn="tl">
                              <a:srgbClr val="000000">
                                <a:alpha val="43137"/>
                              </a:srgbClr>
                            </a:outerShdw>
                          </a:effectLst>
                        </a:rPr>
                        <a:t>可分析應用程式日誌</a:t>
                      </a:r>
                      <a:r>
                        <a:rPr lang="en-US" altLang="zh-TW" b="1" dirty="0">
                          <a:solidFill>
                            <a:schemeClr val="tx1"/>
                          </a:solidFill>
                          <a:effectLst>
                            <a:outerShdw blurRad="38100" dist="38100" dir="2700000" algn="tl">
                              <a:srgbClr val="000000">
                                <a:alpha val="43137"/>
                              </a:srgbClr>
                            </a:outerShdw>
                          </a:effectLst>
                        </a:rPr>
                        <a:t>(Application Log)</a:t>
                      </a:r>
                      <a:r>
                        <a:rPr lang="zh-TW" altLang="en-US" b="1" dirty="0">
                          <a:solidFill>
                            <a:schemeClr val="tx1"/>
                          </a:solidFill>
                          <a:effectLst>
                            <a:outerShdw blurRad="38100" dist="38100" dir="2700000" algn="tl">
                              <a:srgbClr val="000000">
                                <a:alpha val="43137"/>
                              </a:srgbClr>
                            </a:outerShdw>
                          </a:effectLst>
                        </a:rPr>
                        <a:t>內容來偵測 此技術 </a:t>
                      </a:r>
                      <a:endParaRPr lang="en-US" altLang="zh-TW" b="1" dirty="0">
                        <a:solidFill>
                          <a:schemeClr val="tx1"/>
                        </a:solidFill>
                        <a:effectLst>
                          <a:outerShdw blurRad="38100" dist="38100" dir="2700000" algn="tl">
                            <a:srgbClr val="000000">
                              <a:alpha val="43137"/>
                            </a:srgbClr>
                          </a:outerShdw>
                        </a:effectLst>
                      </a:endParaRPr>
                    </a:p>
                    <a:p>
                      <a:pPr marL="342900" indent="-342900">
                        <a:buAutoNum type="alphaUcParenBoth"/>
                      </a:pPr>
                      <a:r>
                        <a:rPr lang="zh-TW" altLang="en-US" b="1" dirty="0">
                          <a:solidFill>
                            <a:schemeClr val="tx1"/>
                          </a:solidFill>
                          <a:effectLst>
                            <a:outerShdw blurRad="38100" dist="38100" dir="2700000" algn="tl">
                              <a:srgbClr val="000000">
                                <a:alpha val="43137"/>
                              </a:srgbClr>
                            </a:outerShdw>
                          </a:effectLst>
                        </a:rPr>
                        <a:t>可觀察網路流量</a:t>
                      </a:r>
                      <a:r>
                        <a:rPr lang="en-US" altLang="zh-TW" b="1" dirty="0">
                          <a:solidFill>
                            <a:schemeClr val="tx1"/>
                          </a:solidFill>
                          <a:effectLst>
                            <a:outerShdw blurRad="38100" dist="38100" dir="2700000" algn="tl">
                              <a:srgbClr val="000000">
                                <a:alpha val="43137"/>
                              </a:srgbClr>
                            </a:outerShdw>
                          </a:effectLst>
                        </a:rPr>
                        <a:t>(Network Traffic)</a:t>
                      </a:r>
                      <a:r>
                        <a:rPr lang="zh-TW" altLang="en-US" b="1" dirty="0">
                          <a:solidFill>
                            <a:schemeClr val="tx1"/>
                          </a:solidFill>
                          <a:effectLst>
                            <a:outerShdw blurRad="38100" dist="38100" dir="2700000" algn="tl">
                              <a:srgbClr val="000000">
                                <a:alpha val="43137"/>
                              </a:srgbClr>
                            </a:outerShdw>
                          </a:effectLst>
                        </a:rPr>
                        <a:t>狀態來偵測此技 術</a:t>
                      </a:r>
                      <a:endParaRPr lang="en-US" altLang="zh-TW" b="1" dirty="0">
                        <a:solidFill>
                          <a:schemeClr val="tx1"/>
                        </a:solidFill>
                        <a:effectLst>
                          <a:outerShdw blurRad="38100" dist="38100" dir="2700000" algn="tl">
                            <a:srgbClr val="000000">
                              <a:alpha val="43137"/>
                            </a:srgbClr>
                          </a:outerShdw>
                        </a:effectLst>
                      </a:endParaRPr>
                    </a:p>
                    <a:p>
                      <a:pPr marL="342900" indent="-342900">
                        <a:buAutoNum type="alphaUcParenBoth"/>
                      </a:pPr>
                      <a:r>
                        <a:rPr lang="zh-TW" altLang="en-US" b="1" dirty="0">
                          <a:solidFill>
                            <a:schemeClr val="tx1"/>
                          </a:solidFill>
                          <a:effectLst>
                            <a:outerShdw blurRad="38100" dist="38100" dir="2700000" algn="tl">
                              <a:srgbClr val="000000">
                                <a:alpha val="43137"/>
                              </a:srgbClr>
                            </a:outerShdw>
                          </a:effectLst>
                        </a:rPr>
                        <a:t>可觀察感應器健康</a:t>
                      </a:r>
                      <a:r>
                        <a:rPr lang="en-US" altLang="zh-TW" b="1" dirty="0">
                          <a:solidFill>
                            <a:schemeClr val="tx1"/>
                          </a:solidFill>
                          <a:effectLst>
                            <a:outerShdw blurRad="38100" dist="38100" dir="2700000" algn="tl">
                              <a:srgbClr val="000000">
                                <a:alpha val="43137"/>
                              </a:srgbClr>
                            </a:outerShdw>
                          </a:effectLst>
                        </a:rPr>
                        <a:t>(Sensor Health)</a:t>
                      </a:r>
                      <a:r>
                        <a:rPr lang="zh-TW" altLang="en-US" b="1" dirty="0">
                          <a:solidFill>
                            <a:schemeClr val="tx1"/>
                          </a:solidFill>
                          <a:effectLst>
                            <a:outerShdw blurRad="38100" dist="38100" dir="2700000" algn="tl">
                              <a:srgbClr val="000000">
                                <a:alpha val="43137"/>
                              </a:srgbClr>
                            </a:outerShdw>
                          </a:effectLst>
                        </a:rPr>
                        <a:t>狀態來偵測此技 術</a:t>
                      </a:r>
                      <a:endParaRPr lang="en-US" altLang="zh-TW" b="1" dirty="0">
                        <a:solidFill>
                          <a:schemeClr val="tx1"/>
                        </a:solidFill>
                        <a:effectLst>
                          <a:outerShdw blurRad="38100" dist="38100" dir="2700000" algn="tl">
                            <a:srgbClr val="000000">
                              <a:alpha val="43137"/>
                            </a:srgbClr>
                          </a:outerShdw>
                        </a:effectLst>
                      </a:endParaRPr>
                    </a:p>
                    <a:p>
                      <a:pPr marL="342900" indent="-342900">
                        <a:buAutoNum type="alphaUcParenBoth"/>
                      </a:pPr>
                      <a:r>
                        <a:rPr lang="zh-TW" altLang="en-US" b="1" dirty="0">
                          <a:solidFill>
                            <a:schemeClr val="tx1"/>
                          </a:solidFill>
                          <a:effectLst>
                            <a:outerShdw blurRad="38100" dist="38100" dir="2700000" algn="tl">
                              <a:srgbClr val="000000">
                                <a:alpha val="43137"/>
                              </a:srgbClr>
                            </a:outerShdw>
                          </a:effectLst>
                        </a:rPr>
                        <a:t>可透過網路流量過濾</a:t>
                      </a:r>
                      <a:r>
                        <a:rPr lang="en-US" altLang="zh-TW" b="1" dirty="0">
                          <a:solidFill>
                            <a:schemeClr val="tx1"/>
                          </a:solidFill>
                          <a:effectLst>
                            <a:outerShdw blurRad="38100" dist="38100" dir="2700000" algn="tl">
                              <a:srgbClr val="000000">
                                <a:alpha val="43137"/>
                              </a:srgbClr>
                            </a:outerShdw>
                          </a:effectLst>
                        </a:rPr>
                        <a:t>(Filter Network Traffic)</a:t>
                      </a:r>
                      <a:r>
                        <a:rPr lang="zh-TW" altLang="en-US" b="1" dirty="0">
                          <a:solidFill>
                            <a:schemeClr val="tx1"/>
                          </a:solidFill>
                          <a:effectLst>
                            <a:outerShdw blurRad="38100" dist="38100" dir="2700000" algn="tl">
                              <a:srgbClr val="000000">
                                <a:alpha val="43137"/>
                              </a:srgbClr>
                            </a:outerShdw>
                          </a:effectLst>
                        </a:rPr>
                        <a:t>來緩 解此技術</a:t>
                      </a:r>
                      <a:endParaRPr lang="en-US" altLang="zh-TW" b="1" dirty="0">
                        <a:solidFill>
                          <a:schemeClr val="tx1"/>
                        </a:solidFill>
                        <a:effectLst>
                          <a:outerShdw blurRad="38100" dist="38100" dir="2700000" algn="tl">
                            <a:srgbClr val="000000">
                              <a:alpha val="43137"/>
                            </a:srgbClr>
                          </a:outerShdw>
                        </a:effectLst>
                      </a:endParaRPr>
                    </a:p>
                    <a:p>
                      <a:pPr marL="342900" indent="-342900">
                        <a:buAutoNum type="alphaUcParenBoth"/>
                      </a:pPr>
                      <a:endParaRPr lang="zh-TW" altLang="en-US" b="1" dirty="0">
                        <a:solidFill>
                          <a:schemeClr val="tx1"/>
                        </a:solidFill>
                        <a:effectLst>
                          <a:outerShdw blurRad="38100" dist="38100" dir="2700000" algn="tl">
                            <a:srgbClr val="000000">
                              <a:alpha val="43137"/>
                            </a:srgbClr>
                          </a:outerShdw>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48979441"/>
                  </a:ext>
                </a:extLst>
              </a:tr>
              <a:tr h="1550389">
                <a:tc>
                  <a:txBody>
                    <a:bodyPr/>
                    <a:lstStyle/>
                    <a:p>
                      <a:pPr marL="0" indent="0">
                        <a:buNone/>
                      </a:pPr>
                      <a:endParaRPr lang="zh-TW" altLang="en-US" b="1" dirty="0">
                        <a:solidFill>
                          <a:schemeClr val="tx1"/>
                        </a:solidFill>
                        <a:effectLst>
                          <a:outerShdw blurRad="38100" dist="38100" dir="2700000" algn="tl">
                            <a:srgbClr val="000000">
                              <a:alpha val="43137"/>
                            </a:srgbClr>
                          </a:outerShdw>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indent="0">
                        <a:buNone/>
                      </a:pPr>
                      <a:r>
                        <a:rPr lang="en-US" altLang="zh-TW" b="1" dirty="0">
                          <a:solidFill>
                            <a:schemeClr val="tx1"/>
                          </a:solidFill>
                          <a:effectLst>
                            <a:outerShdw blurRad="38100" dist="38100" dir="2700000" algn="tl">
                              <a:srgbClr val="000000">
                                <a:alpha val="43137"/>
                              </a:srgbClr>
                            </a:outerShdw>
                          </a:effectLst>
                        </a:rPr>
                        <a:t>2.</a:t>
                      </a:r>
                      <a:endParaRPr lang="zh-TW" altLang="en-US" b="1" dirty="0">
                        <a:solidFill>
                          <a:schemeClr val="tx1"/>
                        </a:solidFill>
                        <a:effectLst>
                          <a:outerShdw blurRad="38100" dist="38100" dir="2700000" algn="tl">
                            <a:srgbClr val="000000">
                              <a:alpha val="43137"/>
                            </a:srgbClr>
                          </a:outerShdw>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zh-TW" altLang="en-US" b="1" dirty="0">
                          <a:solidFill>
                            <a:schemeClr val="tx1"/>
                          </a:solidFill>
                          <a:effectLst>
                            <a:outerShdw blurRad="38100" dist="38100" dir="2700000" algn="tl">
                              <a:srgbClr val="000000">
                                <a:alpha val="43137"/>
                              </a:srgbClr>
                            </a:outerShdw>
                          </a:effectLst>
                        </a:rPr>
                        <a:t>關於 </a:t>
                      </a:r>
                      <a:r>
                        <a:rPr lang="en-US" altLang="zh-TW" b="1" dirty="0">
                          <a:solidFill>
                            <a:schemeClr val="tx1"/>
                          </a:solidFill>
                          <a:effectLst>
                            <a:outerShdw blurRad="38100" dist="38100" dir="2700000" algn="tl">
                              <a:srgbClr val="000000">
                                <a:alpha val="43137"/>
                              </a:srgbClr>
                            </a:outerShdw>
                          </a:effectLst>
                        </a:rPr>
                        <a:t>MITRE ATT&amp;CK </a:t>
                      </a:r>
                      <a:r>
                        <a:rPr lang="zh-TW" altLang="en-US" b="1" dirty="0">
                          <a:solidFill>
                            <a:schemeClr val="tx1"/>
                          </a:solidFill>
                          <a:effectLst>
                            <a:outerShdw blurRad="38100" dist="38100" dir="2700000" algn="tl">
                              <a:srgbClr val="000000">
                                <a:alpha val="43137"/>
                              </a:srgbClr>
                            </a:outerShdw>
                          </a:effectLst>
                        </a:rPr>
                        <a:t>中的資料加密衝擊</a:t>
                      </a:r>
                      <a:r>
                        <a:rPr lang="en-US" altLang="zh-TW" b="1" dirty="0">
                          <a:solidFill>
                            <a:schemeClr val="tx1"/>
                          </a:solidFill>
                          <a:effectLst>
                            <a:outerShdw blurRad="38100" dist="38100" dir="2700000" algn="tl">
                              <a:srgbClr val="000000">
                                <a:alpha val="43137"/>
                              </a:srgbClr>
                            </a:outerShdw>
                          </a:effectLst>
                        </a:rPr>
                        <a:t>(Data Encrypted for Impact)</a:t>
                      </a:r>
                      <a:r>
                        <a:rPr lang="zh-TW" altLang="en-US" b="1" dirty="0">
                          <a:solidFill>
                            <a:schemeClr val="tx1"/>
                          </a:solidFill>
                          <a:effectLst>
                            <a:outerShdw blurRad="38100" dist="38100" dir="2700000" algn="tl">
                              <a:srgbClr val="000000">
                                <a:alpha val="43137"/>
                              </a:srgbClr>
                            </a:outerShdw>
                          </a:effectLst>
                        </a:rPr>
                        <a:t>技術對策，下列何項錯誤？ </a:t>
                      </a:r>
                      <a:endParaRPr lang="en-US" altLang="zh-TW" b="1" dirty="0">
                        <a:solidFill>
                          <a:schemeClr val="tx1"/>
                        </a:solidFill>
                        <a:effectLst>
                          <a:outerShdw blurRad="38100" dist="38100" dir="2700000" algn="tl">
                            <a:srgbClr val="000000">
                              <a:alpha val="43137"/>
                            </a:srgbClr>
                          </a:outerShdw>
                        </a:effectLst>
                      </a:endParaRPr>
                    </a:p>
                    <a:p>
                      <a:pPr marL="342900" indent="-342900">
                        <a:buAutoNum type="alphaUcParenBoth"/>
                      </a:pPr>
                      <a:r>
                        <a:rPr lang="zh-TW" altLang="en-US" b="1" dirty="0">
                          <a:solidFill>
                            <a:schemeClr val="tx1"/>
                          </a:solidFill>
                          <a:effectLst>
                            <a:outerShdw blurRad="38100" dist="38100" dir="2700000" algn="tl">
                              <a:srgbClr val="000000">
                                <a:alpha val="43137"/>
                              </a:srgbClr>
                            </a:outerShdw>
                          </a:effectLst>
                        </a:rPr>
                        <a:t>可透過資料備份</a:t>
                      </a:r>
                      <a:r>
                        <a:rPr lang="en-US" altLang="zh-TW" b="1" dirty="0">
                          <a:solidFill>
                            <a:schemeClr val="tx1"/>
                          </a:solidFill>
                          <a:effectLst>
                            <a:outerShdw blurRad="38100" dist="38100" dir="2700000" algn="tl">
                              <a:srgbClr val="000000">
                                <a:alpha val="43137"/>
                              </a:srgbClr>
                            </a:outerShdw>
                          </a:effectLst>
                        </a:rPr>
                        <a:t>(Data Backup)</a:t>
                      </a:r>
                      <a:r>
                        <a:rPr lang="zh-TW" altLang="en-US" b="1" dirty="0">
                          <a:solidFill>
                            <a:schemeClr val="tx1"/>
                          </a:solidFill>
                          <a:effectLst>
                            <a:outerShdw blurRad="38100" dist="38100" dir="2700000" algn="tl">
                              <a:srgbClr val="000000">
                                <a:alpha val="43137"/>
                              </a:srgbClr>
                            </a:outerShdw>
                          </a:effectLst>
                        </a:rPr>
                        <a:t>來緩解此技術</a:t>
                      </a:r>
                      <a:endParaRPr lang="en-US" altLang="zh-TW" b="1" dirty="0">
                        <a:solidFill>
                          <a:schemeClr val="tx1"/>
                        </a:solidFill>
                        <a:effectLst>
                          <a:outerShdw blurRad="38100" dist="38100" dir="2700000" algn="tl">
                            <a:srgbClr val="000000">
                              <a:alpha val="43137"/>
                            </a:srgbClr>
                          </a:outerShdw>
                        </a:effectLst>
                      </a:endParaRPr>
                    </a:p>
                    <a:p>
                      <a:pPr marL="342900" indent="-342900">
                        <a:buAutoNum type="alphaUcParenBoth"/>
                      </a:pPr>
                      <a:r>
                        <a:rPr lang="zh-TW" altLang="en-US" b="1" dirty="0">
                          <a:solidFill>
                            <a:schemeClr val="tx1"/>
                          </a:solidFill>
                          <a:effectLst>
                            <a:outerShdw blurRad="38100" dist="38100" dir="2700000" algn="tl">
                              <a:srgbClr val="000000">
                                <a:alpha val="43137"/>
                              </a:srgbClr>
                            </a:outerShdw>
                          </a:effectLst>
                        </a:rPr>
                        <a:t>可觀察感應器健康狀態</a:t>
                      </a:r>
                      <a:r>
                        <a:rPr lang="en-US" altLang="zh-TW" b="1" dirty="0">
                          <a:solidFill>
                            <a:schemeClr val="tx1"/>
                          </a:solidFill>
                          <a:effectLst>
                            <a:outerShdw blurRad="38100" dist="38100" dir="2700000" algn="tl">
                              <a:srgbClr val="000000">
                                <a:alpha val="43137"/>
                              </a:srgbClr>
                            </a:outerShdw>
                          </a:effectLst>
                        </a:rPr>
                        <a:t>(Sensor Health)</a:t>
                      </a:r>
                      <a:r>
                        <a:rPr lang="zh-TW" altLang="en-US" b="1" dirty="0">
                          <a:solidFill>
                            <a:schemeClr val="tx1"/>
                          </a:solidFill>
                          <a:effectLst>
                            <a:outerShdw blurRad="38100" dist="38100" dir="2700000" algn="tl">
                              <a:srgbClr val="000000">
                                <a:alpha val="43137"/>
                              </a:srgbClr>
                            </a:outerShdw>
                          </a:effectLst>
                        </a:rPr>
                        <a:t>來偵測此技 術 </a:t>
                      </a:r>
                      <a:endParaRPr lang="en-US" altLang="zh-TW" b="1" dirty="0">
                        <a:solidFill>
                          <a:schemeClr val="tx1"/>
                        </a:solidFill>
                        <a:effectLst>
                          <a:outerShdw blurRad="38100" dist="38100" dir="2700000" algn="tl">
                            <a:srgbClr val="000000">
                              <a:alpha val="43137"/>
                            </a:srgbClr>
                          </a:outerShdw>
                        </a:effectLst>
                      </a:endParaRPr>
                    </a:p>
                    <a:p>
                      <a:pPr marL="342900" indent="-342900">
                        <a:buAutoNum type="alphaUcParenBoth"/>
                      </a:pPr>
                      <a:r>
                        <a:rPr lang="zh-TW" altLang="en-US" b="1" dirty="0">
                          <a:solidFill>
                            <a:schemeClr val="tx1"/>
                          </a:solidFill>
                          <a:effectLst>
                            <a:outerShdw blurRad="38100" dist="38100" dir="2700000" algn="tl">
                              <a:srgbClr val="000000">
                                <a:alpha val="43137"/>
                              </a:srgbClr>
                            </a:outerShdw>
                          </a:effectLst>
                        </a:rPr>
                        <a:t>可透過端點行為預防</a:t>
                      </a:r>
                      <a:r>
                        <a:rPr lang="en-US" altLang="zh-TW" b="1" dirty="0">
                          <a:solidFill>
                            <a:schemeClr val="tx1"/>
                          </a:solidFill>
                          <a:effectLst>
                            <a:outerShdw blurRad="38100" dist="38100" dir="2700000" algn="tl">
                              <a:srgbClr val="000000">
                                <a:alpha val="43137"/>
                              </a:srgbClr>
                            </a:outerShdw>
                          </a:effectLst>
                        </a:rPr>
                        <a:t>(Behavior Prevention on Endpoint)</a:t>
                      </a:r>
                      <a:r>
                        <a:rPr lang="zh-TW" altLang="en-US" b="1" dirty="0">
                          <a:solidFill>
                            <a:schemeClr val="tx1"/>
                          </a:solidFill>
                          <a:effectLst>
                            <a:outerShdw blurRad="38100" dist="38100" dir="2700000" algn="tl">
                              <a:srgbClr val="000000">
                                <a:alpha val="43137"/>
                              </a:srgbClr>
                            </a:outerShdw>
                          </a:effectLst>
                        </a:rPr>
                        <a:t>來緩解此技術 </a:t>
                      </a:r>
                      <a:endParaRPr lang="en-US" altLang="zh-TW" b="1" dirty="0">
                        <a:solidFill>
                          <a:schemeClr val="tx1"/>
                        </a:solidFill>
                        <a:effectLst>
                          <a:outerShdw blurRad="38100" dist="38100" dir="2700000" algn="tl">
                            <a:srgbClr val="000000">
                              <a:alpha val="43137"/>
                            </a:srgbClr>
                          </a:outerShdw>
                        </a:effectLst>
                      </a:endParaRPr>
                    </a:p>
                    <a:p>
                      <a:pPr marL="342900" indent="-342900">
                        <a:buAutoNum type="alphaUcParenBoth"/>
                      </a:pPr>
                      <a:r>
                        <a:rPr lang="zh-TW" altLang="en-US" b="1" dirty="0">
                          <a:solidFill>
                            <a:schemeClr val="tx1"/>
                          </a:solidFill>
                          <a:effectLst>
                            <a:outerShdw blurRad="38100" dist="38100" dir="2700000" algn="tl">
                              <a:srgbClr val="000000">
                                <a:alpha val="43137"/>
                              </a:srgbClr>
                            </a:outerShdw>
                          </a:effectLst>
                        </a:rPr>
                        <a:t>可觀察檔案建立</a:t>
                      </a:r>
                      <a:r>
                        <a:rPr lang="en-US" altLang="zh-TW" b="1" dirty="0">
                          <a:solidFill>
                            <a:schemeClr val="tx1"/>
                          </a:solidFill>
                          <a:effectLst>
                            <a:outerShdw blurRad="38100" dist="38100" dir="2700000" algn="tl">
                              <a:srgbClr val="000000">
                                <a:alpha val="43137"/>
                              </a:srgbClr>
                            </a:outerShdw>
                          </a:effectLst>
                        </a:rPr>
                        <a:t>(File Creation)</a:t>
                      </a:r>
                      <a:r>
                        <a:rPr lang="zh-TW" altLang="en-US" b="1" dirty="0">
                          <a:solidFill>
                            <a:schemeClr val="tx1"/>
                          </a:solidFill>
                          <a:effectLst>
                            <a:outerShdw blurRad="38100" dist="38100" dir="2700000" algn="tl">
                              <a:srgbClr val="000000">
                                <a:alpha val="43137"/>
                              </a:srgbClr>
                            </a:outerShdw>
                          </a:effectLst>
                        </a:rPr>
                        <a:t>與修改</a:t>
                      </a:r>
                      <a:r>
                        <a:rPr lang="en-US" altLang="zh-TW" b="1" dirty="0">
                          <a:solidFill>
                            <a:schemeClr val="tx1"/>
                          </a:solidFill>
                          <a:effectLst>
                            <a:outerShdw blurRad="38100" dist="38100" dir="2700000" algn="tl">
                              <a:srgbClr val="000000">
                                <a:alpha val="43137"/>
                              </a:srgbClr>
                            </a:outerShdw>
                          </a:effectLst>
                        </a:rPr>
                        <a:t>(File Modification)</a:t>
                      </a:r>
                      <a:r>
                        <a:rPr lang="zh-TW" altLang="en-US" b="1" dirty="0">
                          <a:solidFill>
                            <a:schemeClr val="tx1"/>
                          </a:solidFill>
                          <a:effectLst>
                            <a:outerShdw blurRad="38100" dist="38100" dir="2700000" algn="tl">
                              <a:srgbClr val="000000">
                                <a:alpha val="43137"/>
                              </a:srgbClr>
                            </a:outerShdw>
                          </a:effectLst>
                        </a:rPr>
                        <a:t>狀態偵測此技術</a:t>
                      </a:r>
                      <a:endParaRPr lang="en-US" altLang="zh-TW" b="1" dirty="0">
                        <a:solidFill>
                          <a:schemeClr val="tx1"/>
                        </a:solidFill>
                        <a:effectLst>
                          <a:outerShdw blurRad="38100" dist="38100" dir="2700000" algn="tl">
                            <a:srgbClr val="000000">
                              <a:alpha val="43137"/>
                            </a:srgbClr>
                          </a:outerShdw>
                        </a:effectLst>
                      </a:endParaRPr>
                    </a:p>
                    <a:p>
                      <a:pPr marL="342900" indent="-342900">
                        <a:buAutoNum type="alphaUcParenBoth"/>
                      </a:pPr>
                      <a:endParaRPr lang="zh-TW" altLang="en-US" b="1" dirty="0">
                        <a:solidFill>
                          <a:schemeClr val="tx1"/>
                        </a:solidFill>
                        <a:effectLst>
                          <a:outerShdw blurRad="38100" dist="38100" dir="2700000" algn="tl">
                            <a:srgbClr val="000000">
                              <a:alpha val="43137"/>
                            </a:srgbClr>
                          </a:outerShdw>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83813612"/>
                  </a:ext>
                </a:extLst>
              </a:tr>
              <a:tr h="1550389">
                <a:tc>
                  <a:txBody>
                    <a:bodyPr/>
                    <a:lstStyle/>
                    <a:p>
                      <a:pPr marL="0" indent="0">
                        <a:buNone/>
                      </a:pPr>
                      <a:endParaRPr lang="zh-TW" altLang="en-US" b="1" dirty="0">
                        <a:solidFill>
                          <a:schemeClr val="tx1"/>
                        </a:solidFill>
                        <a:effectLst>
                          <a:outerShdw blurRad="38100" dist="38100" dir="2700000" algn="tl">
                            <a:srgbClr val="000000">
                              <a:alpha val="43137"/>
                            </a:srgbClr>
                          </a:outerShdw>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indent="0">
                        <a:buNone/>
                      </a:pPr>
                      <a:r>
                        <a:rPr lang="en-US" altLang="zh-TW" b="1" dirty="0">
                          <a:solidFill>
                            <a:schemeClr val="tx1"/>
                          </a:solidFill>
                          <a:effectLst>
                            <a:outerShdw blurRad="38100" dist="38100" dir="2700000" algn="tl">
                              <a:srgbClr val="000000">
                                <a:alpha val="43137"/>
                              </a:srgbClr>
                            </a:outerShdw>
                          </a:effectLst>
                        </a:rPr>
                        <a:t>3.</a:t>
                      </a:r>
                      <a:endParaRPr lang="zh-TW" altLang="en-US" b="1" dirty="0">
                        <a:solidFill>
                          <a:schemeClr val="tx1"/>
                        </a:solidFill>
                        <a:effectLst>
                          <a:outerShdw blurRad="38100" dist="38100" dir="2700000" algn="tl">
                            <a:srgbClr val="000000">
                              <a:alpha val="43137"/>
                            </a:srgbClr>
                          </a:outerShdw>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indent="0">
                        <a:buNone/>
                      </a:pPr>
                      <a:r>
                        <a:rPr lang="zh-TW" altLang="en-US" b="1" dirty="0">
                          <a:solidFill>
                            <a:schemeClr val="tx1"/>
                          </a:solidFill>
                          <a:effectLst>
                            <a:outerShdw blurRad="38100" dist="38100" dir="2700000" algn="tl">
                              <a:srgbClr val="000000">
                                <a:alpha val="43137"/>
                              </a:srgbClr>
                            </a:outerShdw>
                          </a:effectLst>
                        </a:rPr>
                        <a:t>關於</a:t>
                      </a:r>
                      <a:r>
                        <a:rPr lang="en-US" altLang="zh-TW" b="1" dirty="0">
                          <a:solidFill>
                            <a:schemeClr val="tx1"/>
                          </a:solidFill>
                          <a:effectLst>
                            <a:outerShdw blurRad="38100" dist="38100" dir="2700000" algn="tl">
                              <a:srgbClr val="000000">
                                <a:alpha val="43137"/>
                              </a:srgbClr>
                            </a:outerShdw>
                          </a:effectLst>
                        </a:rPr>
                        <a:t>MITRE ATT&amp;CK </a:t>
                      </a:r>
                      <a:r>
                        <a:rPr lang="zh-TW" altLang="en-US" b="1" dirty="0">
                          <a:solidFill>
                            <a:schemeClr val="tx1"/>
                          </a:solidFill>
                          <a:effectLst>
                            <a:outerShdw blurRad="38100" dist="38100" dir="2700000" algn="tl">
                              <a:srgbClr val="000000">
                                <a:alpha val="43137"/>
                              </a:srgbClr>
                            </a:outerShdw>
                          </a:effectLst>
                        </a:rPr>
                        <a:t>中的橫向移動（</a:t>
                      </a:r>
                      <a:r>
                        <a:rPr lang="en-US" altLang="zh-TW" b="1" dirty="0">
                          <a:solidFill>
                            <a:schemeClr val="tx1"/>
                          </a:solidFill>
                          <a:effectLst>
                            <a:outerShdw blurRad="38100" dist="38100" dir="2700000" algn="tl">
                              <a:srgbClr val="000000">
                                <a:alpha val="43137"/>
                              </a:srgbClr>
                            </a:outerShdw>
                          </a:effectLst>
                        </a:rPr>
                        <a:t>Lateral Movement</a:t>
                      </a:r>
                      <a:r>
                        <a:rPr lang="zh-TW" altLang="en-US" b="1" dirty="0">
                          <a:solidFill>
                            <a:schemeClr val="tx1"/>
                          </a:solidFill>
                          <a:effectLst>
                            <a:outerShdw blurRad="38100" dist="38100" dir="2700000" algn="tl">
                              <a:srgbClr val="000000">
                                <a:alpha val="43137"/>
                              </a:srgbClr>
                            </a:outerShdw>
                          </a:effectLst>
                        </a:rPr>
                        <a:t>）戰術（</a:t>
                      </a:r>
                      <a:r>
                        <a:rPr lang="en-US" altLang="zh-TW" b="1" dirty="0">
                          <a:solidFill>
                            <a:schemeClr val="tx1"/>
                          </a:solidFill>
                          <a:effectLst>
                            <a:outerShdw blurRad="38100" dist="38100" dir="2700000" algn="tl">
                              <a:srgbClr val="000000">
                                <a:alpha val="43137"/>
                              </a:srgbClr>
                            </a:outerShdw>
                          </a:effectLst>
                        </a:rPr>
                        <a:t>Tactic</a:t>
                      </a:r>
                      <a:r>
                        <a:rPr lang="zh-TW" altLang="en-US" b="1" dirty="0">
                          <a:solidFill>
                            <a:schemeClr val="tx1"/>
                          </a:solidFill>
                          <a:effectLst>
                            <a:outerShdw blurRad="38100" dist="38100" dir="2700000" algn="tl">
                              <a:srgbClr val="000000">
                                <a:alpha val="43137"/>
                              </a:srgbClr>
                            </a:outerShdw>
                          </a:effectLst>
                        </a:rPr>
                        <a:t>），下列何項錯誤？</a:t>
                      </a:r>
                    </a:p>
                    <a:p>
                      <a:pPr marL="0" indent="0">
                        <a:buNone/>
                      </a:pPr>
                      <a:r>
                        <a:rPr lang="en-US" altLang="zh-TW" b="1" dirty="0">
                          <a:solidFill>
                            <a:schemeClr val="tx1"/>
                          </a:solidFill>
                          <a:effectLst>
                            <a:outerShdw blurRad="38100" dist="38100" dir="2700000" algn="tl">
                              <a:srgbClr val="000000">
                                <a:alpha val="43137"/>
                              </a:srgbClr>
                            </a:outerShdw>
                          </a:effectLst>
                        </a:rPr>
                        <a:t>(A) </a:t>
                      </a:r>
                      <a:r>
                        <a:rPr lang="zh-TW" altLang="en-US" b="1" dirty="0">
                          <a:solidFill>
                            <a:schemeClr val="tx1"/>
                          </a:solidFill>
                          <a:effectLst>
                            <a:outerShdw blurRad="38100" dist="38100" dir="2700000" algn="tl">
                              <a:srgbClr val="000000">
                                <a:alpha val="43137"/>
                              </a:srgbClr>
                            </a:outerShdw>
                          </a:effectLst>
                        </a:rPr>
                        <a:t>遠端服務破解（</a:t>
                      </a:r>
                      <a:r>
                        <a:rPr lang="en-US" altLang="zh-TW" b="1" dirty="0">
                          <a:solidFill>
                            <a:schemeClr val="tx1"/>
                          </a:solidFill>
                          <a:effectLst>
                            <a:outerShdw blurRad="38100" dist="38100" dir="2700000" algn="tl">
                              <a:srgbClr val="000000">
                                <a:alpha val="43137"/>
                              </a:srgbClr>
                            </a:outerShdw>
                          </a:effectLst>
                        </a:rPr>
                        <a:t>Exploitation of Remote Services</a:t>
                      </a:r>
                      <a:r>
                        <a:rPr lang="zh-TW" altLang="en-US" b="1" dirty="0">
                          <a:solidFill>
                            <a:schemeClr val="tx1"/>
                          </a:solidFill>
                          <a:effectLst>
                            <a:outerShdw blurRad="38100" dist="38100" dir="2700000" algn="tl">
                              <a:srgbClr val="000000">
                                <a:alpha val="43137"/>
                              </a:srgbClr>
                            </a:outerShdw>
                          </a:effectLst>
                        </a:rPr>
                        <a:t>）屬於此類戰術</a:t>
                      </a:r>
                    </a:p>
                    <a:p>
                      <a:pPr marL="0" indent="0">
                        <a:buNone/>
                      </a:pPr>
                      <a:r>
                        <a:rPr lang="en-US" altLang="zh-TW" b="1" dirty="0">
                          <a:solidFill>
                            <a:schemeClr val="tx1"/>
                          </a:solidFill>
                          <a:effectLst>
                            <a:outerShdw blurRad="38100" dist="38100" dir="2700000" algn="tl">
                              <a:srgbClr val="000000">
                                <a:alpha val="43137"/>
                              </a:srgbClr>
                            </a:outerShdw>
                          </a:effectLst>
                        </a:rPr>
                        <a:t>(B) </a:t>
                      </a:r>
                      <a:r>
                        <a:rPr lang="zh-TW" altLang="en-US" b="1" dirty="0">
                          <a:solidFill>
                            <a:schemeClr val="tx1"/>
                          </a:solidFill>
                          <a:effectLst>
                            <a:outerShdw blurRad="38100" dist="38100" dir="2700000" algn="tl">
                              <a:srgbClr val="000000">
                                <a:alpha val="43137"/>
                              </a:srgbClr>
                            </a:outerShdw>
                          </a:effectLst>
                        </a:rPr>
                        <a:t>內部魚叉釣魚（</a:t>
                      </a:r>
                      <a:r>
                        <a:rPr lang="en-US" altLang="zh-TW" b="1" dirty="0">
                          <a:solidFill>
                            <a:schemeClr val="tx1"/>
                          </a:solidFill>
                          <a:effectLst>
                            <a:outerShdw blurRad="38100" dist="38100" dir="2700000" algn="tl">
                              <a:srgbClr val="000000">
                                <a:alpha val="43137"/>
                              </a:srgbClr>
                            </a:outerShdw>
                          </a:effectLst>
                        </a:rPr>
                        <a:t>Internal Spearphishing</a:t>
                      </a:r>
                      <a:r>
                        <a:rPr lang="zh-TW" altLang="en-US" b="1" dirty="0">
                          <a:solidFill>
                            <a:schemeClr val="tx1"/>
                          </a:solidFill>
                          <a:effectLst>
                            <a:outerShdw blurRad="38100" dist="38100" dir="2700000" algn="tl">
                              <a:srgbClr val="000000">
                                <a:alpha val="43137"/>
                              </a:srgbClr>
                            </a:outerShdw>
                          </a:effectLst>
                        </a:rPr>
                        <a:t>）屬於此類戰術</a:t>
                      </a:r>
                    </a:p>
                    <a:p>
                      <a:pPr marL="0" indent="0">
                        <a:buNone/>
                      </a:pPr>
                      <a:r>
                        <a:rPr lang="en-US" altLang="zh-TW" b="1" dirty="0">
                          <a:solidFill>
                            <a:schemeClr val="tx1"/>
                          </a:solidFill>
                          <a:effectLst>
                            <a:outerShdw blurRad="38100" dist="38100" dir="2700000" algn="tl">
                              <a:srgbClr val="000000">
                                <a:alpha val="43137"/>
                              </a:srgbClr>
                            </a:outerShdw>
                          </a:effectLst>
                        </a:rPr>
                        <a:t>(C) </a:t>
                      </a:r>
                      <a:r>
                        <a:rPr lang="zh-TW" altLang="en-US" b="1" dirty="0">
                          <a:solidFill>
                            <a:schemeClr val="tx1"/>
                          </a:solidFill>
                          <a:effectLst>
                            <a:outerShdw blurRad="38100" dist="38100" dir="2700000" algn="tl">
                              <a:srgbClr val="000000">
                                <a:alpha val="43137"/>
                              </a:srgbClr>
                            </a:outerShdw>
                          </a:effectLst>
                        </a:rPr>
                        <a:t>橫移工具傳輸（</a:t>
                      </a:r>
                      <a:r>
                        <a:rPr lang="en-US" altLang="zh-TW" b="1" dirty="0">
                          <a:solidFill>
                            <a:schemeClr val="tx1"/>
                          </a:solidFill>
                          <a:effectLst>
                            <a:outerShdw blurRad="38100" dist="38100" dir="2700000" algn="tl">
                              <a:srgbClr val="000000">
                                <a:alpha val="43137"/>
                              </a:srgbClr>
                            </a:outerShdw>
                          </a:effectLst>
                        </a:rPr>
                        <a:t>Lateral Tool Transfer</a:t>
                      </a:r>
                      <a:r>
                        <a:rPr lang="zh-TW" altLang="en-US" b="1" dirty="0">
                          <a:solidFill>
                            <a:schemeClr val="tx1"/>
                          </a:solidFill>
                          <a:effectLst>
                            <a:outerShdw blurRad="38100" dist="38100" dir="2700000" algn="tl">
                              <a:srgbClr val="000000">
                                <a:alpha val="43137"/>
                              </a:srgbClr>
                            </a:outerShdw>
                          </a:effectLst>
                        </a:rPr>
                        <a:t>）屬於此類戰術</a:t>
                      </a:r>
                    </a:p>
                    <a:p>
                      <a:pPr marL="0" indent="0">
                        <a:buNone/>
                      </a:pPr>
                      <a:r>
                        <a:rPr lang="en-US" altLang="zh-TW" b="1" dirty="0">
                          <a:solidFill>
                            <a:schemeClr val="tx1"/>
                          </a:solidFill>
                          <a:effectLst>
                            <a:outerShdw blurRad="38100" dist="38100" dir="2700000" algn="tl">
                              <a:srgbClr val="000000">
                                <a:alpha val="43137"/>
                              </a:srgbClr>
                            </a:outerShdw>
                          </a:effectLst>
                        </a:rPr>
                        <a:t>(D) </a:t>
                      </a:r>
                      <a:r>
                        <a:rPr lang="zh-TW" altLang="en-US" b="1" dirty="0">
                          <a:solidFill>
                            <a:schemeClr val="tx1"/>
                          </a:solidFill>
                          <a:effectLst>
                            <a:outerShdw blurRad="38100" dist="38100" dir="2700000" algn="tl">
                              <a:srgbClr val="000000">
                                <a:alpha val="43137"/>
                              </a:srgbClr>
                            </a:outerShdw>
                          </a:effectLst>
                        </a:rPr>
                        <a:t>本地資料取得（</a:t>
                      </a:r>
                      <a:r>
                        <a:rPr lang="en-US" altLang="zh-TW" b="1" dirty="0">
                          <a:solidFill>
                            <a:schemeClr val="tx1"/>
                          </a:solidFill>
                          <a:effectLst>
                            <a:outerShdw blurRad="38100" dist="38100" dir="2700000" algn="tl">
                              <a:srgbClr val="000000">
                                <a:alpha val="43137"/>
                              </a:srgbClr>
                            </a:outerShdw>
                          </a:effectLst>
                        </a:rPr>
                        <a:t>Data from Local System</a:t>
                      </a:r>
                      <a:r>
                        <a:rPr lang="zh-TW" altLang="en-US" b="1" dirty="0">
                          <a:solidFill>
                            <a:schemeClr val="tx1"/>
                          </a:solidFill>
                          <a:effectLst>
                            <a:outerShdw blurRad="38100" dist="38100" dir="2700000" algn="tl">
                              <a:srgbClr val="000000">
                                <a:alpha val="43137"/>
                              </a:srgbClr>
                            </a:outerShdw>
                          </a:effectLst>
                        </a:rPr>
                        <a:t>）屬於此類戰術</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02817879"/>
                  </a:ext>
                </a:extLst>
              </a:tr>
              <a:tr h="1550389">
                <a:tc>
                  <a:txBody>
                    <a:bodyPr/>
                    <a:lstStyle/>
                    <a:p>
                      <a:pPr marL="0" indent="0">
                        <a:buNone/>
                      </a:pPr>
                      <a:endParaRPr lang="zh-TW" altLang="en-US" b="1" dirty="0">
                        <a:solidFill>
                          <a:schemeClr val="tx1"/>
                        </a:solidFill>
                        <a:effectLst>
                          <a:outerShdw blurRad="38100" dist="38100" dir="2700000" algn="tl">
                            <a:srgbClr val="000000">
                              <a:alpha val="43137"/>
                            </a:srgbClr>
                          </a:outerShdw>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indent="0">
                        <a:buNone/>
                      </a:pPr>
                      <a:r>
                        <a:rPr lang="en-US" altLang="zh-TW" b="1" dirty="0">
                          <a:solidFill>
                            <a:schemeClr val="tx1"/>
                          </a:solidFill>
                          <a:effectLst>
                            <a:outerShdw blurRad="38100" dist="38100" dir="2700000" algn="tl">
                              <a:srgbClr val="000000">
                                <a:alpha val="43137"/>
                              </a:srgbClr>
                            </a:outerShdw>
                          </a:effectLst>
                        </a:rPr>
                        <a:t>4.</a:t>
                      </a:r>
                      <a:endParaRPr lang="zh-TW" altLang="en-US" b="1" dirty="0">
                        <a:solidFill>
                          <a:schemeClr val="tx1"/>
                        </a:solidFill>
                        <a:effectLst>
                          <a:outerShdw blurRad="38100" dist="38100" dir="2700000" algn="tl">
                            <a:srgbClr val="000000">
                              <a:alpha val="43137"/>
                            </a:srgbClr>
                          </a:outerShdw>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indent="0">
                        <a:buNone/>
                      </a:pPr>
                      <a:r>
                        <a:rPr lang="zh-TW" altLang="en-US" b="1" dirty="0">
                          <a:solidFill>
                            <a:schemeClr val="tx1"/>
                          </a:solidFill>
                          <a:effectLst>
                            <a:outerShdw blurRad="38100" dist="38100" dir="2700000" algn="tl">
                              <a:srgbClr val="000000">
                                <a:alpha val="43137"/>
                              </a:srgbClr>
                            </a:outerShdw>
                          </a:effectLst>
                        </a:rPr>
                        <a:t>關於</a:t>
                      </a:r>
                      <a:r>
                        <a:rPr lang="en-US" altLang="zh-TW" b="1" dirty="0">
                          <a:solidFill>
                            <a:schemeClr val="tx1"/>
                          </a:solidFill>
                          <a:effectLst>
                            <a:outerShdw blurRad="38100" dist="38100" dir="2700000" algn="tl">
                              <a:srgbClr val="000000">
                                <a:alpha val="43137"/>
                              </a:srgbClr>
                            </a:outerShdw>
                          </a:effectLst>
                        </a:rPr>
                        <a:t>MITRE ATT&amp;CK </a:t>
                      </a:r>
                      <a:r>
                        <a:rPr lang="zh-TW" altLang="en-US" b="1" dirty="0">
                          <a:solidFill>
                            <a:schemeClr val="tx1"/>
                          </a:solidFill>
                          <a:effectLst>
                            <a:outerShdw blurRad="38100" dist="38100" dir="2700000" algn="tl">
                              <a:srgbClr val="000000">
                                <a:alpha val="43137"/>
                              </a:srgbClr>
                            </a:outerShdw>
                          </a:effectLst>
                        </a:rPr>
                        <a:t>中的輸入擷取（</a:t>
                      </a:r>
                      <a:r>
                        <a:rPr lang="en-US" altLang="zh-TW" b="1" dirty="0">
                          <a:solidFill>
                            <a:schemeClr val="tx1"/>
                          </a:solidFill>
                          <a:effectLst>
                            <a:outerShdw blurRad="38100" dist="38100" dir="2700000" algn="tl">
                              <a:srgbClr val="000000">
                                <a:alpha val="43137"/>
                              </a:srgbClr>
                            </a:outerShdw>
                          </a:effectLst>
                        </a:rPr>
                        <a:t>Input Capture</a:t>
                      </a:r>
                      <a:r>
                        <a:rPr lang="zh-TW" altLang="en-US" b="1" dirty="0">
                          <a:solidFill>
                            <a:schemeClr val="tx1"/>
                          </a:solidFill>
                          <a:effectLst>
                            <a:outerShdw blurRad="38100" dist="38100" dir="2700000" algn="tl">
                              <a:srgbClr val="000000">
                                <a:alpha val="43137"/>
                              </a:srgbClr>
                            </a:outerShdw>
                          </a:effectLst>
                        </a:rPr>
                        <a:t>）技術，下列何項錯誤？</a:t>
                      </a:r>
                    </a:p>
                    <a:p>
                      <a:pPr marL="0" indent="0">
                        <a:buNone/>
                      </a:pPr>
                      <a:r>
                        <a:rPr lang="en-US" altLang="zh-TW" b="1" dirty="0">
                          <a:solidFill>
                            <a:schemeClr val="tx1"/>
                          </a:solidFill>
                          <a:effectLst>
                            <a:outerShdw blurRad="38100" dist="38100" dir="2700000" algn="tl">
                              <a:srgbClr val="000000">
                                <a:alpha val="43137"/>
                              </a:srgbClr>
                            </a:outerShdw>
                          </a:effectLst>
                        </a:rPr>
                        <a:t>(A) </a:t>
                      </a:r>
                      <a:r>
                        <a:rPr lang="zh-TW" altLang="en-US" b="1" dirty="0">
                          <a:solidFill>
                            <a:schemeClr val="tx1"/>
                          </a:solidFill>
                          <a:effectLst>
                            <a:outerShdw blurRad="38100" dist="38100" dir="2700000" algn="tl">
                              <a:srgbClr val="000000">
                                <a:alpha val="43137"/>
                              </a:srgbClr>
                            </a:outerShdw>
                          </a:effectLst>
                        </a:rPr>
                        <a:t>無法使用預防控制（</a:t>
                      </a:r>
                      <a:r>
                        <a:rPr lang="en-US" altLang="zh-TW" b="1" dirty="0">
                          <a:solidFill>
                            <a:schemeClr val="tx1"/>
                          </a:solidFill>
                          <a:effectLst>
                            <a:outerShdw blurRad="38100" dist="38100" dir="2700000" algn="tl">
                              <a:srgbClr val="000000">
                                <a:alpha val="43137"/>
                              </a:srgbClr>
                            </a:outerShdw>
                          </a:effectLst>
                        </a:rPr>
                        <a:t>Preventive Controls</a:t>
                      </a:r>
                      <a:r>
                        <a:rPr lang="zh-TW" altLang="en-US" b="1" dirty="0">
                          <a:solidFill>
                            <a:schemeClr val="tx1"/>
                          </a:solidFill>
                          <a:effectLst>
                            <a:outerShdw blurRad="38100" dist="38100" dir="2700000" algn="tl">
                              <a:srgbClr val="000000">
                                <a:alpha val="43137"/>
                              </a:srgbClr>
                            </a:outerShdw>
                          </a:effectLst>
                        </a:rPr>
                        <a:t>）輕易緩解此技術</a:t>
                      </a:r>
                    </a:p>
                    <a:p>
                      <a:pPr marL="0" indent="0">
                        <a:buNone/>
                      </a:pPr>
                      <a:r>
                        <a:rPr lang="en-US" altLang="zh-TW" b="1" dirty="0">
                          <a:solidFill>
                            <a:schemeClr val="tx1"/>
                          </a:solidFill>
                          <a:effectLst>
                            <a:outerShdw blurRad="38100" dist="38100" dir="2700000" algn="tl">
                              <a:srgbClr val="000000">
                                <a:alpha val="43137"/>
                              </a:srgbClr>
                            </a:outerShdw>
                          </a:effectLst>
                        </a:rPr>
                        <a:t>(B) </a:t>
                      </a:r>
                      <a:r>
                        <a:rPr lang="zh-TW" altLang="en-US" b="1" dirty="0">
                          <a:solidFill>
                            <a:schemeClr val="tx1"/>
                          </a:solidFill>
                          <a:effectLst>
                            <a:outerShdw blurRad="38100" dist="38100" dir="2700000" algn="tl">
                              <a:srgbClr val="000000">
                                <a:alpha val="43137"/>
                              </a:srgbClr>
                            </a:outerShdw>
                          </a:effectLst>
                        </a:rPr>
                        <a:t>無法透過觀察驅動程式載入（</a:t>
                      </a:r>
                      <a:r>
                        <a:rPr lang="en-US" altLang="zh-TW" b="1" dirty="0">
                          <a:solidFill>
                            <a:schemeClr val="tx1"/>
                          </a:solidFill>
                          <a:effectLst>
                            <a:outerShdw blurRad="38100" dist="38100" dir="2700000" algn="tl">
                              <a:srgbClr val="000000">
                                <a:alpha val="43137"/>
                              </a:srgbClr>
                            </a:outerShdw>
                          </a:effectLst>
                        </a:rPr>
                        <a:t>Driver Load</a:t>
                      </a:r>
                      <a:r>
                        <a:rPr lang="zh-TW" altLang="en-US" b="1" dirty="0">
                          <a:solidFill>
                            <a:schemeClr val="tx1"/>
                          </a:solidFill>
                          <a:effectLst>
                            <a:outerShdw blurRad="38100" dist="38100" dir="2700000" algn="tl">
                              <a:srgbClr val="000000">
                                <a:alpha val="43137"/>
                              </a:srgbClr>
                            </a:outerShdw>
                          </a:effectLst>
                        </a:rPr>
                        <a:t>）活動來偵測此技術</a:t>
                      </a:r>
                    </a:p>
                    <a:p>
                      <a:pPr marL="0" indent="0">
                        <a:buNone/>
                      </a:pPr>
                      <a:r>
                        <a:rPr lang="en-US" altLang="zh-TW" b="1" dirty="0">
                          <a:solidFill>
                            <a:schemeClr val="tx1"/>
                          </a:solidFill>
                          <a:effectLst>
                            <a:outerShdw blurRad="38100" dist="38100" dir="2700000" algn="tl">
                              <a:srgbClr val="000000">
                                <a:alpha val="43137"/>
                              </a:srgbClr>
                            </a:outerShdw>
                          </a:effectLst>
                        </a:rPr>
                        <a:t>(C) </a:t>
                      </a:r>
                      <a:r>
                        <a:rPr lang="zh-TW" altLang="en-US" b="1" dirty="0">
                          <a:solidFill>
                            <a:schemeClr val="tx1"/>
                          </a:solidFill>
                          <a:effectLst>
                            <a:outerShdw blurRad="38100" dist="38100" dir="2700000" algn="tl">
                              <a:srgbClr val="000000">
                                <a:alpha val="43137"/>
                              </a:srgbClr>
                            </a:outerShdw>
                          </a:effectLst>
                        </a:rPr>
                        <a:t>可觀察系統註冊機碼（</a:t>
                      </a:r>
                      <a:r>
                        <a:rPr lang="en-US" altLang="zh-TW" b="1" dirty="0">
                          <a:solidFill>
                            <a:schemeClr val="tx1"/>
                          </a:solidFill>
                          <a:effectLst>
                            <a:outerShdw blurRad="38100" dist="38100" dir="2700000" algn="tl">
                              <a:srgbClr val="000000">
                                <a:alpha val="43137"/>
                              </a:srgbClr>
                            </a:outerShdw>
                          </a:effectLst>
                        </a:rPr>
                        <a:t>Windows Registry</a:t>
                      </a:r>
                      <a:r>
                        <a:rPr lang="zh-TW" altLang="en-US" b="1" dirty="0">
                          <a:solidFill>
                            <a:schemeClr val="tx1"/>
                          </a:solidFill>
                          <a:effectLst>
                            <a:outerShdw blurRad="38100" dist="38100" dir="2700000" algn="tl">
                              <a:srgbClr val="000000">
                                <a:alpha val="43137"/>
                              </a:srgbClr>
                            </a:outerShdw>
                          </a:effectLst>
                        </a:rPr>
                        <a:t>）活動來偵測此技術</a:t>
                      </a:r>
                    </a:p>
                    <a:p>
                      <a:pPr marL="0" indent="0">
                        <a:buNone/>
                      </a:pPr>
                      <a:r>
                        <a:rPr lang="en-US" altLang="zh-TW" b="1" dirty="0">
                          <a:solidFill>
                            <a:schemeClr val="tx1"/>
                          </a:solidFill>
                          <a:effectLst>
                            <a:outerShdw blurRad="38100" dist="38100" dir="2700000" algn="tl">
                              <a:srgbClr val="000000">
                                <a:alpha val="43137"/>
                              </a:srgbClr>
                            </a:outerShdw>
                          </a:effectLst>
                        </a:rPr>
                        <a:t>(D) </a:t>
                      </a:r>
                      <a:r>
                        <a:rPr lang="zh-TW" altLang="en-US" b="1" dirty="0">
                          <a:solidFill>
                            <a:schemeClr val="tx1"/>
                          </a:solidFill>
                          <a:effectLst>
                            <a:outerShdw blurRad="38100" dist="38100" dir="2700000" algn="tl">
                              <a:srgbClr val="000000">
                                <a:alpha val="43137"/>
                              </a:srgbClr>
                            </a:outerShdw>
                          </a:effectLst>
                        </a:rPr>
                        <a:t>可觀察程序建立（</a:t>
                      </a:r>
                      <a:r>
                        <a:rPr lang="en-US" altLang="zh-TW" b="1" dirty="0">
                          <a:solidFill>
                            <a:schemeClr val="tx1"/>
                          </a:solidFill>
                          <a:effectLst>
                            <a:outerShdw blurRad="38100" dist="38100" dir="2700000" algn="tl">
                              <a:srgbClr val="000000">
                                <a:alpha val="43137"/>
                              </a:srgbClr>
                            </a:outerShdw>
                          </a:effectLst>
                        </a:rPr>
                        <a:t>Process Creation</a:t>
                      </a:r>
                      <a:r>
                        <a:rPr lang="zh-TW" altLang="en-US" b="1" dirty="0">
                          <a:solidFill>
                            <a:schemeClr val="tx1"/>
                          </a:solidFill>
                          <a:effectLst>
                            <a:outerShdw blurRad="38100" dist="38100" dir="2700000" algn="tl">
                              <a:srgbClr val="000000">
                                <a:alpha val="43137"/>
                              </a:srgbClr>
                            </a:outerShdw>
                          </a:effectLst>
                        </a:rPr>
                        <a:t>）活動與元資料（</a:t>
                      </a:r>
                      <a:r>
                        <a:rPr lang="en-US" altLang="zh-TW" b="1" dirty="0">
                          <a:solidFill>
                            <a:schemeClr val="tx1"/>
                          </a:solidFill>
                          <a:effectLst>
                            <a:outerShdw blurRad="38100" dist="38100" dir="2700000" algn="tl">
                              <a:srgbClr val="000000">
                                <a:alpha val="43137"/>
                              </a:srgbClr>
                            </a:outerShdw>
                          </a:effectLst>
                        </a:rPr>
                        <a:t>Process Metadata</a:t>
                      </a:r>
                      <a:r>
                        <a:rPr lang="zh-TW" altLang="en-US" b="1" dirty="0">
                          <a:solidFill>
                            <a:schemeClr val="tx1"/>
                          </a:solidFill>
                          <a:effectLst>
                            <a:outerShdw blurRad="38100" dist="38100" dir="2700000" algn="tl">
                              <a:srgbClr val="000000">
                                <a:alpha val="43137"/>
                              </a:srgbClr>
                            </a:outerShdw>
                          </a:effectLst>
                        </a:rPr>
                        <a:t>）來偵測此技術</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985275481"/>
                  </a:ext>
                </a:extLst>
              </a:tr>
            </a:tbl>
          </a:graphicData>
        </a:graphic>
      </p:graphicFrame>
      <p:sp>
        <p:nvSpPr>
          <p:cNvPr id="3" name="投影片編號版面配置區 2"/>
          <p:cNvSpPr>
            <a:spLocks noGrp="1"/>
          </p:cNvSpPr>
          <p:nvPr>
            <p:ph type="sldNum" sz="quarter" idx="12"/>
          </p:nvPr>
        </p:nvSpPr>
        <p:spPr/>
        <p:txBody>
          <a:bodyPr/>
          <a:lstStyle/>
          <a:p>
            <a:fld id="{D16C3A51-89D0-4E4D-AA61-5A30A561532A}" type="slidenum">
              <a:rPr lang="zh-TW" altLang="en-US" smtClean="0"/>
              <a:pPr/>
              <a:t>139</a:t>
            </a:fld>
            <a:endParaRPr lang="zh-TW" altLang="en-US"/>
          </a:p>
        </p:txBody>
      </p:sp>
    </p:spTree>
    <p:extLst>
      <p:ext uri="{BB962C8B-B14F-4D97-AF65-F5344CB8AC3E}">
        <p14:creationId xmlns:p14="http://schemas.microsoft.com/office/powerpoint/2010/main" val="260705583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投影片編號版面配置區 6"/>
          <p:cNvSpPr>
            <a:spLocks noGrp="1"/>
          </p:cNvSpPr>
          <p:nvPr>
            <p:ph type="sldNum" sz="quarter" idx="12"/>
          </p:nvPr>
        </p:nvSpPr>
        <p:spPr/>
        <p:txBody>
          <a:bodyPr/>
          <a:lstStyle/>
          <a:p>
            <a:fld id="{D16C3A51-89D0-4E4D-AA61-5A30A561532A}" type="slidenum">
              <a:rPr lang="zh-TW" altLang="en-US" smtClean="0"/>
              <a:pPr/>
              <a:t>14</a:t>
            </a:fld>
            <a:endParaRPr lang="zh-TW" altLang="en-US"/>
          </a:p>
        </p:txBody>
      </p:sp>
      <p:graphicFrame>
        <p:nvGraphicFramePr>
          <p:cNvPr id="13" name="表格 12"/>
          <p:cNvGraphicFramePr>
            <a:graphicFrameLocks noGrp="1"/>
          </p:cNvGraphicFramePr>
          <p:nvPr>
            <p:extLst>
              <p:ext uri="{D42A27DB-BD31-4B8C-83A1-F6EECF244321}">
                <p14:modId xmlns:p14="http://schemas.microsoft.com/office/powerpoint/2010/main" val="3425927755"/>
              </p:ext>
            </p:extLst>
          </p:nvPr>
        </p:nvGraphicFramePr>
        <p:xfrm>
          <a:off x="0" y="705080"/>
          <a:ext cx="12192000" cy="4846320"/>
        </p:xfrm>
        <a:graphic>
          <a:graphicData uri="http://schemas.openxmlformats.org/drawingml/2006/table">
            <a:tbl>
              <a:tblPr/>
              <a:tblGrid>
                <a:gridCol w="1399142">
                  <a:extLst>
                    <a:ext uri="{9D8B030D-6E8A-4147-A177-3AD203B41FA5}">
                      <a16:colId xmlns:a16="http://schemas.microsoft.com/office/drawing/2014/main" val="2340207979"/>
                    </a:ext>
                  </a:extLst>
                </a:gridCol>
                <a:gridCol w="1597446">
                  <a:extLst>
                    <a:ext uri="{9D8B030D-6E8A-4147-A177-3AD203B41FA5}">
                      <a16:colId xmlns:a16="http://schemas.microsoft.com/office/drawing/2014/main" val="3916782922"/>
                    </a:ext>
                  </a:extLst>
                </a:gridCol>
                <a:gridCol w="9195412">
                  <a:extLst>
                    <a:ext uri="{9D8B030D-6E8A-4147-A177-3AD203B41FA5}">
                      <a16:colId xmlns:a16="http://schemas.microsoft.com/office/drawing/2014/main" val="988941148"/>
                    </a:ext>
                  </a:extLst>
                </a:gridCol>
              </a:tblGrid>
              <a:tr h="0">
                <a:tc gridSpan="3">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2000" b="0" i="0" u="none" strike="noStrike" cap="none" normalizeH="0" baseline="0" dirty="0">
                          <a:ln>
                            <a:noFill/>
                          </a:ln>
                          <a:solidFill>
                            <a:srgbClr val="FFFF00"/>
                          </a:solidFill>
                          <a:effectLst/>
                          <a:latin typeface="Arial" panose="020B0604020202020204" pitchFamily="34" charset="0"/>
                          <a:ea typeface="Roboto-Regular"/>
                        </a:rPr>
                        <a:t>Sub-techniques </a:t>
                      </a:r>
                      <a:r>
                        <a:rPr kumimoji="0" lang="zh-TW" altLang="zh-TW" sz="2000" b="0" i="0" u="none" strike="noStrike" cap="none" normalizeH="0" baseline="0" dirty="0" smtClean="0">
                          <a:ln>
                            <a:noFill/>
                          </a:ln>
                          <a:solidFill>
                            <a:srgbClr val="FFFF00"/>
                          </a:solidFill>
                          <a:effectLst/>
                          <a:latin typeface="Arial" panose="020B0604020202020204" pitchFamily="34" charset="0"/>
                          <a:ea typeface="Roboto-Regular"/>
                        </a:rPr>
                        <a:t>(</a:t>
                      </a:r>
                      <a:r>
                        <a:rPr kumimoji="0" lang="en-US" altLang="zh-TW" sz="2000" b="0" i="0" u="none" strike="noStrike" cap="none" normalizeH="0" baseline="0" dirty="0" smtClean="0">
                          <a:ln>
                            <a:noFill/>
                          </a:ln>
                          <a:solidFill>
                            <a:srgbClr val="FFFF00"/>
                          </a:solidFill>
                          <a:effectLst/>
                          <a:latin typeface="Arial" panose="020B0604020202020204" pitchFamily="34" charset="0"/>
                          <a:ea typeface="Roboto-Regular"/>
                        </a:rPr>
                        <a:t>6</a:t>
                      </a:r>
                      <a:r>
                        <a:rPr kumimoji="0" lang="zh-TW" altLang="zh-TW" sz="2000" b="0" i="0" u="none" strike="noStrike" cap="none" normalizeH="0" baseline="0" dirty="0" smtClean="0">
                          <a:ln>
                            <a:noFill/>
                          </a:ln>
                          <a:solidFill>
                            <a:srgbClr val="FFFF00"/>
                          </a:solidFill>
                          <a:effectLst/>
                          <a:latin typeface="Arial" panose="020B0604020202020204" pitchFamily="34" charset="0"/>
                          <a:ea typeface="Roboto-Regular"/>
                        </a:rPr>
                        <a:t>)</a:t>
                      </a:r>
                      <a:endParaRPr kumimoji="0" lang="zh-TW" altLang="zh-TW" sz="2000" b="0" i="0" u="none" strike="noStrike" cap="none" normalizeH="0" baseline="0" dirty="0">
                        <a:ln>
                          <a:noFill/>
                        </a:ln>
                        <a:solidFill>
                          <a:srgbClr val="FFFF00"/>
                        </a:solidFill>
                        <a:effectLst/>
                        <a:latin typeface="Arial" panose="020B0604020202020204" pitchFamily="34" charset="0"/>
                        <a:ea typeface="Roboto-Regular"/>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hMerge="1">
                  <a:txBody>
                    <a:bodyPr/>
                    <a:lstStyle/>
                    <a:p>
                      <a:pPr algn="l" fontAlgn="b"/>
                      <a:endParaRPr lang="en-US" dirty="0">
                        <a:effectLst/>
                      </a:endParaRPr>
                    </a:p>
                  </a:txBody>
                  <a:tcPr anchor="b">
                    <a:lnL w="9525" cap="flat" cmpd="sng" algn="ctr">
                      <a:solidFill>
                        <a:srgbClr val="DFDFDF"/>
                      </a:solidFill>
                      <a:prstDash val="solid"/>
                      <a:round/>
                      <a:headEnd type="none" w="med" len="med"/>
                      <a:tailEnd type="none" w="med" len="med"/>
                    </a:lnL>
                    <a:lnR>
                      <a:noFill/>
                    </a:lnR>
                    <a:lnT w="9525" cap="flat" cmpd="sng" algn="ctr">
                      <a:solidFill>
                        <a:srgbClr val="A0CD9D"/>
                      </a:solidFill>
                      <a:prstDash val="solid"/>
                      <a:round/>
                      <a:headEnd type="none" w="med" len="med"/>
                      <a:tailEnd type="none" w="med" len="med"/>
                    </a:lnT>
                    <a:lnB w="9525" cap="flat" cmpd="sng" algn="ctr">
                      <a:solidFill>
                        <a:srgbClr val="E0CC9D"/>
                      </a:solidFill>
                      <a:prstDash val="solid"/>
                      <a:round/>
                      <a:headEnd type="none" w="med" len="med"/>
                      <a:tailEnd type="none" w="med" len="med"/>
                    </a:lnB>
                  </a:tcPr>
                </a:tc>
                <a:tc hMerge="1">
                  <a:txBody>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zh-TW" sz="2000" b="0" i="0" u="none" strike="noStrike" cap="none" normalizeH="0" baseline="0" dirty="0">
                        <a:ln>
                          <a:noFill/>
                        </a:ln>
                        <a:solidFill>
                          <a:srgbClr val="FFFF00"/>
                        </a:solidFill>
                        <a:effectLst/>
                        <a:latin typeface="Arial" panose="020B0604020202020204" pitchFamily="34" charset="0"/>
                        <a:ea typeface="Roboto-Regular"/>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extLst>
                  <a:ext uri="{0D108BD9-81ED-4DB2-BD59-A6C34878D82A}">
                    <a16:rowId xmlns:a16="http://schemas.microsoft.com/office/drawing/2014/main" val="2394320160"/>
                  </a:ext>
                </a:extLst>
              </a:tr>
              <a:tr h="0">
                <a:tc>
                  <a:txBody>
                    <a:bodyPr/>
                    <a:lstStyle/>
                    <a:p>
                      <a:pPr algn="l" fontAlgn="b"/>
                      <a:r>
                        <a:rPr lang="en-US" sz="2000" dirty="0">
                          <a:solidFill>
                            <a:srgbClr val="FFFF00"/>
                          </a:solidFill>
                          <a:effectLst/>
                        </a:rPr>
                        <a:t>ID</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l" fontAlgn="b"/>
                      <a:r>
                        <a:rPr lang="en-US" sz="2000" dirty="0">
                          <a:solidFill>
                            <a:srgbClr val="FFFF00"/>
                          </a:solidFill>
                          <a:effectLst/>
                        </a:rPr>
                        <a:t>Name</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marL="0" marR="0" indent="0" algn="l" defTabSz="914400" rtl="0" eaLnBrk="1" fontAlgn="b" latinLnBrk="0" hangingPunct="1">
                        <a:lnSpc>
                          <a:spcPct val="100000"/>
                        </a:lnSpc>
                        <a:spcBef>
                          <a:spcPts val="0"/>
                        </a:spcBef>
                        <a:spcAft>
                          <a:spcPts val="0"/>
                        </a:spcAft>
                        <a:buClrTx/>
                        <a:buSzTx/>
                        <a:buFontTx/>
                        <a:buNone/>
                        <a:tabLst/>
                        <a:defRPr/>
                      </a:pPr>
                      <a:r>
                        <a:rPr lang="en-US" altLang="zh-TW" sz="2000" b="0" i="0" kern="1200" dirty="0" smtClean="0">
                          <a:solidFill>
                            <a:srgbClr val="FFFF00"/>
                          </a:solidFill>
                          <a:effectLst/>
                          <a:latin typeface="+mn-lt"/>
                          <a:ea typeface="+mn-ea"/>
                          <a:cs typeface="+mn-cs"/>
                        </a:rPr>
                        <a:t>Description</a:t>
                      </a:r>
                      <a:endParaRPr lang="en-US" altLang="zh-TW" sz="2400" dirty="0" smtClean="0">
                        <a:solidFill>
                          <a:srgbClr val="FFFF00"/>
                        </a:solidFill>
                        <a:effectLst/>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extLst>
                  <a:ext uri="{0D108BD9-81ED-4DB2-BD59-A6C34878D82A}">
                    <a16:rowId xmlns:a16="http://schemas.microsoft.com/office/drawing/2014/main" val="1934092260"/>
                  </a:ext>
                </a:extLst>
              </a:tr>
              <a:tr h="0">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altLang="zh-TW" sz="2000" b="0" i="0" u="none" strike="noStrike" kern="1200" dirty="0" smtClean="0">
                          <a:solidFill>
                            <a:schemeClr val="tx1"/>
                          </a:solidFill>
                          <a:effectLst/>
                          <a:latin typeface="+mn-lt"/>
                          <a:ea typeface="+mn-ea"/>
                          <a:cs typeface="+mn-cs"/>
                          <a:hlinkClick r:id="rId2"/>
                        </a:rPr>
                        <a:t>T1590.005</a:t>
                      </a:r>
                      <a:endParaRPr lang="en-US" altLang="zh-TW" sz="2400" dirty="0" smtClean="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2"/>
                        </a:rPr>
                        <a:t>IP Addresses</a:t>
                      </a:r>
                      <a:endParaRPr lang="en-US" altLang="zh-TW" sz="1800" b="0" i="0" u="none" strike="noStrike" kern="1200" dirty="0" smtClean="0">
                        <a:solidFill>
                          <a:schemeClr val="tx1"/>
                        </a:solidFill>
                        <a:effectLst/>
                        <a:latin typeface="+mn-lt"/>
                        <a:ea typeface="+mn-ea"/>
                        <a:cs typeface="+mn-cs"/>
                      </a:endParaRPr>
                    </a:p>
                    <a:p>
                      <a:pPr fontAlgn="t"/>
                      <a:r>
                        <a:rPr lang="en-US" sz="2000" dirty="0" smtClean="0">
                          <a:solidFill>
                            <a:srgbClr val="FFFF00"/>
                          </a:solidFill>
                          <a:effectLst/>
                        </a:rPr>
                        <a:t>IP</a:t>
                      </a:r>
                      <a:r>
                        <a:rPr lang="zh-TW" altLang="en-US" sz="2000" dirty="0" smtClean="0">
                          <a:solidFill>
                            <a:srgbClr val="FFFF00"/>
                          </a:solidFill>
                          <a:effectLst/>
                        </a:rPr>
                        <a:t>位址</a:t>
                      </a:r>
                      <a:endParaRPr lang="en-US" sz="2000" dirty="0">
                        <a:solidFill>
                          <a:srgbClr val="FFFF00"/>
                        </a:solidFill>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marL="342900" indent="-342900" fontAlgn="t">
                        <a:buFont typeface="Wingdings" panose="05000000000000000000" pitchFamily="2" charset="2"/>
                        <a:buChar char="n"/>
                      </a:pPr>
                      <a:r>
                        <a:rPr lang="en-US" sz="2000" dirty="0" smtClean="0">
                          <a:solidFill>
                            <a:srgbClr val="FFFF00"/>
                          </a:solidFill>
                          <a:effectLst/>
                        </a:rPr>
                        <a:t>Adversaries may gather the victim's IP addresses that can be used during targeting. Public IP addresses may be allocated to organizations by block, or a range of sequential addresses. Information about assigned IP addresses may include a variety of details, such as which IP addresses are in use. IP addresses may also enable an adversary to derive other details about a victim, such as organizational size, physical location(s), Internet service provider, and or where/how their publicly-facing infrastructure is hosted.</a:t>
                      </a:r>
                    </a:p>
                    <a:p>
                      <a:pPr marL="342900" indent="-342900" fontAlgn="t">
                        <a:buFont typeface="Wingdings" panose="05000000000000000000" pitchFamily="2" charset="2"/>
                        <a:buChar char="n"/>
                      </a:pPr>
                      <a:r>
                        <a:rPr lang="zh-TW" altLang="en-US" sz="2000" dirty="0" smtClean="0">
                          <a:solidFill>
                            <a:srgbClr val="FFFF00"/>
                          </a:solidFill>
                          <a:effectLst/>
                        </a:rPr>
                        <a:t>攻擊者可能會收集受害者的 </a:t>
                      </a:r>
                      <a:r>
                        <a:rPr lang="en-US" altLang="zh-TW" sz="2000" dirty="0" smtClean="0">
                          <a:solidFill>
                            <a:srgbClr val="FFFF00"/>
                          </a:solidFill>
                          <a:effectLst/>
                        </a:rPr>
                        <a:t>IP </a:t>
                      </a:r>
                      <a:r>
                        <a:rPr lang="zh-TW" altLang="en-US" sz="2000" dirty="0" smtClean="0">
                          <a:solidFill>
                            <a:srgbClr val="FFFF00"/>
                          </a:solidFill>
                          <a:effectLst/>
                        </a:rPr>
                        <a:t>位址，以便在定位期間使用。公用 </a:t>
                      </a:r>
                      <a:r>
                        <a:rPr lang="en-US" altLang="zh-TW" sz="2000" dirty="0" smtClean="0">
                          <a:solidFill>
                            <a:srgbClr val="FFFF00"/>
                          </a:solidFill>
                          <a:effectLst/>
                        </a:rPr>
                        <a:t>IP </a:t>
                      </a:r>
                      <a:r>
                        <a:rPr lang="zh-TW" altLang="en-US" sz="2000" dirty="0" smtClean="0">
                          <a:solidFill>
                            <a:srgbClr val="FFFF00"/>
                          </a:solidFill>
                          <a:effectLst/>
                        </a:rPr>
                        <a:t>位址可以按區塊或一系列連續位址指派給組織。關於分配的</a:t>
                      </a:r>
                      <a:r>
                        <a:rPr lang="en-US" altLang="zh-TW" sz="2000" dirty="0" smtClean="0">
                          <a:solidFill>
                            <a:srgbClr val="FFFF00"/>
                          </a:solidFill>
                          <a:effectLst/>
                        </a:rPr>
                        <a:t>IP</a:t>
                      </a:r>
                      <a:r>
                        <a:rPr lang="zh-TW" altLang="en-US" sz="2000" dirty="0" smtClean="0">
                          <a:solidFill>
                            <a:srgbClr val="FFFF00"/>
                          </a:solidFill>
                          <a:effectLst/>
                        </a:rPr>
                        <a:t>位址的資訊可以包括各種細節，例如哪些</a:t>
                      </a:r>
                      <a:r>
                        <a:rPr lang="en-US" altLang="zh-TW" sz="2000" dirty="0" smtClean="0">
                          <a:solidFill>
                            <a:srgbClr val="FFFF00"/>
                          </a:solidFill>
                          <a:effectLst/>
                        </a:rPr>
                        <a:t>IP</a:t>
                      </a:r>
                      <a:r>
                        <a:rPr lang="zh-TW" altLang="en-US" sz="2000" dirty="0" smtClean="0">
                          <a:solidFill>
                            <a:srgbClr val="FFFF00"/>
                          </a:solidFill>
                          <a:effectLst/>
                        </a:rPr>
                        <a:t>位址正在使用。</a:t>
                      </a:r>
                      <a:r>
                        <a:rPr lang="en-US" altLang="zh-TW" sz="2000" dirty="0" smtClean="0">
                          <a:solidFill>
                            <a:srgbClr val="FFFF00"/>
                          </a:solidFill>
                          <a:effectLst/>
                        </a:rPr>
                        <a:t>IP </a:t>
                      </a:r>
                      <a:r>
                        <a:rPr lang="zh-TW" altLang="en-US" sz="2000" dirty="0" smtClean="0">
                          <a:solidFill>
                            <a:srgbClr val="FFFF00"/>
                          </a:solidFill>
                          <a:effectLst/>
                        </a:rPr>
                        <a:t>位址還可能使攻擊者能夠獲取有關受害者的其他詳細信息，例如組織規模、物理位置、互聯網服務提供者以及</a:t>
                      </a:r>
                      <a:r>
                        <a:rPr lang="en-US" altLang="zh-TW" sz="2000" dirty="0" smtClean="0">
                          <a:solidFill>
                            <a:srgbClr val="FFFF00"/>
                          </a:solidFill>
                          <a:effectLst/>
                        </a:rPr>
                        <a:t>/</a:t>
                      </a:r>
                      <a:r>
                        <a:rPr lang="zh-TW" altLang="en-US" sz="2000" dirty="0" smtClean="0">
                          <a:solidFill>
                            <a:srgbClr val="FFFF00"/>
                          </a:solidFill>
                          <a:effectLst/>
                        </a:rPr>
                        <a:t>或其面向公眾的基礎設施的託管位置</a:t>
                      </a:r>
                      <a:r>
                        <a:rPr lang="en-US" altLang="zh-TW" sz="2000" dirty="0" smtClean="0">
                          <a:solidFill>
                            <a:srgbClr val="FFFF00"/>
                          </a:solidFill>
                          <a:effectLst/>
                        </a:rPr>
                        <a:t>/</a:t>
                      </a:r>
                      <a:r>
                        <a:rPr lang="zh-TW" altLang="en-US" sz="2000" dirty="0" smtClean="0">
                          <a:solidFill>
                            <a:srgbClr val="FFFF00"/>
                          </a:solidFill>
                          <a:effectLst/>
                        </a:rPr>
                        <a:t>方式。</a:t>
                      </a:r>
                      <a:endParaRPr lang="en-US" sz="2000" dirty="0">
                        <a:solidFill>
                          <a:srgbClr val="FFFF00"/>
                        </a:solidFill>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extLst>
                  <a:ext uri="{0D108BD9-81ED-4DB2-BD59-A6C34878D82A}">
                    <a16:rowId xmlns:a16="http://schemas.microsoft.com/office/drawing/2014/main" val="2794702076"/>
                  </a:ext>
                </a:extLst>
              </a:tr>
            </a:tbl>
          </a:graphicData>
        </a:graphic>
      </p:graphicFrame>
      <p:sp>
        <p:nvSpPr>
          <p:cNvPr id="4" name="矩形 3"/>
          <p:cNvSpPr/>
          <p:nvPr/>
        </p:nvSpPr>
        <p:spPr>
          <a:xfrm>
            <a:off x="0" y="83683"/>
            <a:ext cx="4315605" cy="584775"/>
          </a:xfrm>
          <a:prstGeom prst="rect">
            <a:avLst/>
          </a:prstGeom>
        </p:spPr>
        <p:txBody>
          <a:bodyPr wrap="none">
            <a:spAutoFit/>
          </a:bodyPr>
          <a:lstStyle/>
          <a:p>
            <a:r>
              <a:rPr lang="en-US" altLang="zh-TW" sz="2400" dirty="0"/>
              <a:t>1.</a:t>
            </a:r>
            <a:r>
              <a:rPr lang="zh-TW" altLang="en-US" sz="2400" dirty="0"/>
              <a:t>偵察</a:t>
            </a:r>
            <a:r>
              <a:rPr lang="en-US" altLang="zh-TW" sz="2400" dirty="0"/>
              <a:t>Reconnaissance</a:t>
            </a:r>
            <a:r>
              <a:rPr lang="zh-TW" altLang="en-US" sz="2400" dirty="0"/>
              <a:t> 戰術</a:t>
            </a:r>
            <a:r>
              <a:rPr lang="en-US" altLang="zh-TW" sz="3200" dirty="0" smtClean="0"/>
              <a:t>|</a:t>
            </a:r>
            <a:endParaRPr lang="en-US" altLang="zh-TW" sz="2000" dirty="0"/>
          </a:p>
        </p:txBody>
      </p:sp>
      <p:sp>
        <p:nvSpPr>
          <p:cNvPr id="5" name="文字方塊 4"/>
          <p:cNvSpPr txBox="1"/>
          <p:nvPr/>
        </p:nvSpPr>
        <p:spPr>
          <a:xfrm>
            <a:off x="4091227" y="264106"/>
            <a:ext cx="7718203" cy="369332"/>
          </a:xfrm>
          <a:prstGeom prst="rect">
            <a:avLst/>
          </a:prstGeom>
          <a:noFill/>
        </p:spPr>
        <p:txBody>
          <a:bodyPr wrap="none" rtlCol="0">
            <a:spAutoFit/>
          </a:bodyPr>
          <a:lstStyle/>
          <a:p>
            <a:r>
              <a:rPr lang="en-US" altLang="zh-TW" dirty="0"/>
              <a:t>4</a:t>
            </a:r>
            <a:r>
              <a:rPr lang="en-US" altLang="zh-TW" dirty="0" smtClean="0"/>
              <a:t>.</a:t>
            </a:r>
            <a:r>
              <a:rPr lang="zh-TW" altLang="en-US" dirty="0">
                <a:effectLst>
                  <a:outerShdw blurRad="38100" dist="38100" dir="2700000" algn="tl">
                    <a:srgbClr val="000000">
                      <a:alpha val="43137"/>
                    </a:srgbClr>
                  </a:outerShdw>
                </a:effectLst>
              </a:rPr>
              <a:t>收集受害者網路訊息 </a:t>
            </a:r>
            <a:r>
              <a:rPr lang="en-US" altLang="zh-TW" dirty="0">
                <a:effectLst>
                  <a:outerShdw blurRad="38100" dist="38100" dir="2700000" algn="tl">
                    <a:srgbClr val="000000">
                      <a:alpha val="43137"/>
                    </a:srgbClr>
                  </a:outerShdw>
                </a:effectLst>
              </a:rPr>
              <a:t>Gather Victim Network </a:t>
            </a:r>
            <a:r>
              <a:rPr lang="en-US" altLang="zh-TW" dirty="0" smtClean="0">
                <a:effectLst>
                  <a:outerShdw blurRad="38100" dist="38100" dir="2700000" algn="tl">
                    <a:srgbClr val="000000">
                      <a:alpha val="43137"/>
                    </a:srgbClr>
                  </a:outerShdw>
                </a:effectLst>
              </a:rPr>
              <a:t>Information</a:t>
            </a:r>
            <a:r>
              <a:rPr lang="zh-TW" altLang="en-US" dirty="0" smtClean="0">
                <a:effectLst>
                  <a:outerShdw blurRad="38100" dist="38100" dir="2700000" algn="tl">
                    <a:srgbClr val="000000">
                      <a:alpha val="43137"/>
                    </a:srgbClr>
                  </a:outerShdw>
                </a:effectLst>
              </a:rPr>
              <a:t> </a:t>
            </a:r>
            <a:r>
              <a:rPr lang="en-US" altLang="zh-TW" dirty="0" smtClean="0">
                <a:solidFill>
                  <a:prstClr val="black"/>
                </a:solidFill>
              </a:rPr>
              <a:t>T1590 </a:t>
            </a:r>
            <a:r>
              <a:rPr lang="en-US" altLang="zh-TW" dirty="0">
                <a:solidFill>
                  <a:prstClr val="black"/>
                </a:solidFill>
              </a:rPr>
              <a:t>(6)</a:t>
            </a:r>
            <a:r>
              <a:rPr lang="zh-TW" altLang="en-US" dirty="0">
                <a:solidFill>
                  <a:prstClr val="black"/>
                </a:solidFill>
              </a:rPr>
              <a:t>技術</a:t>
            </a:r>
            <a:endParaRPr lang="zh-TW" altLang="en-US" dirty="0"/>
          </a:p>
        </p:txBody>
      </p:sp>
    </p:spTree>
    <p:extLst>
      <p:ext uri="{BB962C8B-B14F-4D97-AF65-F5344CB8AC3E}">
        <p14:creationId xmlns:p14="http://schemas.microsoft.com/office/powerpoint/2010/main" val="363293337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p:txBody>
          <a:bodyPr/>
          <a:lstStyle/>
          <a:p>
            <a:fld id="{4FAB73BC-B049-4115-A692-8D63A059BFB8}" type="slidenum">
              <a:rPr lang="en-US" smtClean="0"/>
              <a:pPr/>
              <a:t>140</a:t>
            </a:fld>
            <a:endParaRPr lang="en-US" dirty="0"/>
          </a:p>
        </p:txBody>
      </p:sp>
      <p:pic>
        <p:nvPicPr>
          <p:cNvPr id="3" name="圖片 2"/>
          <p:cNvPicPr>
            <a:picLocks noChangeAspect="1"/>
          </p:cNvPicPr>
          <p:nvPr/>
        </p:nvPicPr>
        <p:blipFill>
          <a:blip r:embed="rId2"/>
          <a:stretch>
            <a:fillRect/>
          </a:stretch>
        </p:blipFill>
        <p:spPr>
          <a:xfrm>
            <a:off x="4151467" y="834476"/>
            <a:ext cx="3670271" cy="4557253"/>
          </a:xfrm>
          <a:prstGeom prst="rect">
            <a:avLst/>
          </a:prstGeom>
        </p:spPr>
      </p:pic>
      <p:sp>
        <p:nvSpPr>
          <p:cNvPr id="4" name="矩形 3"/>
          <p:cNvSpPr/>
          <p:nvPr/>
        </p:nvSpPr>
        <p:spPr>
          <a:xfrm>
            <a:off x="4486823" y="5207063"/>
            <a:ext cx="2365904" cy="369332"/>
          </a:xfrm>
          <a:prstGeom prst="rect">
            <a:avLst/>
          </a:prstGeom>
        </p:spPr>
        <p:txBody>
          <a:bodyPr wrap="none">
            <a:spAutoFit/>
          </a:bodyPr>
          <a:lstStyle/>
          <a:p>
            <a:r>
              <a:rPr lang="en-US" altLang="zh-TW" dirty="0"/>
              <a:t>ATT&amp;CK </a:t>
            </a:r>
            <a:r>
              <a:rPr lang="zh-TW" altLang="en-US" dirty="0"/>
              <a:t>三個關鍵工具</a:t>
            </a:r>
          </a:p>
        </p:txBody>
      </p:sp>
      <p:sp>
        <p:nvSpPr>
          <p:cNvPr id="5" name="矩形 4"/>
          <p:cNvSpPr/>
          <p:nvPr/>
        </p:nvSpPr>
        <p:spPr>
          <a:xfrm>
            <a:off x="4380914" y="5591675"/>
            <a:ext cx="5269251" cy="276999"/>
          </a:xfrm>
          <a:prstGeom prst="rect">
            <a:avLst/>
          </a:prstGeom>
        </p:spPr>
        <p:txBody>
          <a:bodyPr wrap="square">
            <a:spAutoFit/>
          </a:bodyPr>
          <a:lstStyle/>
          <a:p>
            <a:r>
              <a:rPr lang="en-US" altLang="zh-TW" sz="1200" b="1" dirty="0">
                <a:effectLst>
                  <a:outerShdw blurRad="38100" dist="38100" dir="2700000" algn="tl">
                    <a:srgbClr val="000000">
                      <a:alpha val="43137"/>
                    </a:srgbClr>
                  </a:outerShdw>
                </a:effectLst>
              </a:rPr>
              <a:t>https://www.tenlong.com.tw/products/9786267146316?list_name=srh</a:t>
            </a:r>
            <a:endParaRPr lang="zh-TW" altLang="en-US" sz="1200" b="1" dirty="0">
              <a:effectLst>
                <a:outerShdw blurRad="38100" dist="38100" dir="2700000" algn="tl">
                  <a:srgbClr val="000000">
                    <a:alpha val="43137"/>
                  </a:srgbClr>
                </a:outerShdw>
              </a:effectLst>
            </a:endParaRPr>
          </a:p>
        </p:txBody>
      </p:sp>
      <p:pic>
        <p:nvPicPr>
          <p:cNvPr id="6" name="圖片 5"/>
          <p:cNvPicPr>
            <a:picLocks noChangeAspect="1"/>
          </p:cNvPicPr>
          <p:nvPr/>
        </p:nvPicPr>
        <p:blipFill rotWithShape="1">
          <a:blip r:embed="rId3"/>
          <a:srcRect l="11205" r="10984"/>
          <a:stretch/>
        </p:blipFill>
        <p:spPr>
          <a:xfrm>
            <a:off x="8035831" y="1047597"/>
            <a:ext cx="3325095" cy="4273279"/>
          </a:xfrm>
          <a:prstGeom prst="rect">
            <a:avLst/>
          </a:prstGeom>
        </p:spPr>
      </p:pic>
      <p:sp>
        <p:nvSpPr>
          <p:cNvPr id="7" name="矩形 6"/>
          <p:cNvSpPr/>
          <p:nvPr/>
        </p:nvSpPr>
        <p:spPr>
          <a:xfrm>
            <a:off x="283865" y="139766"/>
            <a:ext cx="1826141" cy="584775"/>
          </a:xfrm>
          <a:prstGeom prst="rect">
            <a:avLst/>
          </a:prstGeom>
        </p:spPr>
        <p:txBody>
          <a:bodyPr wrap="none">
            <a:spAutoFit/>
          </a:bodyPr>
          <a:lstStyle/>
          <a:p>
            <a:r>
              <a:rPr lang="zh-TW" altLang="en-US" sz="3200" dirty="0"/>
              <a:t>推薦閱讀</a:t>
            </a:r>
          </a:p>
        </p:txBody>
      </p:sp>
      <p:sp>
        <p:nvSpPr>
          <p:cNvPr id="8" name="矩形 7"/>
          <p:cNvSpPr/>
          <p:nvPr/>
        </p:nvSpPr>
        <p:spPr>
          <a:xfrm>
            <a:off x="4486823" y="432153"/>
            <a:ext cx="4913187" cy="276999"/>
          </a:xfrm>
          <a:prstGeom prst="rect">
            <a:avLst/>
          </a:prstGeom>
        </p:spPr>
        <p:txBody>
          <a:bodyPr wrap="square">
            <a:spAutoFit/>
          </a:bodyPr>
          <a:lstStyle/>
          <a:p>
            <a:r>
              <a:rPr lang="en-US" altLang="zh-TW" sz="1200" b="1" dirty="0">
                <a:effectLst>
                  <a:outerShdw blurRad="38100" dist="38100" dir="2700000" algn="tl">
                    <a:srgbClr val="000000">
                      <a:alpha val="43137"/>
                    </a:srgbClr>
                  </a:outerShdw>
                </a:effectLst>
              </a:rPr>
              <a:t>https://www.tenlong.com.tw/products/9787111703068?list_name=srh</a:t>
            </a:r>
            <a:endParaRPr lang="zh-TW" altLang="en-US" sz="1200" b="1" dirty="0">
              <a:effectLst>
                <a:outerShdw blurRad="38100" dist="38100" dir="2700000" algn="tl">
                  <a:srgbClr val="000000">
                    <a:alpha val="43137"/>
                  </a:srgbClr>
                </a:outerShdw>
              </a:effectLst>
            </a:endParaRPr>
          </a:p>
        </p:txBody>
      </p:sp>
      <p:pic>
        <p:nvPicPr>
          <p:cNvPr id="9" name="圖片 8"/>
          <p:cNvPicPr>
            <a:picLocks noChangeAspect="1"/>
          </p:cNvPicPr>
          <p:nvPr/>
        </p:nvPicPr>
        <p:blipFill>
          <a:blip r:embed="rId4"/>
          <a:stretch>
            <a:fillRect/>
          </a:stretch>
        </p:blipFill>
        <p:spPr>
          <a:xfrm>
            <a:off x="283865" y="803226"/>
            <a:ext cx="3769136" cy="4641794"/>
          </a:xfrm>
          <a:prstGeom prst="rect">
            <a:avLst/>
          </a:prstGeom>
        </p:spPr>
      </p:pic>
    </p:spTree>
    <p:extLst>
      <p:ext uri="{BB962C8B-B14F-4D97-AF65-F5344CB8AC3E}">
        <p14:creationId xmlns:p14="http://schemas.microsoft.com/office/powerpoint/2010/main" val="131116426"/>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838200" y="365125"/>
            <a:ext cx="10515600" cy="599151"/>
          </a:xfrm>
        </p:spPr>
        <p:txBody>
          <a:bodyPr>
            <a:normAutofit fontScale="90000"/>
          </a:bodyPr>
          <a:lstStyle/>
          <a:p>
            <a:r>
              <a:rPr lang="en-US" altLang="zh-TW" dirty="0"/>
              <a:t>MITRE ATT&amp;CK® Navigator</a:t>
            </a:r>
            <a:endParaRPr lang="zh-TW" altLang="en-US" dirty="0"/>
          </a:p>
        </p:txBody>
      </p:sp>
      <p:pic>
        <p:nvPicPr>
          <p:cNvPr id="4" name="內容版面配置區 3"/>
          <p:cNvPicPr>
            <a:picLocks noGrp="1" noChangeAspect="1"/>
          </p:cNvPicPr>
          <p:nvPr>
            <p:ph idx="1"/>
          </p:nvPr>
        </p:nvPicPr>
        <p:blipFill>
          <a:blip r:embed="rId2"/>
          <a:stretch>
            <a:fillRect/>
          </a:stretch>
        </p:blipFill>
        <p:spPr>
          <a:xfrm>
            <a:off x="771698" y="1801638"/>
            <a:ext cx="10515600" cy="4050178"/>
          </a:xfrm>
          <a:prstGeom prst="rect">
            <a:avLst/>
          </a:prstGeom>
        </p:spPr>
      </p:pic>
      <p:sp>
        <p:nvSpPr>
          <p:cNvPr id="5" name="矩形 4"/>
          <p:cNvSpPr/>
          <p:nvPr/>
        </p:nvSpPr>
        <p:spPr>
          <a:xfrm>
            <a:off x="838200" y="964276"/>
            <a:ext cx="4640950" cy="369332"/>
          </a:xfrm>
          <a:prstGeom prst="rect">
            <a:avLst/>
          </a:prstGeom>
        </p:spPr>
        <p:txBody>
          <a:bodyPr wrap="none">
            <a:spAutoFit/>
          </a:bodyPr>
          <a:lstStyle/>
          <a:p>
            <a:r>
              <a:rPr lang="en-US" altLang="zh-TW" dirty="0"/>
              <a:t>https://mitre-attack.github.io/attack-navigator/</a:t>
            </a:r>
            <a:endParaRPr lang="zh-TW" altLang="en-US" dirty="0"/>
          </a:p>
        </p:txBody>
      </p:sp>
      <p:sp>
        <p:nvSpPr>
          <p:cNvPr id="3" name="投影片編號版面配置區 2">
            <a:extLst>
              <a:ext uri="{FF2B5EF4-FFF2-40B4-BE49-F238E27FC236}">
                <a16:creationId xmlns:a16="http://schemas.microsoft.com/office/drawing/2014/main" id="{47D22B91-1656-4202-B840-D232E38FDD09}"/>
              </a:ext>
            </a:extLst>
          </p:cNvPr>
          <p:cNvSpPr>
            <a:spLocks noGrp="1"/>
          </p:cNvSpPr>
          <p:nvPr>
            <p:ph type="sldNum" sz="quarter" idx="12"/>
          </p:nvPr>
        </p:nvSpPr>
        <p:spPr/>
        <p:txBody>
          <a:bodyPr/>
          <a:lstStyle/>
          <a:p>
            <a:fld id="{7F744221-BDCB-440C-89EF-463871313D3B}" type="slidenum">
              <a:rPr lang="zh-TW" altLang="en-US" smtClean="0"/>
              <a:pPr/>
              <a:t>141</a:t>
            </a:fld>
            <a:endParaRPr lang="zh-TW" altLang="en-US"/>
          </a:p>
        </p:txBody>
      </p:sp>
    </p:spTree>
    <p:extLst>
      <p:ext uri="{BB962C8B-B14F-4D97-AF65-F5344CB8AC3E}">
        <p14:creationId xmlns:p14="http://schemas.microsoft.com/office/powerpoint/2010/main" val="4242676426"/>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p:cNvPicPr>
            <a:picLocks noChangeAspect="1"/>
          </p:cNvPicPr>
          <p:nvPr/>
        </p:nvPicPr>
        <p:blipFill>
          <a:blip r:embed="rId2"/>
          <a:stretch>
            <a:fillRect/>
          </a:stretch>
        </p:blipFill>
        <p:spPr>
          <a:xfrm>
            <a:off x="87283" y="333212"/>
            <a:ext cx="11863925" cy="5798324"/>
          </a:xfrm>
          <a:prstGeom prst="rect">
            <a:avLst/>
          </a:prstGeom>
        </p:spPr>
      </p:pic>
      <p:sp>
        <p:nvSpPr>
          <p:cNvPr id="2" name="投影片編號版面配置區 1">
            <a:extLst>
              <a:ext uri="{FF2B5EF4-FFF2-40B4-BE49-F238E27FC236}">
                <a16:creationId xmlns:a16="http://schemas.microsoft.com/office/drawing/2014/main" id="{90D96847-E6ED-4CE8-B099-F56047F21754}"/>
              </a:ext>
            </a:extLst>
          </p:cNvPr>
          <p:cNvSpPr>
            <a:spLocks noGrp="1"/>
          </p:cNvSpPr>
          <p:nvPr>
            <p:ph type="sldNum" sz="quarter" idx="12"/>
          </p:nvPr>
        </p:nvSpPr>
        <p:spPr/>
        <p:txBody>
          <a:bodyPr/>
          <a:lstStyle/>
          <a:p>
            <a:fld id="{7F744221-BDCB-440C-89EF-463871313D3B}" type="slidenum">
              <a:rPr lang="zh-TW" altLang="en-US" smtClean="0"/>
              <a:pPr/>
              <a:t>142</a:t>
            </a:fld>
            <a:endParaRPr lang="zh-TW" altLang="en-US"/>
          </a:p>
        </p:txBody>
      </p:sp>
    </p:spTree>
    <p:extLst>
      <p:ext uri="{BB962C8B-B14F-4D97-AF65-F5344CB8AC3E}">
        <p14:creationId xmlns:p14="http://schemas.microsoft.com/office/powerpoint/2010/main" val="2671736446"/>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08065" y="182245"/>
            <a:ext cx="11353800" cy="848533"/>
          </a:xfrm>
        </p:spPr>
        <p:txBody>
          <a:bodyPr>
            <a:normAutofit/>
          </a:bodyPr>
          <a:lstStyle/>
          <a:p>
            <a:r>
              <a:rPr lang="en-US" altLang="zh-TW" sz="4000" dirty="0"/>
              <a:t>Cyber Analytic Repository Exploration Tool (CARET)</a:t>
            </a:r>
            <a:endParaRPr lang="zh-TW" altLang="en-US" sz="4000" dirty="0"/>
          </a:p>
        </p:txBody>
      </p:sp>
      <p:sp>
        <p:nvSpPr>
          <p:cNvPr id="3" name="內容版面配置區 2"/>
          <p:cNvSpPr>
            <a:spLocks noGrp="1"/>
          </p:cNvSpPr>
          <p:nvPr>
            <p:ph idx="1"/>
          </p:nvPr>
        </p:nvSpPr>
        <p:spPr>
          <a:xfrm>
            <a:off x="414251" y="1215444"/>
            <a:ext cx="10515600" cy="2496993"/>
          </a:xfrm>
        </p:spPr>
        <p:txBody>
          <a:bodyPr>
            <a:normAutofit/>
          </a:bodyPr>
          <a:lstStyle/>
          <a:p>
            <a:pPr>
              <a:buFont typeface="Wingdings" panose="05000000000000000000" pitchFamily="2" charset="2"/>
              <a:buChar char="n"/>
            </a:pPr>
            <a:r>
              <a:rPr lang="en-US" altLang="zh-TW" dirty="0"/>
              <a:t>The Cyber Analytic Repository Exploration Tool (CARET) is a proof-of-concept graphical user interface designed to connect the groups and techniques highlighted in ATT&amp;CK™ to the analytics, data model, and sensors highlighted in MITRE's Cyber Analytics Repository (CAR). 0</a:t>
            </a:r>
          </a:p>
          <a:p>
            <a:pPr>
              <a:buFont typeface="Wingdings" panose="05000000000000000000" pitchFamily="2" charset="2"/>
              <a:buChar char="n"/>
            </a:pPr>
            <a:r>
              <a:rPr lang="en-US" altLang="zh-TW" dirty="0"/>
              <a:t>CARET is used to develop an understanding of defensive capabilities and to aid in their development and use.</a:t>
            </a:r>
            <a:endParaRPr lang="zh-TW" altLang="en-US" dirty="0"/>
          </a:p>
        </p:txBody>
      </p:sp>
      <p:sp>
        <p:nvSpPr>
          <p:cNvPr id="4" name="矩形 3"/>
          <p:cNvSpPr/>
          <p:nvPr/>
        </p:nvSpPr>
        <p:spPr>
          <a:xfrm>
            <a:off x="194533" y="846112"/>
            <a:ext cx="3124445" cy="369332"/>
          </a:xfrm>
          <a:prstGeom prst="rect">
            <a:avLst/>
          </a:prstGeom>
        </p:spPr>
        <p:txBody>
          <a:bodyPr wrap="none">
            <a:spAutoFit/>
          </a:bodyPr>
          <a:lstStyle/>
          <a:p>
            <a:r>
              <a:rPr lang="en-US" altLang="zh-TW" dirty="0"/>
              <a:t>https://github.com/mitre/caret</a:t>
            </a:r>
            <a:endParaRPr lang="zh-TW" altLang="en-US" dirty="0"/>
          </a:p>
        </p:txBody>
      </p:sp>
      <p:pic>
        <p:nvPicPr>
          <p:cNvPr id="5" name="圖片 4"/>
          <p:cNvPicPr>
            <a:picLocks noChangeAspect="1"/>
          </p:cNvPicPr>
          <p:nvPr/>
        </p:nvPicPr>
        <p:blipFill>
          <a:blip r:embed="rId2"/>
          <a:stretch>
            <a:fillRect/>
          </a:stretch>
        </p:blipFill>
        <p:spPr>
          <a:xfrm>
            <a:off x="311035" y="3515026"/>
            <a:ext cx="7112231" cy="3194210"/>
          </a:xfrm>
          <a:prstGeom prst="rect">
            <a:avLst/>
          </a:prstGeom>
        </p:spPr>
      </p:pic>
      <p:sp>
        <p:nvSpPr>
          <p:cNvPr id="6" name="投影片編號版面配置區 5">
            <a:extLst>
              <a:ext uri="{FF2B5EF4-FFF2-40B4-BE49-F238E27FC236}">
                <a16:creationId xmlns:a16="http://schemas.microsoft.com/office/drawing/2014/main" id="{C74E1FAC-B1BF-4F98-9F17-4C8231B48489}"/>
              </a:ext>
            </a:extLst>
          </p:cNvPr>
          <p:cNvSpPr>
            <a:spLocks noGrp="1"/>
          </p:cNvSpPr>
          <p:nvPr>
            <p:ph type="sldNum" sz="quarter" idx="12"/>
          </p:nvPr>
        </p:nvSpPr>
        <p:spPr/>
        <p:txBody>
          <a:bodyPr/>
          <a:lstStyle/>
          <a:p>
            <a:fld id="{7F744221-BDCB-440C-89EF-463871313D3B}" type="slidenum">
              <a:rPr lang="zh-TW" altLang="en-US" smtClean="0"/>
              <a:pPr/>
              <a:t>143</a:t>
            </a:fld>
            <a:endParaRPr lang="zh-TW" altLang="en-US"/>
          </a:p>
        </p:txBody>
      </p:sp>
    </p:spTree>
    <p:extLst>
      <p:ext uri="{BB962C8B-B14F-4D97-AF65-F5344CB8AC3E}">
        <p14:creationId xmlns:p14="http://schemas.microsoft.com/office/powerpoint/2010/main" val="9972560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356061" y="281999"/>
            <a:ext cx="10515600" cy="673966"/>
          </a:xfrm>
        </p:spPr>
        <p:txBody>
          <a:bodyPr>
            <a:normAutofit fontScale="90000"/>
          </a:bodyPr>
          <a:lstStyle/>
          <a:p>
            <a:r>
              <a:rPr lang="en-US" altLang="zh-TW" dirty="0"/>
              <a:t>TRAM | Threat Report ATT&amp;CK® Mapping</a:t>
            </a:r>
            <a:endParaRPr lang="zh-TW" altLang="en-US" dirty="0"/>
          </a:p>
        </p:txBody>
      </p:sp>
      <p:sp>
        <p:nvSpPr>
          <p:cNvPr id="3" name="內容版面配置區 2"/>
          <p:cNvSpPr>
            <a:spLocks noGrp="1"/>
          </p:cNvSpPr>
          <p:nvPr>
            <p:ph idx="1"/>
          </p:nvPr>
        </p:nvSpPr>
        <p:spPr>
          <a:xfrm>
            <a:off x="356061" y="1445265"/>
            <a:ext cx="11381510" cy="3958008"/>
          </a:xfrm>
        </p:spPr>
        <p:txBody>
          <a:bodyPr>
            <a:normAutofit/>
          </a:bodyPr>
          <a:lstStyle/>
          <a:p>
            <a:r>
              <a:rPr lang="en-US" altLang="zh-TW" dirty="0"/>
              <a:t>Threat Report ATT&amp;CK Mapper (TRAM) is an open-source platform designed to </a:t>
            </a:r>
            <a:r>
              <a:rPr lang="en-US" altLang="zh-TW" dirty="0" err="1"/>
              <a:t>to</a:t>
            </a:r>
            <a:r>
              <a:rPr lang="en-US" altLang="zh-TW" dirty="0"/>
              <a:t> reduce cost and increase the effectiveness of integrating ATT&amp;CK across the CTI community. </a:t>
            </a:r>
          </a:p>
          <a:p>
            <a:r>
              <a:rPr lang="en-US" altLang="zh-TW" dirty="0"/>
              <a:t>It does this by automating the mapping of cyber threat intelligence (CTI) reports to MITRE ATT&amp;CK®. Threat intel providers, threat intel platforms, and analysts can use TRAM to integrate ATT&amp;CK more easily and consistently into their products.</a:t>
            </a:r>
          </a:p>
          <a:p>
            <a:r>
              <a:rPr lang="en-US" altLang="zh-TW" dirty="0"/>
              <a:t>The platform works out of the box to identify up to 50 common ATT&amp;CK techniques in text documents; </a:t>
            </a:r>
          </a:p>
          <a:p>
            <a:r>
              <a:rPr lang="en-US" altLang="zh-TW" dirty="0"/>
              <a:t>it also supports tailoring the model by annotating additional items and rebuilding the model. </a:t>
            </a:r>
          </a:p>
          <a:p>
            <a:r>
              <a:rPr lang="en-US" altLang="zh-TW" dirty="0"/>
              <a:t>This Wiki describes the results of the Center for Threat-Informed Defense (CTID) research into automated ATT&amp;CK mapping and provides details and instructions for tailoring the platform to your organization's unique dataset.</a:t>
            </a:r>
            <a:endParaRPr lang="zh-TW" altLang="en-US" dirty="0"/>
          </a:p>
        </p:txBody>
      </p:sp>
      <p:sp>
        <p:nvSpPr>
          <p:cNvPr id="4" name="矩形 3"/>
          <p:cNvSpPr/>
          <p:nvPr/>
        </p:nvSpPr>
        <p:spPr>
          <a:xfrm>
            <a:off x="356061" y="771299"/>
            <a:ext cx="6014467" cy="369332"/>
          </a:xfrm>
          <a:prstGeom prst="rect">
            <a:avLst/>
          </a:prstGeom>
        </p:spPr>
        <p:txBody>
          <a:bodyPr wrap="none">
            <a:spAutoFit/>
          </a:bodyPr>
          <a:lstStyle/>
          <a:p>
            <a:r>
              <a:rPr lang="en-US" altLang="zh-TW" dirty="0"/>
              <a:t>https://github.com/center-for-threat-informed-defense/tram/</a:t>
            </a:r>
            <a:endParaRPr lang="zh-TW" altLang="en-US" dirty="0"/>
          </a:p>
        </p:txBody>
      </p:sp>
      <p:sp>
        <p:nvSpPr>
          <p:cNvPr id="5" name="投影片編號版面配置區 4">
            <a:extLst>
              <a:ext uri="{FF2B5EF4-FFF2-40B4-BE49-F238E27FC236}">
                <a16:creationId xmlns:a16="http://schemas.microsoft.com/office/drawing/2014/main" id="{58E80B70-7999-46ED-9A22-7710AD9413B0}"/>
              </a:ext>
            </a:extLst>
          </p:cNvPr>
          <p:cNvSpPr>
            <a:spLocks noGrp="1"/>
          </p:cNvSpPr>
          <p:nvPr>
            <p:ph type="sldNum" sz="quarter" idx="12"/>
          </p:nvPr>
        </p:nvSpPr>
        <p:spPr/>
        <p:txBody>
          <a:bodyPr/>
          <a:lstStyle/>
          <a:p>
            <a:fld id="{7F744221-BDCB-440C-89EF-463871313D3B}" type="slidenum">
              <a:rPr lang="zh-TW" altLang="en-US" smtClean="0"/>
              <a:pPr/>
              <a:t>144</a:t>
            </a:fld>
            <a:endParaRPr lang="zh-TW" altLang="en-US"/>
          </a:p>
        </p:txBody>
      </p:sp>
    </p:spTree>
    <p:extLst>
      <p:ext uri="{BB962C8B-B14F-4D97-AF65-F5344CB8AC3E}">
        <p14:creationId xmlns:p14="http://schemas.microsoft.com/office/powerpoint/2010/main" val="133236970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381000" y="265372"/>
            <a:ext cx="11348258" cy="1156104"/>
          </a:xfrm>
        </p:spPr>
        <p:txBody>
          <a:bodyPr>
            <a:normAutofit fontScale="90000"/>
          </a:bodyPr>
          <a:lstStyle/>
          <a:p>
            <a:r>
              <a:rPr lang="en-US" altLang="zh-TW" b="1" dirty="0">
                <a:effectLst>
                  <a:outerShdw blurRad="38100" dist="38100" dir="2700000" algn="tl">
                    <a:srgbClr val="000000">
                      <a:alpha val="43137"/>
                    </a:srgbClr>
                  </a:outerShdw>
                </a:effectLst>
              </a:rPr>
              <a:t>ATT&amp;CK Workbench </a:t>
            </a:r>
            <a:r>
              <a:rPr lang="en-US" altLang="zh-TW" sz="2800" b="1" dirty="0">
                <a:effectLst>
                  <a:outerShdw blurRad="38100" dist="38100" dir="2700000" algn="tl">
                    <a:srgbClr val="000000">
                      <a:alpha val="43137"/>
                    </a:srgbClr>
                  </a:outerShdw>
                </a:effectLst>
              </a:rPr>
              <a:t/>
            </a:r>
            <a:br>
              <a:rPr lang="en-US" altLang="zh-TW" sz="2800" b="1" dirty="0">
                <a:effectLst>
                  <a:outerShdw blurRad="38100" dist="38100" dir="2700000" algn="tl">
                    <a:srgbClr val="000000">
                      <a:alpha val="43137"/>
                    </a:srgbClr>
                  </a:outerShdw>
                </a:effectLst>
              </a:rPr>
            </a:br>
            <a:r>
              <a:rPr lang="en-US" altLang="zh-TW" sz="1800" b="1" dirty="0">
                <a:effectLst>
                  <a:outerShdw blurRad="38100" dist="38100" dir="2700000" algn="tl">
                    <a:srgbClr val="000000">
                      <a:alpha val="43137"/>
                    </a:srgbClr>
                  </a:outerShdw>
                </a:effectLst>
              </a:rPr>
              <a:t>https://mitre-engenuity.org/cybersecurity/center-for-threat-informed-defense/our-work/attck-workbench/</a:t>
            </a:r>
            <a:endParaRPr lang="zh-TW" altLang="en-US" sz="1800" b="1" dirty="0">
              <a:effectLst>
                <a:outerShdw blurRad="38100" dist="38100" dir="2700000" algn="tl">
                  <a:srgbClr val="000000">
                    <a:alpha val="43137"/>
                  </a:srgbClr>
                </a:outerShdw>
              </a:effectLst>
            </a:endParaRPr>
          </a:p>
        </p:txBody>
      </p:sp>
      <p:pic>
        <p:nvPicPr>
          <p:cNvPr id="4" name="內容版面配置區 3"/>
          <p:cNvPicPr>
            <a:picLocks noGrp="1" noChangeAspect="1"/>
          </p:cNvPicPr>
          <p:nvPr>
            <p:ph idx="1"/>
          </p:nvPr>
        </p:nvPicPr>
        <p:blipFill>
          <a:blip r:embed="rId2"/>
          <a:stretch>
            <a:fillRect/>
          </a:stretch>
        </p:blipFill>
        <p:spPr>
          <a:xfrm>
            <a:off x="1494179" y="1421475"/>
            <a:ext cx="9294054" cy="5104015"/>
          </a:xfrm>
          <a:prstGeom prst="rect">
            <a:avLst/>
          </a:prstGeom>
        </p:spPr>
      </p:pic>
      <p:sp>
        <p:nvSpPr>
          <p:cNvPr id="3" name="投影片編號版面配置區 2">
            <a:extLst>
              <a:ext uri="{FF2B5EF4-FFF2-40B4-BE49-F238E27FC236}">
                <a16:creationId xmlns:a16="http://schemas.microsoft.com/office/drawing/2014/main" id="{F1B3C517-878C-4675-875A-007B873B8C12}"/>
              </a:ext>
            </a:extLst>
          </p:cNvPr>
          <p:cNvSpPr>
            <a:spLocks noGrp="1"/>
          </p:cNvSpPr>
          <p:nvPr>
            <p:ph type="sldNum" sz="quarter" idx="12"/>
          </p:nvPr>
        </p:nvSpPr>
        <p:spPr/>
        <p:txBody>
          <a:bodyPr/>
          <a:lstStyle/>
          <a:p>
            <a:fld id="{7F744221-BDCB-440C-89EF-463871313D3B}" type="slidenum">
              <a:rPr lang="zh-TW" altLang="en-US" smtClean="0"/>
              <a:pPr/>
              <a:t>145</a:t>
            </a:fld>
            <a:endParaRPr lang="zh-TW" altLang="en-US"/>
          </a:p>
        </p:txBody>
      </p:sp>
    </p:spTree>
    <p:extLst>
      <p:ext uri="{BB962C8B-B14F-4D97-AF65-F5344CB8AC3E}">
        <p14:creationId xmlns:p14="http://schemas.microsoft.com/office/powerpoint/2010/main" val="3417159199"/>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內容版面配置區 5"/>
          <p:cNvPicPr>
            <a:picLocks noGrp="1" noChangeAspect="1"/>
          </p:cNvPicPr>
          <p:nvPr>
            <p:ph sz="half" idx="1"/>
          </p:nvPr>
        </p:nvPicPr>
        <p:blipFill>
          <a:blip r:embed="rId2" cstate="print"/>
          <a:stretch>
            <a:fillRect/>
          </a:stretch>
        </p:blipFill>
        <p:spPr>
          <a:xfrm>
            <a:off x="1069975" y="2846139"/>
            <a:ext cx="4754563" cy="2673846"/>
          </a:xfrm>
          <a:prstGeom prst="rect">
            <a:avLst/>
          </a:prstGeom>
        </p:spPr>
      </p:pic>
      <p:pic>
        <p:nvPicPr>
          <p:cNvPr id="7" name="內容版面配置區 6"/>
          <p:cNvPicPr>
            <a:picLocks noGrp="1" noChangeAspect="1"/>
          </p:cNvPicPr>
          <p:nvPr>
            <p:ph sz="half" idx="2"/>
          </p:nvPr>
        </p:nvPicPr>
        <p:blipFill>
          <a:blip r:embed="rId3" cstate="print"/>
          <a:stretch>
            <a:fillRect/>
          </a:stretch>
        </p:blipFill>
        <p:spPr>
          <a:xfrm>
            <a:off x="6360414" y="1289727"/>
            <a:ext cx="3632015" cy="2126159"/>
          </a:xfrm>
          <a:prstGeom prst="rect">
            <a:avLst/>
          </a:prstGeom>
        </p:spPr>
      </p:pic>
      <p:sp>
        <p:nvSpPr>
          <p:cNvPr id="5" name="投影片編號版面配置區 4"/>
          <p:cNvSpPr>
            <a:spLocks noGrp="1"/>
          </p:cNvSpPr>
          <p:nvPr>
            <p:ph type="sldNum" sz="quarter" idx="12"/>
          </p:nvPr>
        </p:nvSpPr>
        <p:spPr/>
        <p:txBody>
          <a:bodyPr/>
          <a:lstStyle/>
          <a:p>
            <a:fld id="{241A6D72-4E0E-4822-92DE-EF70A66F4C99}" type="slidenum">
              <a:rPr lang="zh-TW" altLang="en-US" smtClean="0"/>
              <a:pPr/>
              <a:t>146</a:t>
            </a:fld>
            <a:endParaRPr lang="zh-TW" altLang="en-US"/>
          </a:p>
        </p:txBody>
      </p:sp>
      <p:sp>
        <p:nvSpPr>
          <p:cNvPr id="8" name="矩形 7"/>
          <p:cNvSpPr/>
          <p:nvPr/>
        </p:nvSpPr>
        <p:spPr>
          <a:xfrm>
            <a:off x="6258019" y="1012726"/>
            <a:ext cx="3106941" cy="300082"/>
          </a:xfrm>
          <a:prstGeom prst="rect">
            <a:avLst/>
          </a:prstGeom>
        </p:spPr>
        <p:txBody>
          <a:bodyPr wrap="none">
            <a:spAutoFit/>
          </a:bodyPr>
          <a:lstStyle/>
          <a:p>
            <a:r>
              <a:rPr lang="en-US" altLang="zh-TW" sz="1350" dirty="0"/>
              <a:t>https://atomicredteam.io/coverage/</a:t>
            </a:r>
            <a:endParaRPr lang="zh-TW" altLang="en-US" sz="1350" dirty="0"/>
          </a:p>
        </p:txBody>
      </p:sp>
      <p:pic>
        <p:nvPicPr>
          <p:cNvPr id="9" name="圖片 8"/>
          <p:cNvPicPr>
            <a:picLocks noChangeAspect="1"/>
          </p:cNvPicPr>
          <p:nvPr/>
        </p:nvPicPr>
        <p:blipFill>
          <a:blip r:embed="rId4" cstate="print"/>
          <a:stretch>
            <a:fillRect/>
          </a:stretch>
        </p:blipFill>
        <p:spPr>
          <a:xfrm>
            <a:off x="6360414" y="3476545"/>
            <a:ext cx="3632015" cy="2276872"/>
          </a:xfrm>
          <a:prstGeom prst="rect">
            <a:avLst/>
          </a:prstGeom>
        </p:spPr>
      </p:pic>
      <p:pic>
        <p:nvPicPr>
          <p:cNvPr id="11" name="圖片 10"/>
          <p:cNvPicPr>
            <a:picLocks noChangeAspect="1"/>
          </p:cNvPicPr>
          <p:nvPr/>
        </p:nvPicPr>
        <p:blipFill>
          <a:blip r:embed="rId5" cstate="print"/>
          <a:stretch>
            <a:fillRect/>
          </a:stretch>
        </p:blipFill>
        <p:spPr>
          <a:xfrm>
            <a:off x="2153562" y="1402163"/>
            <a:ext cx="849216" cy="849216"/>
          </a:xfrm>
          <a:prstGeom prst="rect">
            <a:avLst/>
          </a:prstGeom>
        </p:spPr>
      </p:pic>
      <p:sp>
        <p:nvSpPr>
          <p:cNvPr id="12" name="矩形 11"/>
          <p:cNvSpPr/>
          <p:nvPr/>
        </p:nvSpPr>
        <p:spPr>
          <a:xfrm>
            <a:off x="2104430" y="1951340"/>
            <a:ext cx="4079526" cy="1754326"/>
          </a:xfrm>
          <a:prstGeom prst="rect">
            <a:avLst/>
          </a:prstGeom>
        </p:spPr>
        <p:txBody>
          <a:bodyPr wrap="square">
            <a:spAutoFit/>
          </a:bodyPr>
          <a:lstStyle/>
          <a:p>
            <a:r>
              <a:rPr lang="en-US" altLang="zh-TW" sz="1350" dirty="0"/>
              <a:t>                                     Atomic Red Team</a:t>
            </a:r>
          </a:p>
          <a:p>
            <a:endParaRPr lang="en-US" altLang="zh-TW" sz="1350" dirty="0"/>
          </a:p>
          <a:p>
            <a:r>
              <a:rPr lang="en-US" altLang="zh-TW" sz="1350" dirty="0"/>
              <a:t>Atomic Red Team™ is a library of tests mapped to the MITRE ATT&amp;CK® framework. </a:t>
            </a:r>
          </a:p>
          <a:p>
            <a:endParaRPr lang="en-US" altLang="zh-TW" sz="1350" dirty="0"/>
          </a:p>
          <a:p>
            <a:r>
              <a:rPr lang="en-US" altLang="zh-TW" sz="1350" dirty="0"/>
              <a:t>Security teams can use Atomic Red Team to quickly, portably, and reproducibly test their environments.</a:t>
            </a:r>
            <a:endParaRPr lang="zh-TW" altLang="en-US" sz="1350" dirty="0"/>
          </a:p>
        </p:txBody>
      </p:sp>
      <p:sp>
        <p:nvSpPr>
          <p:cNvPr id="13" name="矩形 12"/>
          <p:cNvSpPr/>
          <p:nvPr/>
        </p:nvSpPr>
        <p:spPr>
          <a:xfrm>
            <a:off x="923522" y="551743"/>
            <a:ext cx="4158511" cy="300082"/>
          </a:xfrm>
          <a:prstGeom prst="rect">
            <a:avLst/>
          </a:prstGeom>
        </p:spPr>
        <p:txBody>
          <a:bodyPr wrap="none">
            <a:spAutoFit/>
          </a:bodyPr>
          <a:lstStyle/>
          <a:p>
            <a:r>
              <a:rPr lang="en-US" altLang="zh-TW" sz="1350" dirty="0"/>
              <a:t>https://github.com/redcanaryco/atomic-red-team</a:t>
            </a:r>
            <a:endParaRPr lang="zh-TW" altLang="en-US" sz="1350" dirty="0"/>
          </a:p>
        </p:txBody>
      </p:sp>
      <p:sp>
        <p:nvSpPr>
          <p:cNvPr id="14" name="矩形 13"/>
          <p:cNvSpPr/>
          <p:nvPr/>
        </p:nvSpPr>
        <p:spPr>
          <a:xfrm>
            <a:off x="2068474" y="5614917"/>
            <a:ext cx="4655442" cy="300082"/>
          </a:xfrm>
          <a:prstGeom prst="rect">
            <a:avLst/>
          </a:prstGeom>
          <a:solidFill>
            <a:schemeClr val="accent6">
              <a:lumMod val="20000"/>
              <a:lumOff val="80000"/>
            </a:schemeClr>
          </a:solidFill>
        </p:spPr>
        <p:txBody>
          <a:bodyPr wrap="none">
            <a:spAutoFit/>
          </a:bodyPr>
          <a:lstStyle/>
          <a:p>
            <a:r>
              <a:rPr lang="en-US" altLang="zh-TW" sz="1350" dirty="0"/>
              <a:t>https://github.com/redcanaryco/atomic-red-team/wiki/</a:t>
            </a:r>
            <a:endParaRPr lang="zh-TW" altLang="en-US" sz="1350" dirty="0"/>
          </a:p>
        </p:txBody>
      </p:sp>
      <p:sp>
        <p:nvSpPr>
          <p:cNvPr id="15" name="矩形 14"/>
          <p:cNvSpPr/>
          <p:nvPr/>
        </p:nvSpPr>
        <p:spPr>
          <a:xfrm>
            <a:off x="3179235" y="1263528"/>
            <a:ext cx="2718048" cy="715581"/>
          </a:xfrm>
          <a:prstGeom prst="rect">
            <a:avLst/>
          </a:prstGeom>
        </p:spPr>
        <p:txBody>
          <a:bodyPr wrap="square">
            <a:spAutoFit/>
          </a:bodyPr>
          <a:lstStyle/>
          <a:p>
            <a:r>
              <a:rPr lang="en-US" altLang="zh-TW" sz="1350" dirty="0"/>
              <a:t>Red Canary’s Invoke-</a:t>
            </a:r>
            <a:r>
              <a:rPr lang="en-US" altLang="zh-TW" sz="1350" dirty="0" err="1"/>
              <a:t>AtomicRedTeam</a:t>
            </a:r>
            <a:r>
              <a:rPr lang="en-US" altLang="zh-TW" sz="1350" dirty="0"/>
              <a:t> PowerShell Testing Framework</a:t>
            </a:r>
            <a:endParaRPr lang="zh-TW" altLang="en-US" sz="1350" dirty="0"/>
          </a:p>
        </p:txBody>
      </p:sp>
    </p:spTree>
    <p:extLst>
      <p:ext uri="{BB962C8B-B14F-4D97-AF65-F5344CB8AC3E}">
        <p14:creationId xmlns:p14="http://schemas.microsoft.com/office/powerpoint/2010/main" val="69906734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p:txBody>
          <a:bodyPr/>
          <a:lstStyle/>
          <a:p>
            <a:fld id="{241A6D72-4E0E-4822-92DE-EF70A66F4C99}" type="slidenum">
              <a:rPr lang="zh-TW" altLang="en-US" smtClean="0"/>
              <a:pPr/>
              <a:t>147</a:t>
            </a:fld>
            <a:endParaRPr lang="zh-TW" altLang="en-US"/>
          </a:p>
        </p:txBody>
      </p:sp>
      <p:sp>
        <p:nvSpPr>
          <p:cNvPr id="4" name="矩形 3"/>
          <p:cNvSpPr/>
          <p:nvPr/>
        </p:nvSpPr>
        <p:spPr>
          <a:xfrm>
            <a:off x="360553" y="211561"/>
            <a:ext cx="5036572" cy="461665"/>
          </a:xfrm>
          <a:prstGeom prst="rect">
            <a:avLst/>
          </a:prstGeom>
        </p:spPr>
        <p:txBody>
          <a:bodyPr wrap="none">
            <a:spAutoFit/>
          </a:bodyPr>
          <a:lstStyle/>
          <a:p>
            <a:r>
              <a:rPr lang="en-US" altLang="zh-TW" sz="2400" dirty="0"/>
              <a:t>MITRE ATT&amp;CK</a:t>
            </a:r>
            <a:r>
              <a:rPr lang="zh-TW" altLang="en-US" sz="2400" dirty="0"/>
              <a:t> 自動化攻擊模擬平臺</a:t>
            </a:r>
          </a:p>
        </p:txBody>
      </p:sp>
      <p:sp>
        <p:nvSpPr>
          <p:cNvPr id="5" name="矩形 4"/>
          <p:cNvSpPr/>
          <p:nvPr/>
        </p:nvSpPr>
        <p:spPr>
          <a:xfrm>
            <a:off x="1760900" y="926934"/>
            <a:ext cx="3295518" cy="300082"/>
          </a:xfrm>
          <a:prstGeom prst="rect">
            <a:avLst/>
          </a:prstGeom>
        </p:spPr>
        <p:txBody>
          <a:bodyPr wrap="none">
            <a:spAutoFit/>
          </a:bodyPr>
          <a:lstStyle/>
          <a:p>
            <a:r>
              <a:rPr lang="en-US" altLang="zh-TW" sz="1350" dirty="0"/>
              <a:t>Open Source Adversary Emulation Tools:</a:t>
            </a:r>
            <a:endParaRPr lang="zh-TW" altLang="en-US" sz="1350" dirty="0"/>
          </a:p>
        </p:txBody>
      </p:sp>
      <p:sp>
        <p:nvSpPr>
          <p:cNvPr id="6" name="矩形 5"/>
          <p:cNvSpPr/>
          <p:nvPr/>
        </p:nvSpPr>
        <p:spPr>
          <a:xfrm>
            <a:off x="1760900" y="1216921"/>
            <a:ext cx="4572000" cy="300082"/>
          </a:xfrm>
          <a:prstGeom prst="rect">
            <a:avLst/>
          </a:prstGeom>
        </p:spPr>
        <p:txBody>
          <a:bodyPr>
            <a:spAutoFit/>
          </a:bodyPr>
          <a:lstStyle/>
          <a:p>
            <a:r>
              <a:rPr lang="en-US" altLang="zh-TW" sz="1350" dirty="0"/>
              <a:t>https://pentestit.com/adversary-emulation-tools-list</a:t>
            </a:r>
            <a:endParaRPr lang="zh-TW" altLang="en-US" sz="1350" dirty="0"/>
          </a:p>
        </p:txBody>
      </p:sp>
      <p:pic>
        <p:nvPicPr>
          <p:cNvPr id="7" name="圖片 6"/>
          <p:cNvPicPr>
            <a:picLocks noChangeAspect="1"/>
          </p:cNvPicPr>
          <p:nvPr/>
        </p:nvPicPr>
        <p:blipFill>
          <a:blip r:embed="rId2"/>
          <a:stretch>
            <a:fillRect/>
          </a:stretch>
        </p:blipFill>
        <p:spPr>
          <a:xfrm>
            <a:off x="2005142" y="3167675"/>
            <a:ext cx="3721695" cy="859495"/>
          </a:xfrm>
          <a:prstGeom prst="rect">
            <a:avLst/>
          </a:prstGeom>
        </p:spPr>
      </p:pic>
      <p:pic>
        <p:nvPicPr>
          <p:cNvPr id="8" name="圖片 7"/>
          <p:cNvPicPr>
            <a:picLocks noChangeAspect="1"/>
          </p:cNvPicPr>
          <p:nvPr/>
        </p:nvPicPr>
        <p:blipFill>
          <a:blip r:embed="rId3"/>
          <a:stretch>
            <a:fillRect/>
          </a:stretch>
        </p:blipFill>
        <p:spPr>
          <a:xfrm>
            <a:off x="2005141" y="4280878"/>
            <a:ext cx="4494542" cy="1072716"/>
          </a:xfrm>
          <a:prstGeom prst="rect">
            <a:avLst/>
          </a:prstGeom>
        </p:spPr>
      </p:pic>
      <p:pic>
        <p:nvPicPr>
          <p:cNvPr id="9" name="圖片 8"/>
          <p:cNvPicPr>
            <a:picLocks noChangeAspect="1"/>
          </p:cNvPicPr>
          <p:nvPr/>
        </p:nvPicPr>
        <p:blipFill>
          <a:blip r:embed="rId4" cstate="print"/>
          <a:stretch>
            <a:fillRect/>
          </a:stretch>
        </p:blipFill>
        <p:spPr>
          <a:xfrm>
            <a:off x="5584123" y="1841250"/>
            <a:ext cx="1072716" cy="1072716"/>
          </a:xfrm>
          <a:prstGeom prst="rect">
            <a:avLst/>
          </a:prstGeom>
        </p:spPr>
      </p:pic>
      <p:pic>
        <p:nvPicPr>
          <p:cNvPr id="10" name="圖片 9"/>
          <p:cNvPicPr>
            <a:picLocks noChangeAspect="1"/>
          </p:cNvPicPr>
          <p:nvPr/>
        </p:nvPicPr>
        <p:blipFill>
          <a:blip r:embed="rId5"/>
          <a:stretch>
            <a:fillRect/>
          </a:stretch>
        </p:blipFill>
        <p:spPr>
          <a:xfrm>
            <a:off x="6906187" y="976771"/>
            <a:ext cx="3051873" cy="5205596"/>
          </a:xfrm>
          <a:prstGeom prst="rect">
            <a:avLst/>
          </a:prstGeom>
        </p:spPr>
      </p:pic>
      <p:sp>
        <p:nvSpPr>
          <p:cNvPr id="11" name="矩形 10"/>
          <p:cNvSpPr/>
          <p:nvPr/>
        </p:nvSpPr>
        <p:spPr>
          <a:xfrm>
            <a:off x="6794876" y="502705"/>
            <a:ext cx="3731534" cy="300082"/>
          </a:xfrm>
          <a:prstGeom prst="rect">
            <a:avLst/>
          </a:prstGeom>
        </p:spPr>
        <p:txBody>
          <a:bodyPr wrap="none">
            <a:spAutoFit/>
          </a:bodyPr>
          <a:lstStyle/>
          <a:p>
            <a:r>
              <a:rPr lang="en-US" altLang="zh-TW" sz="1350" dirty="0"/>
              <a:t>https://github.com/redhuntlabs/RedHunt-OS</a:t>
            </a:r>
            <a:endParaRPr lang="zh-TW" altLang="en-US" sz="1350" dirty="0"/>
          </a:p>
        </p:txBody>
      </p:sp>
    </p:spTree>
    <p:extLst>
      <p:ext uri="{BB962C8B-B14F-4D97-AF65-F5344CB8AC3E}">
        <p14:creationId xmlns:p14="http://schemas.microsoft.com/office/powerpoint/2010/main" val="334572475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686715" y="120511"/>
            <a:ext cx="3192027" cy="747297"/>
          </a:xfrm>
        </p:spPr>
        <p:txBody>
          <a:bodyPr>
            <a:normAutofit fontScale="90000"/>
          </a:bodyPr>
          <a:lstStyle/>
          <a:p>
            <a:r>
              <a:rPr lang="en-US" altLang="zh-TW" dirty="0"/>
              <a:t>OT</a:t>
            </a:r>
            <a:r>
              <a:rPr lang="zh-TW" altLang="en-US" dirty="0"/>
              <a:t> </a:t>
            </a:r>
            <a:r>
              <a:rPr lang="en-US" altLang="zh-TW" dirty="0"/>
              <a:t>security</a:t>
            </a:r>
            <a:endParaRPr lang="zh-TW" altLang="en-US" dirty="0"/>
          </a:p>
        </p:txBody>
      </p:sp>
      <p:pic>
        <p:nvPicPr>
          <p:cNvPr id="4" name="內容版面配置區 3"/>
          <p:cNvPicPr>
            <a:picLocks noGrp="1" noChangeAspect="1"/>
          </p:cNvPicPr>
          <p:nvPr>
            <p:ph idx="1"/>
          </p:nvPr>
        </p:nvPicPr>
        <p:blipFill>
          <a:blip r:embed="rId2" cstate="print"/>
          <a:stretch>
            <a:fillRect/>
          </a:stretch>
        </p:blipFill>
        <p:spPr>
          <a:xfrm>
            <a:off x="1867264" y="867808"/>
            <a:ext cx="8229545" cy="3249905"/>
          </a:xfrm>
          <a:prstGeom prst="rect">
            <a:avLst/>
          </a:prstGeom>
        </p:spPr>
      </p:pic>
      <p:pic>
        <p:nvPicPr>
          <p:cNvPr id="5" name="圖片 4"/>
          <p:cNvPicPr>
            <a:picLocks noChangeAspect="1"/>
          </p:cNvPicPr>
          <p:nvPr/>
        </p:nvPicPr>
        <p:blipFill>
          <a:blip r:embed="rId3"/>
          <a:stretch>
            <a:fillRect/>
          </a:stretch>
        </p:blipFill>
        <p:spPr>
          <a:xfrm>
            <a:off x="1797134" y="4318157"/>
            <a:ext cx="8545841" cy="1759589"/>
          </a:xfrm>
          <a:prstGeom prst="rect">
            <a:avLst/>
          </a:prstGeom>
        </p:spPr>
      </p:pic>
      <p:sp>
        <p:nvSpPr>
          <p:cNvPr id="6" name="矩形 5"/>
          <p:cNvSpPr/>
          <p:nvPr/>
        </p:nvSpPr>
        <p:spPr>
          <a:xfrm>
            <a:off x="1611984" y="6077746"/>
            <a:ext cx="9304956" cy="369332"/>
          </a:xfrm>
          <a:prstGeom prst="rect">
            <a:avLst/>
          </a:prstGeom>
        </p:spPr>
        <p:txBody>
          <a:bodyPr wrap="square">
            <a:spAutoFit/>
          </a:bodyPr>
          <a:lstStyle/>
          <a:p>
            <a:r>
              <a:rPr lang="en-US" altLang="zh-TW" dirty="0"/>
              <a:t>https://github.com/mitre/bacnet/tree/745432cc3aa01c8de481dec063b6ccf02f601247</a:t>
            </a:r>
            <a:endParaRPr lang="zh-TW" altLang="en-US" dirty="0"/>
          </a:p>
        </p:txBody>
      </p:sp>
      <p:sp>
        <p:nvSpPr>
          <p:cNvPr id="3" name="投影片編號版面配置區 2">
            <a:extLst>
              <a:ext uri="{FF2B5EF4-FFF2-40B4-BE49-F238E27FC236}">
                <a16:creationId xmlns:a16="http://schemas.microsoft.com/office/drawing/2014/main" id="{7CB14CC1-5ECD-4ABE-B751-1DAE69E1D8D7}"/>
              </a:ext>
            </a:extLst>
          </p:cNvPr>
          <p:cNvSpPr>
            <a:spLocks noGrp="1"/>
          </p:cNvSpPr>
          <p:nvPr>
            <p:ph type="sldNum" sz="quarter" idx="12"/>
          </p:nvPr>
        </p:nvSpPr>
        <p:spPr/>
        <p:txBody>
          <a:bodyPr/>
          <a:lstStyle/>
          <a:p>
            <a:fld id="{7F744221-BDCB-440C-89EF-463871313D3B}" type="slidenum">
              <a:rPr lang="zh-TW" altLang="en-US" smtClean="0"/>
              <a:pPr/>
              <a:t>148</a:t>
            </a:fld>
            <a:endParaRPr lang="zh-TW" altLang="en-US"/>
          </a:p>
        </p:txBody>
      </p:sp>
    </p:spTree>
    <p:extLst>
      <p:ext uri="{BB962C8B-B14F-4D97-AF65-F5344CB8AC3E}">
        <p14:creationId xmlns:p14="http://schemas.microsoft.com/office/powerpoint/2010/main" val="245426451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p:txBody>
          <a:bodyPr/>
          <a:lstStyle/>
          <a:p>
            <a:fld id="{D16C3A51-89D0-4E4D-AA61-5A30A561532A}" type="slidenum">
              <a:rPr lang="zh-TW" altLang="en-US" smtClean="0"/>
              <a:pPr/>
              <a:t>149</a:t>
            </a:fld>
            <a:endParaRPr lang="zh-TW" altLang="en-US"/>
          </a:p>
        </p:txBody>
      </p:sp>
      <p:sp>
        <p:nvSpPr>
          <p:cNvPr id="3" name="矩形 2"/>
          <p:cNvSpPr/>
          <p:nvPr/>
        </p:nvSpPr>
        <p:spPr>
          <a:xfrm>
            <a:off x="496277" y="548368"/>
            <a:ext cx="10435492" cy="461665"/>
          </a:xfrm>
          <a:prstGeom prst="rect">
            <a:avLst/>
          </a:prstGeom>
        </p:spPr>
        <p:txBody>
          <a:bodyPr wrap="square">
            <a:spAutoFit/>
          </a:bodyPr>
          <a:lstStyle/>
          <a:p>
            <a:r>
              <a:rPr lang="zh-TW" altLang="en-US" sz="2400" dirty="0"/>
              <a:t>推薦閱讀  </a:t>
            </a:r>
            <a:r>
              <a:rPr lang="en-US" altLang="zh-TW" sz="2400" dirty="0"/>
              <a:t>Aligning Security Operations with the MITRE ATT&amp;CK Framework</a:t>
            </a:r>
            <a:endParaRPr lang="zh-TW" altLang="en-US" sz="2400" dirty="0"/>
          </a:p>
        </p:txBody>
      </p:sp>
      <p:pic>
        <p:nvPicPr>
          <p:cNvPr id="4" name="圖片 3"/>
          <p:cNvPicPr>
            <a:picLocks noChangeAspect="1"/>
          </p:cNvPicPr>
          <p:nvPr/>
        </p:nvPicPr>
        <p:blipFill>
          <a:blip r:embed="rId2"/>
          <a:stretch>
            <a:fillRect/>
          </a:stretch>
        </p:blipFill>
        <p:spPr>
          <a:xfrm>
            <a:off x="566737" y="1493960"/>
            <a:ext cx="3544888" cy="4365626"/>
          </a:xfrm>
          <a:prstGeom prst="rect">
            <a:avLst/>
          </a:prstGeom>
        </p:spPr>
      </p:pic>
      <p:sp>
        <p:nvSpPr>
          <p:cNvPr id="5" name="矩形 4"/>
          <p:cNvSpPr/>
          <p:nvPr/>
        </p:nvSpPr>
        <p:spPr>
          <a:xfrm>
            <a:off x="4630615" y="1439322"/>
            <a:ext cx="6858000" cy="4801314"/>
          </a:xfrm>
          <a:prstGeom prst="rect">
            <a:avLst/>
          </a:prstGeom>
        </p:spPr>
        <p:txBody>
          <a:bodyPr wrap="square">
            <a:spAutoFit/>
          </a:bodyPr>
          <a:lstStyle/>
          <a:p>
            <a:r>
              <a:rPr lang="en-US" altLang="zh-TW" dirty="0"/>
              <a:t>Part 1 – The Basics: SOC and ATT&amp;CK, Two Worlds in a Delicate Balance</a:t>
            </a:r>
          </a:p>
          <a:p>
            <a:r>
              <a:rPr lang="en-US" altLang="zh-TW" dirty="0"/>
              <a:t>Chapter 1: SOC Basics – Structure, Personnel, Coverage, and Tools</a:t>
            </a:r>
          </a:p>
          <a:p>
            <a:r>
              <a:rPr lang="en-US" altLang="zh-TW" dirty="0"/>
              <a:t>Chapter 2: Analyzing Your Environment for Potential Pitfalls</a:t>
            </a:r>
          </a:p>
          <a:p>
            <a:r>
              <a:rPr lang="en-US" altLang="zh-TW" dirty="0"/>
              <a:t>Chapter 3: Reviewing Different Threat Models</a:t>
            </a:r>
          </a:p>
          <a:p>
            <a:r>
              <a:rPr lang="en-US" altLang="zh-TW" dirty="0"/>
              <a:t>Chapter 4: What Is the ATT&amp;CK Framework?</a:t>
            </a:r>
          </a:p>
          <a:p>
            <a:endParaRPr lang="en-US" altLang="zh-TW" dirty="0"/>
          </a:p>
          <a:p>
            <a:r>
              <a:rPr lang="en-US" altLang="zh-TW" dirty="0"/>
              <a:t>Part 2 – Detection Improvements and Alignment with ATT&amp;CK</a:t>
            </a:r>
          </a:p>
          <a:p>
            <a:r>
              <a:rPr lang="en-US" altLang="zh-TW" dirty="0"/>
              <a:t>Chapter 5: A Deep Dive into the ATT&amp;CK Framework</a:t>
            </a:r>
          </a:p>
          <a:p>
            <a:r>
              <a:rPr lang="en-US" altLang="zh-TW" dirty="0"/>
              <a:t>Chapter 6: Strategies to Map to ATT&amp;CK</a:t>
            </a:r>
          </a:p>
          <a:p>
            <a:r>
              <a:rPr lang="en-US" altLang="zh-TW" dirty="0"/>
              <a:t>Chapter 7: Common Mistakes with Implementation</a:t>
            </a:r>
          </a:p>
          <a:p>
            <a:r>
              <a:rPr lang="en-US" altLang="zh-TW" dirty="0"/>
              <a:t>Chapter 8: Return on Investment Detections</a:t>
            </a:r>
          </a:p>
          <a:p>
            <a:endParaRPr lang="en-US" altLang="zh-TW" dirty="0"/>
          </a:p>
          <a:p>
            <a:r>
              <a:rPr lang="en-US" altLang="zh-TW" dirty="0"/>
              <a:t>Part 3 – Continuous Improvement and Innovation</a:t>
            </a:r>
          </a:p>
          <a:p>
            <a:r>
              <a:rPr lang="en-US" altLang="zh-TW" dirty="0"/>
              <a:t>Chapter 9: What Happens After an Alert is Triggered?</a:t>
            </a:r>
          </a:p>
          <a:p>
            <a:r>
              <a:rPr lang="en-US" altLang="zh-TW" dirty="0"/>
              <a:t>Chapter 10: Validating Any Mappings and Detections</a:t>
            </a:r>
          </a:p>
          <a:p>
            <a:r>
              <a:rPr lang="en-US" altLang="zh-TW" dirty="0"/>
              <a:t>Chapter 11: Implementing ATT&amp;CK in All Parts of Your SOC</a:t>
            </a:r>
          </a:p>
          <a:p>
            <a:r>
              <a:rPr lang="en-US" altLang="zh-TW" dirty="0"/>
              <a:t>Chapter 12: What’s Next? Areas for Innovation in Your SOC</a:t>
            </a:r>
          </a:p>
        </p:txBody>
      </p:sp>
    </p:spTree>
    <p:extLst>
      <p:ext uri="{BB962C8B-B14F-4D97-AF65-F5344CB8AC3E}">
        <p14:creationId xmlns:p14="http://schemas.microsoft.com/office/powerpoint/2010/main" val="152561851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投影片編號版面配置區 6"/>
          <p:cNvSpPr>
            <a:spLocks noGrp="1"/>
          </p:cNvSpPr>
          <p:nvPr>
            <p:ph type="sldNum" sz="quarter" idx="12"/>
          </p:nvPr>
        </p:nvSpPr>
        <p:spPr/>
        <p:txBody>
          <a:bodyPr/>
          <a:lstStyle/>
          <a:p>
            <a:fld id="{D16C3A51-89D0-4E4D-AA61-5A30A561532A}" type="slidenum">
              <a:rPr lang="zh-TW" altLang="en-US" smtClean="0"/>
              <a:pPr/>
              <a:t>15</a:t>
            </a:fld>
            <a:endParaRPr lang="zh-TW" altLang="en-US"/>
          </a:p>
        </p:txBody>
      </p:sp>
      <p:graphicFrame>
        <p:nvGraphicFramePr>
          <p:cNvPr id="13" name="表格 12"/>
          <p:cNvGraphicFramePr>
            <a:graphicFrameLocks noGrp="1"/>
          </p:cNvGraphicFramePr>
          <p:nvPr>
            <p:extLst>
              <p:ext uri="{D42A27DB-BD31-4B8C-83A1-F6EECF244321}">
                <p14:modId xmlns:p14="http://schemas.microsoft.com/office/powerpoint/2010/main" val="2564448997"/>
              </p:ext>
            </p:extLst>
          </p:nvPr>
        </p:nvGraphicFramePr>
        <p:xfrm>
          <a:off x="0" y="813861"/>
          <a:ext cx="12192000" cy="5455920"/>
        </p:xfrm>
        <a:graphic>
          <a:graphicData uri="http://schemas.openxmlformats.org/drawingml/2006/table">
            <a:tbl>
              <a:tblPr/>
              <a:tblGrid>
                <a:gridCol w="1465243">
                  <a:extLst>
                    <a:ext uri="{9D8B030D-6E8A-4147-A177-3AD203B41FA5}">
                      <a16:colId xmlns:a16="http://schemas.microsoft.com/office/drawing/2014/main" val="2340207979"/>
                    </a:ext>
                  </a:extLst>
                </a:gridCol>
                <a:gridCol w="3393196">
                  <a:extLst>
                    <a:ext uri="{9D8B030D-6E8A-4147-A177-3AD203B41FA5}">
                      <a16:colId xmlns:a16="http://schemas.microsoft.com/office/drawing/2014/main" val="3916782922"/>
                    </a:ext>
                  </a:extLst>
                </a:gridCol>
                <a:gridCol w="7333561">
                  <a:extLst>
                    <a:ext uri="{9D8B030D-6E8A-4147-A177-3AD203B41FA5}">
                      <a16:colId xmlns:a16="http://schemas.microsoft.com/office/drawing/2014/main" val="988941148"/>
                    </a:ext>
                  </a:extLst>
                </a:gridCol>
              </a:tblGrid>
              <a:tr h="0">
                <a:tc gridSpan="3">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2000" b="0" i="0" u="none" strike="noStrike" cap="none" normalizeH="0" baseline="0" dirty="0">
                          <a:ln>
                            <a:noFill/>
                          </a:ln>
                          <a:solidFill>
                            <a:srgbClr val="FFFF00"/>
                          </a:solidFill>
                          <a:effectLst/>
                          <a:latin typeface="Arial" panose="020B0604020202020204" pitchFamily="34" charset="0"/>
                          <a:ea typeface="Roboto-Regular"/>
                        </a:rPr>
                        <a:t>Sub-techniques </a:t>
                      </a:r>
                      <a:r>
                        <a:rPr kumimoji="0" lang="zh-TW" altLang="zh-TW" sz="2000" b="0" i="0" u="none" strike="noStrike" cap="none" normalizeH="0" baseline="0" dirty="0" smtClean="0">
                          <a:ln>
                            <a:noFill/>
                          </a:ln>
                          <a:solidFill>
                            <a:srgbClr val="FFFF00"/>
                          </a:solidFill>
                          <a:effectLst/>
                          <a:latin typeface="Arial" panose="020B0604020202020204" pitchFamily="34" charset="0"/>
                          <a:ea typeface="Roboto-Regular"/>
                        </a:rPr>
                        <a:t>(</a:t>
                      </a:r>
                      <a:r>
                        <a:rPr kumimoji="0" lang="en-US" altLang="zh-TW" sz="2000" b="0" i="0" u="none" strike="noStrike" cap="none" normalizeH="0" baseline="0" dirty="0" smtClean="0">
                          <a:ln>
                            <a:noFill/>
                          </a:ln>
                          <a:solidFill>
                            <a:srgbClr val="FFFF00"/>
                          </a:solidFill>
                          <a:effectLst/>
                          <a:latin typeface="Arial" panose="020B0604020202020204" pitchFamily="34" charset="0"/>
                          <a:ea typeface="Roboto-Regular"/>
                        </a:rPr>
                        <a:t>6</a:t>
                      </a:r>
                      <a:r>
                        <a:rPr kumimoji="0" lang="zh-TW" altLang="zh-TW" sz="2000" b="0" i="0" u="none" strike="noStrike" cap="none" normalizeH="0" baseline="0" dirty="0" smtClean="0">
                          <a:ln>
                            <a:noFill/>
                          </a:ln>
                          <a:solidFill>
                            <a:srgbClr val="FFFF00"/>
                          </a:solidFill>
                          <a:effectLst/>
                          <a:latin typeface="Arial" panose="020B0604020202020204" pitchFamily="34" charset="0"/>
                          <a:ea typeface="Roboto-Regular"/>
                        </a:rPr>
                        <a:t>)</a:t>
                      </a:r>
                      <a:endParaRPr kumimoji="0" lang="zh-TW" altLang="zh-TW" sz="2000" b="0" i="0" u="none" strike="noStrike" cap="none" normalizeH="0" baseline="0" dirty="0">
                        <a:ln>
                          <a:noFill/>
                        </a:ln>
                        <a:solidFill>
                          <a:srgbClr val="FFFF00"/>
                        </a:solidFill>
                        <a:effectLst/>
                        <a:latin typeface="Arial" panose="020B0604020202020204" pitchFamily="34" charset="0"/>
                        <a:ea typeface="Roboto-Regular"/>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hMerge="1">
                  <a:txBody>
                    <a:bodyPr/>
                    <a:lstStyle/>
                    <a:p>
                      <a:pPr algn="l" fontAlgn="b"/>
                      <a:endParaRPr lang="en-US" dirty="0">
                        <a:effectLst/>
                      </a:endParaRPr>
                    </a:p>
                  </a:txBody>
                  <a:tcPr anchor="b">
                    <a:lnL w="9525" cap="flat" cmpd="sng" algn="ctr">
                      <a:solidFill>
                        <a:srgbClr val="DFDFDF"/>
                      </a:solidFill>
                      <a:prstDash val="solid"/>
                      <a:round/>
                      <a:headEnd type="none" w="med" len="med"/>
                      <a:tailEnd type="none" w="med" len="med"/>
                    </a:lnL>
                    <a:lnR>
                      <a:noFill/>
                    </a:lnR>
                    <a:lnT w="9525" cap="flat" cmpd="sng" algn="ctr">
                      <a:solidFill>
                        <a:srgbClr val="A0CD9D"/>
                      </a:solidFill>
                      <a:prstDash val="solid"/>
                      <a:round/>
                      <a:headEnd type="none" w="med" len="med"/>
                      <a:tailEnd type="none" w="med" len="med"/>
                    </a:lnT>
                    <a:lnB w="9525" cap="flat" cmpd="sng" algn="ctr">
                      <a:solidFill>
                        <a:srgbClr val="E0CC9D"/>
                      </a:solidFill>
                      <a:prstDash val="solid"/>
                      <a:round/>
                      <a:headEnd type="none" w="med" len="med"/>
                      <a:tailEnd type="none" w="med" len="med"/>
                    </a:lnB>
                  </a:tcPr>
                </a:tc>
                <a:tc hMerge="1">
                  <a:txBody>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zh-TW" sz="2000" b="0" i="0" u="none" strike="noStrike" cap="none" normalizeH="0" baseline="0" dirty="0">
                        <a:ln>
                          <a:noFill/>
                        </a:ln>
                        <a:solidFill>
                          <a:srgbClr val="FFFF00"/>
                        </a:solidFill>
                        <a:effectLst/>
                        <a:latin typeface="Arial" panose="020B0604020202020204" pitchFamily="34" charset="0"/>
                        <a:ea typeface="Roboto-Regular"/>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extLst>
                  <a:ext uri="{0D108BD9-81ED-4DB2-BD59-A6C34878D82A}">
                    <a16:rowId xmlns:a16="http://schemas.microsoft.com/office/drawing/2014/main" val="2394320160"/>
                  </a:ext>
                </a:extLst>
              </a:tr>
              <a:tr h="0">
                <a:tc>
                  <a:txBody>
                    <a:bodyPr/>
                    <a:lstStyle/>
                    <a:p>
                      <a:pPr algn="l" fontAlgn="b"/>
                      <a:r>
                        <a:rPr lang="en-US" sz="2000" dirty="0">
                          <a:solidFill>
                            <a:srgbClr val="FFFF00"/>
                          </a:solidFill>
                          <a:effectLst/>
                        </a:rPr>
                        <a:t>ID</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l" fontAlgn="b"/>
                      <a:r>
                        <a:rPr lang="en-US" sz="2000" dirty="0">
                          <a:solidFill>
                            <a:srgbClr val="FFFF00"/>
                          </a:solidFill>
                          <a:effectLst/>
                        </a:rPr>
                        <a:t>Name</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marL="0" marR="0" indent="0" algn="l" defTabSz="914400" rtl="0" eaLnBrk="1" fontAlgn="b" latinLnBrk="0" hangingPunct="1">
                        <a:lnSpc>
                          <a:spcPct val="100000"/>
                        </a:lnSpc>
                        <a:spcBef>
                          <a:spcPts val="0"/>
                        </a:spcBef>
                        <a:spcAft>
                          <a:spcPts val="0"/>
                        </a:spcAft>
                        <a:buClrTx/>
                        <a:buSzTx/>
                        <a:buFontTx/>
                        <a:buNone/>
                        <a:tabLst/>
                        <a:defRPr/>
                      </a:pPr>
                      <a:r>
                        <a:rPr lang="en-US" altLang="zh-TW" sz="2000" b="0" i="0" kern="1200" dirty="0" smtClean="0">
                          <a:solidFill>
                            <a:srgbClr val="FFFF00"/>
                          </a:solidFill>
                          <a:effectLst/>
                          <a:latin typeface="+mn-lt"/>
                          <a:ea typeface="+mn-ea"/>
                          <a:cs typeface="+mn-cs"/>
                        </a:rPr>
                        <a:t>Description</a:t>
                      </a:r>
                      <a:endParaRPr lang="en-US" altLang="zh-TW" sz="2400" dirty="0" smtClean="0">
                        <a:solidFill>
                          <a:srgbClr val="FFFF00"/>
                        </a:solidFill>
                        <a:effectLst/>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extLst>
                  <a:ext uri="{0D108BD9-81ED-4DB2-BD59-A6C34878D82A}">
                    <a16:rowId xmlns:a16="http://schemas.microsoft.com/office/drawing/2014/main" val="1934092260"/>
                  </a:ext>
                </a:extLst>
              </a:tr>
              <a:tr h="0">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altLang="zh-TW" sz="2000" b="0" i="0" u="none" strike="noStrike" kern="1200" dirty="0" smtClean="0">
                          <a:solidFill>
                            <a:schemeClr val="tx1"/>
                          </a:solidFill>
                          <a:effectLst/>
                          <a:latin typeface="+mn-lt"/>
                          <a:ea typeface="+mn-ea"/>
                          <a:cs typeface="+mn-cs"/>
                          <a:hlinkClick r:id="rId2"/>
                        </a:rPr>
                        <a:t>T1590.006</a:t>
                      </a:r>
                      <a:endParaRPr lang="en-US" altLang="zh-TW" sz="2400" dirty="0" smtClean="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2"/>
                        </a:rPr>
                        <a:t>Network Security Appliances</a:t>
                      </a:r>
                      <a:endParaRPr lang="en-US" altLang="zh-TW" sz="1800" b="0" i="0" u="none" strike="noStrike" kern="1200" dirty="0" smtClean="0">
                        <a:solidFill>
                          <a:schemeClr val="tx1"/>
                        </a:solidFill>
                        <a:effectLst/>
                        <a:latin typeface="+mn-lt"/>
                        <a:ea typeface="+mn-ea"/>
                        <a:cs typeface="+mn-cs"/>
                      </a:endParaRPr>
                    </a:p>
                    <a:p>
                      <a:pPr fontAlgn="t"/>
                      <a:r>
                        <a:rPr lang="zh-TW" altLang="en-US" sz="2000" dirty="0" smtClean="0">
                          <a:solidFill>
                            <a:srgbClr val="FFFF00"/>
                          </a:solidFill>
                          <a:effectLst/>
                        </a:rPr>
                        <a:t>網路安全設備</a:t>
                      </a:r>
                      <a:endParaRPr lang="en-US" sz="2000" dirty="0">
                        <a:solidFill>
                          <a:srgbClr val="FFFF00"/>
                        </a:solidFill>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marL="342900" indent="-342900" fontAlgn="t">
                        <a:buFont typeface="Wingdings" panose="05000000000000000000" pitchFamily="2" charset="2"/>
                        <a:buChar char="n"/>
                      </a:pPr>
                      <a:r>
                        <a:rPr lang="en-US" altLang="zh-TW" sz="2000" dirty="0" smtClean="0">
                          <a:solidFill>
                            <a:srgbClr val="FFFF00"/>
                          </a:solidFill>
                          <a:effectLst/>
                        </a:rPr>
                        <a:t>Adversaries may gather information about the victim's network security appliances that can be used during targeting. Information about network security appliances may include a variety of details, such as the existence and specifics of deployed firewalls, content filters, and proxies/bastion hosts. Adversaries may also target information about victim network-based intrusion detection systems (NIDS) or other appliances related to defensive cybersecurity operations.</a:t>
                      </a:r>
                    </a:p>
                    <a:p>
                      <a:pPr marL="342900" indent="-342900" fontAlgn="t">
                        <a:buFont typeface="Wingdings" panose="05000000000000000000" pitchFamily="2" charset="2"/>
                        <a:buChar char="n"/>
                      </a:pPr>
                      <a:r>
                        <a:rPr lang="zh-TW" altLang="en-US" sz="2000" dirty="0" smtClean="0">
                          <a:solidFill>
                            <a:srgbClr val="FFFF00"/>
                          </a:solidFill>
                          <a:effectLst/>
                        </a:rPr>
                        <a:t>攻擊者可能會收集有關受害者網路安全設備的信息，這些資訊可在瞄準期間使用。有關網路安全設備的資訊可能包括各種詳細信息，例如已部署的防火牆、內容過濾器和代理</a:t>
                      </a:r>
                      <a:r>
                        <a:rPr lang="en-US" altLang="zh-TW" sz="2000" dirty="0" smtClean="0">
                          <a:solidFill>
                            <a:srgbClr val="FFFF00"/>
                          </a:solidFill>
                          <a:effectLst/>
                        </a:rPr>
                        <a:t>/</a:t>
                      </a:r>
                      <a:r>
                        <a:rPr lang="zh-TW" altLang="en-US" sz="2000" dirty="0" smtClean="0">
                          <a:solidFill>
                            <a:srgbClr val="FFFF00"/>
                          </a:solidFill>
                          <a:effectLst/>
                        </a:rPr>
                        <a:t>堡壘主機的存在和細節。攻擊者也可能瞄準受害者基於網路的入侵偵測系統 </a:t>
                      </a:r>
                      <a:r>
                        <a:rPr lang="en-US" altLang="zh-TW" sz="2000" dirty="0" smtClean="0">
                          <a:solidFill>
                            <a:srgbClr val="FFFF00"/>
                          </a:solidFill>
                          <a:effectLst/>
                        </a:rPr>
                        <a:t>(NIDS) </a:t>
                      </a:r>
                      <a:r>
                        <a:rPr lang="zh-TW" altLang="en-US" sz="2000" dirty="0" smtClean="0">
                          <a:solidFill>
                            <a:srgbClr val="FFFF00"/>
                          </a:solidFill>
                          <a:effectLst/>
                        </a:rPr>
                        <a:t>或與防禦性網路安全操作相關的其他設備的資訊。</a:t>
                      </a:r>
                      <a:endParaRPr lang="en-US" sz="2000" dirty="0">
                        <a:solidFill>
                          <a:srgbClr val="FFFF00"/>
                        </a:solidFill>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extLst>
                  <a:ext uri="{0D108BD9-81ED-4DB2-BD59-A6C34878D82A}">
                    <a16:rowId xmlns:a16="http://schemas.microsoft.com/office/drawing/2014/main" val="3018917720"/>
                  </a:ext>
                </a:extLst>
              </a:tr>
            </a:tbl>
          </a:graphicData>
        </a:graphic>
      </p:graphicFrame>
      <p:sp>
        <p:nvSpPr>
          <p:cNvPr id="4" name="矩形 3"/>
          <p:cNvSpPr/>
          <p:nvPr/>
        </p:nvSpPr>
        <p:spPr>
          <a:xfrm>
            <a:off x="0" y="83683"/>
            <a:ext cx="4315605" cy="584775"/>
          </a:xfrm>
          <a:prstGeom prst="rect">
            <a:avLst/>
          </a:prstGeom>
        </p:spPr>
        <p:txBody>
          <a:bodyPr wrap="none">
            <a:spAutoFit/>
          </a:bodyPr>
          <a:lstStyle/>
          <a:p>
            <a:r>
              <a:rPr lang="en-US" altLang="zh-TW" sz="2400" dirty="0"/>
              <a:t>1.</a:t>
            </a:r>
            <a:r>
              <a:rPr lang="zh-TW" altLang="en-US" sz="2400" dirty="0"/>
              <a:t>偵察</a:t>
            </a:r>
            <a:r>
              <a:rPr lang="en-US" altLang="zh-TW" sz="2400" dirty="0"/>
              <a:t>Reconnaissance</a:t>
            </a:r>
            <a:r>
              <a:rPr lang="zh-TW" altLang="en-US" sz="2400" dirty="0"/>
              <a:t> 戰術</a:t>
            </a:r>
            <a:r>
              <a:rPr lang="en-US" altLang="zh-TW" sz="3200" dirty="0" smtClean="0"/>
              <a:t>|</a:t>
            </a:r>
            <a:endParaRPr lang="en-US" altLang="zh-TW" sz="2000" dirty="0"/>
          </a:p>
        </p:txBody>
      </p:sp>
      <p:sp>
        <p:nvSpPr>
          <p:cNvPr id="5" name="文字方塊 4"/>
          <p:cNvSpPr txBox="1"/>
          <p:nvPr/>
        </p:nvSpPr>
        <p:spPr>
          <a:xfrm>
            <a:off x="4091227" y="264106"/>
            <a:ext cx="7718203" cy="369332"/>
          </a:xfrm>
          <a:prstGeom prst="rect">
            <a:avLst/>
          </a:prstGeom>
          <a:noFill/>
        </p:spPr>
        <p:txBody>
          <a:bodyPr wrap="none" rtlCol="0">
            <a:spAutoFit/>
          </a:bodyPr>
          <a:lstStyle/>
          <a:p>
            <a:r>
              <a:rPr lang="en-US" altLang="zh-TW" dirty="0"/>
              <a:t>4</a:t>
            </a:r>
            <a:r>
              <a:rPr lang="en-US" altLang="zh-TW" dirty="0" smtClean="0"/>
              <a:t>.</a:t>
            </a:r>
            <a:r>
              <a:rPr lang="zh-TW" altLang="en-US" dirty="0">
                <a:effectLst>
                  <a:outerShdw blurRad="38100" dist="38100" dir="2700000" algn="tl">
                    <a:srgbClr val="000000">
                      <a:alpha val="43137"/>
                    </a:srgbClr>
                  </a:outerShdw>
                </a:effectLst>
              </a:rPr>
              <a:t>收集受害者網路訊息 </a:t>
            </a:r>
            <a:r>
              <a:rPr lang="en-US" altLang="zh-TW" dirty="0">
                <a:effectLst>
                  <a:outerShdw blurRad="38100" dist="38100" dir="2700000" algn="tl">
                    <a:srgbClr val="000000">
                      <a:alpha val="43137"/>
                    </a:srgbClr>
                  </a:outerShdw>
                </a:effectLst>
              </a:rPr>
              <a:t>Gather Victim Network </a:t>
            </a:r>
            <a:r>
              <a:rPr lang="en-US" altLang="zh-TW" dirty="0" smtClean="0">
                <a:effectLst>
                  <a:outerShdw blurRad="38100" dist="38100" dir="2700000" algn="tl">
                    <a:srgbClr val="000000">
                      <a:alpha val="43137"/>
                    </a:srgbClr>
                  </a:outerShdw>
                </a:effectLst>
              </a:rPr>
              <a:t>Information</a:t>
            </a:r>
            <a:r>
              <a:rPr lang="zh-TW" altLang="en-US" dirty="0" smtClean="0">
                <a:effectLst>
                  <a:outerShdw blurRad="38100" dist="38100" dir="2700000" algn="tl">
                    <a:srgbClr val="000000">
                      <a:alpha val="43137"/>
                    </a:srgbClr>
                  </a:outerShdw>
                </a:effectLst>
              </a:rPr>
              <a:t> </a:t>
            </a:r>
            <a:r>
              <a:rPr lang="en-US" altLang="zh-TW" dirty="0" smtClean="0">
                <a:solidFill>
                  <a:prstClr val="black"/>
                </a:solidFill>
              </a:rPr>
              <a:t>T1590 </a:t>
            </a:r>
            <a:r>
              <a:rPr lang="en-US" altLang="zh-TW" dirty="0">
                <a:solidFill>
                  <a:prstClr val="black"/>
                </a:solidFill>
              </a:rPr>
              <a:t>(6)</a:t>
            </a:r>
            <a:r>
              <a:rPr lang="zh-TW" altLang="en-US" dirty="0">
                <a:solidFill>
                  <a:prstClr val="black"/>
                </a:solidFill>
              </a:rPr>
              <a:t>技術</a:t>
            </a:r>
            <a:endParaRPr lang="zh-TW" altLang="en-US" dirty="0"/>
          </a:p>
        </p:txBody>
      </p:sp>
    </p:spTree>
    <p:extLst>
      <p:ext uri="{BB962C8B-B14F-4D97-AF65-F5344CB8AC3E}">
        <p14:creationId xmlns:p14="http://schemas.microsoft.com/office/powerpoint/2010/main" val="112159192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A92BDB42-08C7-4B33-9E2F-86EDCEF6FCB4}"/>
              </a:ext>
            </a:extLst>
          </p:cNvPr>
          <p:cNvSpPr>
            <a:spLocks noGrp="1"/>
          </p:cNvSpPr>
          <p:nvPr>
            <p:ph type="sldNum" sz="quarter" idx="12"/>
          </p:nvPr>
        </p:nvSpPr>
        <p:spPr/>
        <p:txBody>
          <a:bodyPr/>
          <a:lstStyle/>
          <a:p>
            <a:fld id="{7F744221-BDCB-440C-89EF-463871313D3B}" type="slidenum">
              <a:rPr lang="zh-TW" altLang="en-US" smtClean="0"/>
              <a:pPr/>
              <a:t>150</a:t>
            </a:fld>
            <a:endParaRPr lang="zh-TW" altLang="en-US"/>
          </a:p>
        </p:txBody>
      </p:sp>
      <p:sp>
        <p:nvSpPr>
          <p:cNvPr id="3" name="矩形 2">
            <a:extLst>
              <a:ext uri="{FF2B5EF4-FFF2-40B4-BE49-F238E27FC236}">
                <a16:creationId xmlns:a16="http://schemas.microsoft.com/office/drawing/2014/main" id="{AD01DB0E-55F6-4809-A92E-91C4CBD3EBCA}"/>
              </a:ext>
            </a:extLst>
          </p:cNvPr>
          <p:cNvSpPr/>
          <p:nvPr/>
        </p:nvSpPr>
        <p:spPr>
          <a:xfrm>
            <a:off x="0" y="0"/>
            <a:ext cx="12192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4800" dirty="0"/>
              <a:t>reference</a:t>
            </a:r>
            <a:endParaRPr lang="zh-TW" altLang="en-US" sz="4800" dirty="0"/>
          </a:p>
        </p:txBody>
      </p:sp>
    </p:spTree>
    <p:extLst>
      <p:ext uri="{BB962C8B-B14F-4D97-AF65-F5344CB8AC3E}">
        <p14:creationId xmlns:p14="http://schemas.microsoft.com/office/powerpoint/2010/main" val="1690841021"/>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51411" y="57772"/>
            <a:ext cx="11474532" cy="989850"/>
          </a:xfrm>
        </p:spPr>
        <p:txBody>
          <a:bodyPr>
            <a:normAutofit/>
          </a:bodyPr>
          <a:lstStyle/>
          <a:p>
            <a:r>
              <a:rPr lang="zh-TW" altLang="en-US" dirty="0"/>
              <a:t>網路服務阻斷 </a:t>
            </a:r>
            <a:r>
              <a:rPr lang="en-US" altLang="zh-TW" dirty="0"/>
              <a:t>Network Denial of Service</a:t>
            </a:r>
            <a:endParaRPr lang="zh-TW" altLang="en-US" dirty="0"/>
          </a:p>
        </p:txBody>
      </p:sp>
      <p:graphicFrame>
        <p:nvGraphicFramePr>
          <p:cNvPr id="5" name="內容版面配置區 4"/>
          <p:cNvGraphicFramePr>
            <a:graphicFrameLocks noGrp="1"/>
          </p:cNvGraphicFramePr>
          <p:nvPr>
            <p:ph idx="1"/>
            <p:extLst/>
          </p:nvPr>
        </p:nvGraphicFramePr>
        <p:xfrm>
          <a:off x="7394819" y="1095491"/>
          <a:ext cx="3878201" cy="1819739"/>
        </p:xfrm>
        <a:graphic>
          <a:graphicData uri="http://schemas.openxmlformats.org/drawingml/2006/table">
            <a:tbl>
              <a:tblPr/>
              <a:tblGrid>
                <a:gridCol w="1417891">
                  <a:extLst>
                    <a:ext uri="{9D8B030D-6E8A-4147-A177-3AD203B41FA5}">
                      <a16:colId xmlns:a16="http://schemas.microsoft.com/office/drawing/2014/main" val="3124507783"/>
                    </a:ext>
                  </a:extLst>
                </a:gridCol>
                <a:gridCol w="2460310">
                  <a:extLst>
                    <a:ext uri="{9D8B030D-6E8A-4147-A177-3AD203B41FA5}">
                      <a16:colId xmlns:a16="http://schemas.microsoft.com/office/drawing/2014/main" val="2716359893"/>
                    </a:ext>
                  </a:extLst>
                </a:gridCol>
              </a:tblGrid>
              <a:tr h="448139">
                <a:tc gridSpan="2">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0" lang="zh-TW" altLang="zh-TW" sz="1800" b="0" i="0" u="none" strike="noStrike" cap="none" normalizeH="0" baseline="0" dirty="0">
                          <a:ln>
                            <a:noFill/>
                          </a:ln>
                          <a:solidFill>
                            <a:srgbClr val="39434C"/>
                          </a:solidFill>
                          <a:effectLst/>
                          <a:latin typeface="Arial" panose="020B0604020202020204" pitchFamily="34" charset="0"/>
                          <a:ea typeface="Roboto-Regular"/>
                        </a:rPr>
                        <a:t>Sub-techniques (2)</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l" fontAlgn="b"/>
                      <a:endParaRPr lang="en-US" dirty="0">
                        <a:effectLst/>
                      </a:endParaRPr>
                    </a:p>
                  </a:txBody>
                  <a:tcPr anchor="b">
                    <a:lnL w="9525" cap="flat" cmpd="sng" algn="ctr">
                      <a:solidFill>
                        <a:srgbClr val="DFDFDF"/>
                      </a:solidFill>
                      <a:prstDash val="solid"/>
                      <a:round/>
                      <a:headEnd type="none" w="med" len="med"/>
                      <a:tailEnd type="none" w="med" len="med"/>
                    </a:lnL>
                    <a:lnR>
                      <a:noFill/>
                    </a:lnR>
                    <a:lnT w="9525" cap="flat" cmpd="sng" algn="ctr">
                      <a:solidFill>
                        <a:srgbClr val="7061D0"/>
                      </a:solidFill>
                      <a:prstDash val="solid"/>
                      <a:round/>
                      <a:headEnd type="none" w="med" len="med"/>
                      <a:tailEnd type="none" w="med" len="med"/>
                    </a:lnT>
                    <a:lnB w="9525" cap="flat" cmpd="sng" algn="ctr">
                      <a:solidFill>
                        <a:srgbClr val="5068D0"/>
                      </a:solidFill>
                      <a:prstDash val="solid"/>
                      <a:round/>
                      <a:headEnd type="none" w="med" len="med"/>
                      <a:tailEnd type="none" w="med" len="med"/>
                    </a:lnB>
                  </a:tcPr>
                </a:tc>
                <a:extLst>
                  <a:ext uri="{0D108BD9-81ED-4DB2-BD59-A6C34878D82A}">
                    <a16:rowId xmlns:a16="http://schemas.microsoft.com/office/drawing/2014/main" val="3762120151"/>
                  </a:ext>
                </a:extLst>
              </a:tr>
              <a:tr h="338301">
                <a:tc>
                  <a:txBody>
                    <a:bodyPr/>
                    <a:lstStyle/>
                    <a:p>
                      <a:pPr algn="l" fontAlgn="b"/>
                      <a:r>
                        <a:rPr lang="en-US" dirty="0">
                          <a:effectLst/>
                        </a:rPr>
                        <a:t>ID</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dirty="0">
                          <a:effectLst/>
                        </a:rPr>
                        <a:t>Name</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94043697"/>
                  </a:ext>
                </a:extLst>
              </a:tr>
              <a:tr h="338301">
                <a:tc>
                  <a:txBody>
                    <a:bodyPr/>
                    <a:lstStyle/>
                    <a:p>
                      <a:pPr fontAlgn="t"/>
                      <a:r>
                        <a:rPr lang="en-US" u="none" strike="noStrike" dirty="0">
                          <a:solidFill>
                            <a:srgbClr val="4F7CAC"/>
                          </a:solidFill>
                          <a:effectLst/>
                          <a:hlinkClick r:id="rId2"/>
                        </a:rPr>
                        <a:t>T1498.001</a:t>
                      </a:r>
                      <a:endParaRPr lang="en-US"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US" u="none" strike="noStrike" dirty="0">
                          <a:solidFill>
                            <a:srgbClr val="4F7CAC"/>
                          </a:solidFill>
                          <a:effectLst/>
                          <a:hlinkClick r:id="rId2"/>
                        </a:rPr>
                        <a:t>Direct Network Flood</a:t>
                      </a:r>
                      <a:endParaRPr lang="en-US"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6321881"/>
                  </a:ext>
                </a:extLst>
              </a:tr>
              <a:tr h="338301">
                <a:tc>
                  <a:txBody>
                    <a:bodyPr/>
                    <a:lstStyle/>
                    <a:p>
                      <a:pPr fontAlgn="t"/>
                      <a:r>
                        <a:rPr lang="en-US" u="none" strike="noStrike" dirty="0">
                          <a:solidFill>
                            <a:srgbClr val="4F7CAC"/>
                          </a:solidFill>
                          <a:effectLst/>
                          <a:hlinkClick r:id="rId3"/>
                        </a:rPr>
                        <a:t>T1498.002</a:t>
                      </a:r>
                      <a:endParaRPr lang="en-US"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US" u="none" strike="noStrike" dirty="0">
                          <a:solidFill>
                            <a:srgbClr val="4F7CAC"/>
                          </a:solidFill>
                          <a:effectLst/>
                          <a:hlinkClick r:id="rId3"/>
                        </a:rPr>
                        <a:t>Reflection Amplification</a:t>
                      </a:r>
                      <a:endParaRPr lang="en-US"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28070894"/>
                  </a:ext>
                </a:extLst>
              </a:tr>
            </a:tbl>
          </a:graphicData>
        </a:graphic>
      </p:graphicFrame>
      <p:sp>
        <p:nvSpPr>
          <p:cNvPr id="3" name="投影片編號版面配置區 2"/>
          <p:cNvSpPr>
            <a:spLocks noGrp="1"/>
          </p:cNvSpPr>
          <p:nvPr>
            <p:ph type="sldNum" sz="quarter" idx="12"/>
          </p:nvPr>
        </p:nvSpPr>
        <p:spPr/>
        <p:txBody>
          <a:bodyPr/>
          <a:lstStyle/>
          <a:p>
            <a:fld id="{D16C3A51-89D0-4E4D-AA61-5A30A561532A}" type="slidenum">
              <a:rPr lang="zh-TW" altLang="en-US" smtClean="0"/>
              <a:pPr/>
              <a:t>151</a:t>
            </a:fld>
            <a:endParaRPr lang="zh-TW" altLang="en-US"/>
          </a:p>
        </p:txBody>
      </p:sp>
      <p:sp>
        <p:nvSpPr>
          <p:cNvPr id="4" name="矩形 3"/>
          <p:cNvSpPr/>
          <p:nvPr/>
        </p:nvSpPr>
        <p:spPr>
          <a:xfrm>
            <a:off x="151411" y="836013"/>
            <a:ext cx="4293035" cy="369332"/>
          </a:xfrm>
          <a:prstGeom prst="rect">
            <a:avLst/>
          </a:prstGeom>
        </p:spPr>
        <p:txBody>
          <a:bodyPr wrap="none">
            <a:spAutoFit/>
          </a:bodyPr>
          <a:lstStyle/>
          <a:p>
            <a:r>
              <a:rPr lang="en-US" altLang="zh-TW" dirty="0"/>
              <a:t>https://attack.mitre.org/techniques/T1498/</a:t>
            </a:r>
            <a:endParaRPr lang="zh-TW" altLang="en-US" dirty="0"/>
          </a:p>
        </p:txBody>
      </p:sp>
      <p:graphicFrame>
        <p:nvGraphicFramePr>
          <p:cNvPr id="7" name="表格 6"/>
          <p:cNvGraphicFramePr>
            <a:graphicFrameLocks noGrp="1"/>
          </p:cNvGraphicFramePr>
          <p:nvPr>
            <p:extLst/>
          </p:nvPr>
        </p:nvGraphicFramePr>
        <p:xfrm>
          <a:off x="408791" y="4954571"/>
          <a:ext cx="10515600" cy="1116267"/>
        </p:xfrm>
        <a:graphic>
          <a:graphicData uri="http://schemas.openxmlformats.org/drawingml/2006/table">
            <a:tbl>
              <a:tblPr/>
              <a:tblGrid>
                <a:gridCol w="954974">
                  <a:extLst>
                    <a:ext uri="{9D8B030D-6E8A-4147-A177-3AD203B41FA5}">
                      <a16:colId xmlns:a16="http://schemas.microsoft.com/office/drawing/2014/main" val="2933517464"/>
                    </a:ext>
                  </a:extLst>
                </a:gridCol>
                <a:gridCol w="860961">
                  <a:extLst>
                    <a:ext uri="{9D8B030D-6E8A-4147-A177-3AD203B41FA5}">
                      <a16:colId xmlns:a16="http://schemas.microsoft.com/office/drawing/2014/main" val="510094100"/>
                    </a:ext>
                  </a:extLst>
                </a:gridCol>
                <a:gridCol w="8699665">
                  <a:extLst>
                    <a:ext uri="{9D8B030D-6E8A-4147-A177-3AD203B41FA5}">
                      <a16:colId xmlns:a16="http://schemas.microsoft.com/office/drawing/2014/main" val="936314868"/>
                    </a:ext>
                  </a:extLst>
                </a:gridCol>
              </a:tblGrid>
              <a:tr h="275480">
                <a:tc>
                  <a:txBody>
                    <a:bodyPr/>
                    <a:lstStyle/>
                    <a:p>
                      <a:pPr algn="l" fontAlgn="b"/>
                      <a:r>
                        <a:rPr lang="en-US" sz="1400" dirty="0">
                          <a:effectLst/>
                        </a:rPr>
                        <a:t>ID</a:t>
                      </a:r>
                    </a:p>
                  </a:txBody>
                  <a:tcPr marL="68870" marR="68870" marT="34435" marB="34435" anchor="b">
                    <a:lnL w="9525" cap="flat" cmpd="sng" algn="ctr">
                      <a:solidFill>
                        <a:srgbClr val="DFDFDF"/>
                      </a:solidFill>
                      <a:prstDash val="solid"/>
                      <a:round/>
                      <a:headEnd type="none" w="med" len="med"/>
                      <a:tailEnd type="none" w="med" len="med"/>
                    </a:lnL>
                    <a:lnR w="9525" cap="flat" cmpd="sng" algn="ctr">
                      <a:solidFill>
                        <a:srgbClr val="DFDFDF"/>
                      </a:solidFill>
                      <a:prstDash val="solid"/>
                      <a:round/>
                      <a:headEnd type="none" w="med" len="med"/>
                      <a:tailEnd type="none" w="med" len="med"/>
                    </a:lnR>
                    <a:lnT w="9525" cap="flat" cmpd="sng" algn="ctr">
                      <a:solidFill>
                        <a:srgbClr val="DFDFDF"/>
                      </a:solidFill>
                      <a:prstDash val="solid"/>
                      <a:round/>
                      <a:headEnd type="none" w="med" len="med"/>
                      <a:tailEnd type="none" w="med" len="med"/>
                    </a:lnT>
                    <a:lnB w="9525" cap="flat" cmpd="sng" algn="ctr">
                      <a:solidFill>
                        <a:srgbClr val="DFDFDF"/>
                      </a:solidFill>
                      <a:prstDash val="solid"/>
                      <a:round/>
                      <a:headEnd type="none" w="med" len="med"/>
                      <a:tailEnd type="none" w="med" len="med"/>
                    </a:lnB>
                    <a:solidFill>
                      <a:srgbClr val="F2F2F2"/>
                    </a:solidFill>
                  </a:tcPr>
                </a:tc>
                <a:tc>
                  <a:txBody>
                    <a:bodyPr/>
                    <a:lstStyle/>
                    <a:p>
                      <a:pPr algn="l" fontAlgn="b"/>
                      <a:r>
                        <a:rPr lang="en-US" sz="1400">
                          <a:effectLst/>
                        </a:rPr>
                        <a:t>Name</a:t>
                      </a:r>
                    </a:p>
                  </a:txBody>
                  <a:tcPr marL="68870" marR="68870" marT="34435" marB="34435" anchor="b">
                    <a:lnL w="9525" cap="flat" cmpd="sng" algn="ctr">
                      <a:solidFill>
                        <a:srgbClr val="DFDFDF"/>
                      </a:solidFill>
                      <a:prstDash val="solid"/>
                      <a:round/>
                      <a:headEnd type="none" w="med" len="med"/>
                      <a:tailEnd type="none" w="med" len="med"/>
                    </a:lnL>
                    <a:lnR w="9525" cap="flat" cmpd="sng" algn="ctr">
                      <a:solidFill>
                        <a:srgbClr val="DFDFDF"/>
                      </a:solidFill>
                      <a:prstDash val="solid"/>
                      <a:round/>
                      <a:headEnd type="none" w="med" len="med"/>
                      <a:tailEnd type="none" w="med" len="med"/>
                    </a:lnR>
                    <a:lnT w="9525" cap="flat" cmpd="sng" algn="ctr">
                      <a:solidFill>
                        <a:srgbClr val="DFDFDF"/>
                      </a:solidFill>
                      <a:prstDash val="solid"/>
                      <a:round/>
                      <a:headEnd type="none" w="med" len="med"/>
                      <a:tailEnd type="none" w="med" len="med"/>
                    </a:lnT>
                    <a:lnB w="9525" cap="flat" cmpd="sng" algn="ctr">
                      <a:solidFill>
                        <a:srgbClr val="DFDFDF"/>
                      </a:solidFill>
                      <a:prstDash val="solid"/>
                      <a:round/>
                      <a:headEnd type="none" w="med" len="med"/>
                      <a:tailEnd type="none" w="med" len="med"/>
                    </a:lnB>
                    <a:solidFill>
                      <a:srgbClr val="F2F2F2"/>
                    </a:solidFill>
                  </a:tcPr>
                </a:tc>
                <a:tc>
                  <a:txBody>
                    <a:bodyPr/>
                    <a:lstStyle/>
                    <a:p>
                      <a:pPr algn="l" fontAlgn="b"/>
                      <a:r>
                        <a:rPr lang="en-US" sz="1400" dirty="0">
                          <a:effectLst/>
                        </a:rPr>
                        <a:t>Description</a:t>
                      </a:r>
                    </a:p>
                  </a:txBody>
                  <a:tcPr marL="68870" marR="68870" marT="34435" marB="34435" anchor="b">
                    <a:lnL w="9525" cap="flat" cmpd="sng" algn="ctr">
                      <a:solidFill>
                        <a:srgbClr val="DFDFDF"/>
                      </a:solidFill>
                      <a:prstDash val="solid"/>
                      <a:round/>
                      <a:headEnd type="none" w="med" len="med"/>
                      <a:tailEnd type="none" w="med" len="med"/>
                    </a:lnL>
                    <a:lnR w="9525" cap="flat" cmpd="sng" algn="ctr">
                      <a:solidFill>
                        <a:srgbClr val="DFDFDF"/>
                      </a:solidFill>
                      <a:prstDash val="solid"/>
                      <a:round/>
                      <a:headEnd type="none" w="med" len="med"/>
                      <a:tailEnd type="none" w="med" len="med"/>
                    </a:lnR>
                    <a:lnT w="9525" cap="flat" cmpd="sng" algn="ctr">
                      <a:solidFill>
                        <a:srgbClr val="DFDFDF"/>
                      </a:solidFill>
                      <a:prstDash val="solid"/>
                      <a:round/>
                      <a:headEnd type="none" w="med" len="med"/>
                      <a:tailEnd type="none" w="med" len="med"/>
                    </a:lnT>
                    <a:lnB w="9525" cap="flat" cmpd="sng" algn="ctr">
                      <a:solidFill>
                        <a:srgbClr val="DFDFDF"/>
                      </a:solidFill>
                      <a:prstDash val="solid"/>
                      <a:round/>
                      <a:headEnd type="none" w="med" len="med"/>
                      <a:tailEnd type="none" w="med" len="med"/>
                    </a:lnB>
                    <a:solidFill>
                      <a:srgbClr val="F2F2F2"/>
                    </a:solidFill>
                  </a:tcPr>
                </a:tc>
                <a:extLst>
                  <a:ext uri="{0D108BD9-81ED-4DB2-BD59-A6C34878D82A}">
                    <a16:rowId xmlns:a16="http://schemas.microsoft.com/office/drawing/2014/main" val="3926615607"/>
                  </a:ext>
                </a:extLst>
              </a:tr>
              <a:tr h="396531">
                <a:tc>
                  <a:txBody>
                    <a:bodyPr/>
                    <a:lstStyle/>
                    <a:p>
                      <a:pPr fontAlgn="t"/>
                      <a:r>
                        <a:rPr lang="en-US" sz="1400" u="none" strike="noStrike">
                          <a:solidFill>
                            <a:srgbClr val="4F7CAC"/>
                          </a:solidFill>
                          <a:effectLst/>
                          <a:hlinkClick r:id="rId4"/>
                        </a:rPr>
                        <a:t>G0007</a:t>
                      </a:r>
                      <a:endParaRPr lang="en-US" sz="1400">
                        <a:effectLst/>
                      </a:endParaRPr>
                    </a:p>
                  </a:txBody>
                  <a:tcPr marL="68870" marR="68870" marT="34435" marB="34435">
                    <a:lnL w="9525" cap="flat" cmpd="sng" algn="ctr">
                      <a:solidFill>
                        <a:srgbClr val="DFDFDF"/>
                      </a:solidFill>
                      <a:prstDash val="solid"/>
                      <a:round/>
                      <a:headEnd type="none" w="med" len="med"/>
                      <a:tailEnd type="none" w="med" len="med"/>
                    </a:lnL>
                    <a:lnR w="9525" cap="flat" cmpd="sng" algn="ctr">
                      <a:solidFill>
                        <a:srgbClr val="DFDFDF"/>
                      </a:solidFill>
                      <a:prstDash val="solid"/>
                      <a:round/>
                      <a:headEnd type="none" w="med" len="med"/>
                      <a:tailEnd type="none" w="med" len="med"/>
                    </a:lnR>
                    <a:lnT w="9525" cap="flat" cmpd="sng" algn="ctr">
                      <a:solidFill>
                        <a:srgbClr val="DFDFDF"/>
                      </a:solidFill>
                      <a:prstDash val="solid"/>
                      <a:round/>
                      <a:headEnd type="none" w="med" len="med"/>
                      <a:tailEnd type="none" w="med" len="med"/>
                    </a:lnT>
                    <a:lnB w="9525" cap="flat" cmpd="sng" algn="ctr">
                      <a:solidFill>
                        <a:srgbClr val="DFDFDF"/>
                      </a:solidFill>
                      <a:prstDash val="solid"/>
                      <a:round/>
                      <a:headEnd type="none" w="med" len="med"/>
                      <a:tailEnd type="none" w="med" len="med"/>
                    </a:lnB>
                    <a:solidFill>
                      <a:srgbClr val="F2F2F2"/>
                    </a:solidFill>
                  </a:tcPr>
                </a:tc>
                <a:tc>
                  <a:txBody>
                    <a:bodyPr/>
                    <a:lstStyle/>
                    <a:p>
                      <a:pPr fontAlgn="t"/>
                      <a:r>
                        <a:rPr lang="en-US" sz="1400" u="none" strike="noStrike">
                          <a:solidFill>
                            <a:srgbClr val="4F7CAC"/>
                          </a:solidFill>
                          <a:effectLst/>
                          <a:hlinkClick r:id="rId4"/>
                        </a:rPr>
                        <a:t>APT28</a:t>
                      </a:r>
                      <a:endParaRPr lang="en-US" sz="1400">
                        <a:effectLst/>
                      </a:endParaRPr>
                    </a:p>
                  </a:txBody>
                  <a:tcPr marL="68870" marR="68870" marT="34435" marB="34435">
                    <a:lnL w="9525" cap="flat" cmpd="sng" algn="ctr">
                      <a:solidFill>
                        <a:srgbClr val="DFDFDF"/>
                      </a:solidFill>
                      <a:prstDash val="solid"/>
                      <a:round/>
                      <a:headEnd type="none" w="med" len="med"/>
                      <a:tailEnd type="none" w="med" len="med"/>
                    </a:lnL>
                    <a:lnR w="9525" cap="flat" cmpd="sng" algn="ctr">
                      <a:solidFill>
                        <a:srgbClr val="DFDFDF"/>
                      </a:solidFill>
                      <a:prstDash val="solid"/>
                      <a:round/>
                      <a:headEnd type="none" w="med" len="med"/>
                      <a:tailEnd type="none" w="med" len="med"/>
                    </a:lnR>
                    <a:lnT w="9525" cap="flat" cmpd="sng" algn="ctr">
                      <a:solidFill>
                        <a:srgbClr val="DFDFDF"/>
                      </a:solidFill>
                      <a:prstDash val="solid"/>
                      <a:round/>
                      <a:headEnd type="none" w="med" len="med"/>
                      <a:tailEnd type="none" w="med" len="med"/>
                    </a:lnT>
                    <a:lnB w="9525" cap="flat" cmpd="sng" algn="ctr">
                      <a:solidFill>
                        <a:srgbClr val="DFDFDF"/>
                      </a:solidFill>
                      <a:prstDash val="solid"/>
                      <a:round/>
                      <a:headEnd type="none" w="med" len="med"/>
                      <a:tailEnd type="none" w="med" len="med"/>
                    </a:lnB>
                    <a:solidFill>
                      <a:srgbClr val="F2F2F2"/>
                    </a:solidFill>
                  </a:tcPr>
                </a:tc>
                <a:tc>
                  <a:txBody>
                    <a:bodyPr/>
                    <a:lstStyle/>
                    <a:p>
                      <a:pPr fontAlgn="t"/>
                      <a:r>
                        <a:rPr lang="en-US" sz="1400" dirty="0">
                          <a:effectLst/>
                        </a:rPr>
                        <a:t>In 2016, </a:t>
                      </a:r>
                      <a:r>
                        <a:rPr lang="en-US" sz="1400" u="none" strike="noStrike" dirty="0">
                          <a:solidFill>
                            <a:srgbClr val="4F7CAC"/>
                          </a:solidFill>
                          <a:effectLst/>
                          <a:hlinkClick r:id="rId4"/>
                        </a:rPr>
                        <a:t>APT28</a:t>
                      </a:r>
                      <a:r>
                        <a:rPr lang="en-US" sz="1400" dirty="0">
                          <a:effectLst/>
                        </a:rPr>
                        <a:t> conducted a distributed denial of service (</a:t>
                      </a:r>
                      <a:r>
                        <a:rPr lang="en-US" sz="1400" dirty="0" err="1">
                          <a:effectLst/>
                        </a:rPr>
                        <a:t>DDoS</a:t>
                      </a:r>
                      <a:r>
                        <a:rPr lang="en-US" sz="1400" dirty="0">
                          <a:effectLst/>
                        </a:rPr>
                        <a:t>) attack against the World Anti-Doping Agency.</a:t>
                      </a:r>
                    </a:p>
                  </a:txBody>
                  <a:tcPr marL="68870" marR="68870" marT="34435" marB="34435">
                    <a:lnL w="9525" cap="flat" cmpd="sng" algn="ctr">
                      <a:solidFill>
                        <a:srgbClr val="DFDFDF"/>
                      </a:solidFill>
                      <a:prstDash val="solid"/>
                      <a:round/>
                      <a:headEnd type="none" w="med" len="med"/>
                      <a:tailEnd type="none" w="med" len="med"/>
                    </a:lnL>
                    <a:lnR w="9525" cap="flat" cmpd="sng" algn="ctr">
                      <a:solidFill>
                        <a:srgbClr val="DFDFDF"/>
                      </a:solidFill>
                      <a:prstDash val="solid"/>
                      <a:round/>
                      <a:headEnd type="none" w="med" len="med"/>
                      <a:tailEnd type="none" w="med" len="med"/>
                    </a:lnR>
                    <a:lnT w="9525" cap="flat" cmpd="sng" algn="ctr">
                      <a:solidFill>
                        <a:srgbClr val="DFDFDF"/>
                      </a:solidFill>
                      <a:prstDash val="solid"/>
                      <a:round/>
                      <a:headEnd type="none" w="med" len="med"/>
                      <a:tailEnd type="none" w="med" len="med"/>
                    </a:lnT>
                    <a:lnB w="9525" cap="flat" cmpd="sng" algn="ctr">
                      <a:solidFill>
                        <a:srgbClr val="DFDFDF"/>
                      </a:solidFill>
                      <a:prstDash val="solid"/>
                      <a:round/>
                      <a:headEnd type="none" w="med" len="med"/>
                      <a:tailEnd type="none" w="med" len="med"/>
                    </a:lnB>
                    <a:solidFill>
                      <a:srgbClr val="F2F2F2"/>
                    </a:solidFill>
                  </a:tcPr>
                </a:tc>
                <a:extLst>
                  <a:ext uri="{0D108BD9-81ED-4DB2-BD59-A6C34878D82A}">
                    <a16:rowId xmlns:a16="http://schemas.microsoft.com/office/drawing/2014/main" val="2227229346"/>
                  </a:ext>
                </a:extLst>
              </a:tr>
              <a:tr h="338447">
                <a:tc>
                  <a:txBody>
                    <a:bodyPr/>
                    <a:lstStyle/>
                    <a:p>
                      <a:pPr fontAlgn="t"/>
                      <a:r>
                        <a:rPr lang="en-US" sz="1400" u="none" strike="noStrike">
                          <a:solidFill>
                            <a:srgbClr val="4F7CAC"/>
                          </a:solidFill>
                          <a:effectLst/>
                          <a:hlinkClick r:id="rId5"/>
                        </a:rPr>
                        <a:t>S0532</a:t>
                      </a:r>
                      <a:endParaRPr lang="en-US" sz="1400">
                        <a:effectLst/>
                      </a:endParaRPr>
                    </a:p>
                  </a:txBody>
                  <a:tcPr marL="68870" marR="68870" marT="34435" marB="34435">
                    <a:lnL w="9525" cap="flat" cmpd="sng" algn="ctr">
                      <a:solidFill>
                        <a:srgbClr val="DFDFDF"/>
                      </a:solidFill>
                      <a:prstDash val="solid"/>
                      <a:round/>
                      <a:headEnd type="none" w="med" len="med"/>
                      <a:tailEnd type="none" w="med" len="med"/>
                    </a:lnL>
                    <a:lnR w="9525" cap="flat" cmpd="sng" algn="ctr">
                      <a:solidFill>
                        <a:srgbClr val="DFDFDF"/>
                      </a:solidFill>
                      <a:prstDash val="solid"/>
                      <a:round/>
                      <a:headEnd type="none" w="med" len="med"/>
                      <a:tailEnd type="none" w="med" len="med"/>
                    </a:lnR>
                    <a:lnT w="9525" cap="flat" cmpd="sng" algn="ctr">
                      <a:solidFill>
                        <a:srgbClr val="DFDFDF"/>
                      </a:solidFill>
                      <a:prstDash val="solid"/>
                      <a:round/>
                      <a:headEnd type="none" w="med" len="med"/>
                      <a:tailEnd type="none" w="med" len="med"/>
                    </a:lnT>
                    <a:lnB w="9525" cap="flat" cmpd="sng" algn="ctr">
                      <a:solidFill>
                        <a:srgbClr val="DFDFDF"/>
                      </a:solidFill>
                      <a:prstDash val="solid"/>
                      <a:round/>
                      <a:headEnd type="none" w="med" len="med"/>
                      <a:tailEnd type="none" w="med" len="med"/>
                    </a:lnB>
                    <a:solidFill>
                      <a:srgbClr val="F2F2F2"/>
                    </a:solidFill>
                  </a:tcPr>
                </a:tc>
                <a:tc>
                  <a:txBody>
                    <a:bodyPr/>
                    <a:lstStyle/>
                    <a:p>
                      <a:pPr fontAlgn="t"/>
                      <a:r>
                        <a:rPr lang="en-US" sz="1400" u="none" strike="noStrike">
                          <a:solidFill>
                            <a:srgbClr val="4F7CAC"/>
                          </a:solidFill>
                          <a:effectLst/>
                          <a:hlinkClick r:id="rId5"/>
                        </a:rPr>
                        <a:t>Lucifer</a:t>
                      </a:r>
                      <a:endParaRPr lang="en-US" sz="1400">
                        <a:effectLst/>
                      </a:endParaRPr>
                    </a:p>
                  </a:txBody>
                  <a:tcPr marL="68870" marR="68870" marT="34435" marB="34435">
                    <a:lnL w="9525" cap="flat" cmpd="sng" algn="ctr">
                      <a:solidFill>
                        <a:srgbClr val="DFDFDF"/>
                      </a:solidFill>
                      <a:prstDash val="solid"/>
                      <a:round/>
                      <a:headEnd type="none" w="med" len="med"/>
                      <a:tailEnd type="none" w="med" len="med"/>
                    </a:lnL>
                    <a:lnR w="9525" cap="flat" cmpd="sng" algn="ctr">
                      <a:solidFill>
                        <a:srgbClr val="DFDFDF"/>
                      </a:solidFill>
                      <a:prstDash val="solid"/>
                      <a:round/>
                      <a:headEnd type="none" w="med" len="med"/>
                      <a:tailEnd type="none" w="med" len="med"/>
                    </a:lnR>
                    <a:lnT w="9525" cap="flat" cmpd="sng" algn="ctr">
                      <a:solidFill>
                        <a:srgbClr val="DFDFDF"/>
                      </a:solidFill>
                      <a:prstDash val="solid"/>
                      <a:round/>
                      <a:headEnd type="none" w="med" len="med"/>
                      <a:tailEnd type="none" w="med" len="med"/>
                    </a:lnT>
                    <a:lnB w="9525" cap="flat" cmpd="sng" algn="ctr">
                      <a:solidFill>
                        <a:srgbClr val="DFDFDF"/>
                      </a:solidFill>
                      <a:prstDash val="solid"/>
                      <a:round/>
                      <a:headEnd type="none" w="med" len="med"/>
                      <a:tailEnd type="none" w="med" len="med"/>
                    </a:lnB>
                    <a:solidFill>
                      <a:srgbClr val="F2F2F2"/>
                    </a:solidFill>
                  </a:tcPr>
                </a:tc>
                <a:tc>
                  <a:txBody>
                    <a:bodyPr/>
                    <a:lstStyle/>
                    <a:p>
                      <a:pPr fontAlgn="t"/>
                      <a:r>
                        <a:rPr lang="en-US" sz="1400" u="none" strike="noStrike" dirty="0">
                          <a:solidFill>
                            <a:srgbClr val="4F7CAC"/>
                          </a:solidFill>
                          <a:effectLst/>
                          <a:hlinkClick r:id="rId5"/>
                        </a:rPr>
                        <a:t>Lucifer</a:t>
                      </a:r>
                      <a:r>
                        <a:rPr lang="en-US" sz="1400" dirty="0">
                          <a:effectLst/>
                        </a:rPr>
                        <a:t> can execute TCP, UDP, and HTTP denial of service (</a:t>
                      </a:r>
                      <a:r>
                        <a:rPr lang="en-US" sz="1400" dirty="0" err="1">
                          <a:effectLst/>
                        </a:rPr>
                        <a:t>DoS</a:t>
                      </a:r>
                      <a:r>
                        <a:rPr lang="en-US" sz="1400" dirty="0">
                          <a:effectLst/>
                        </a:rPr>
                        <a:t>) attacks.</a:t>
                      </a:r>
                    </a:p>
                  </a:txBody>
                  <a:tcPr marL="68870" marR="68870" marT="34435" marB="34435">
                    <a:lnL w="9525" cap="flat" cmpd="sng" algn="ctr">
                      <a:solidFill>
                        <a:srgbClr val="DFDFDF"/>
                      </a:solidFill>
                      <a:prstDash val="solid"/>
                      <a:round/>
                      <a:headEnd type="none" w="med" len="med"/>
                      <a:tailEnd type="none" w="med" len="med"/>
                    </a:lnL>
                    <a:lnR w="9525" cap="flat" cmpd="sng" algn="ctr">
                      <a:solidFill>
                        <a:srgbClr val="DFDFDF"/>
                      </a:solidFill>
                      <a:prstDash val="solid"/>
                      <a:round/>
                      <a:headEnd type="none" w="med" len="med"/>
                      <a:tailEnd type="none" w="med" len="med"/>
                    </a:lnR>
                    <a:lnT w="9525" cap="flat" cmpd="sng" algn="ctr">
                      <a:solidFill>
                        <a:srgbClr val="DFDFDF"/>
                      </a:solidFill>
                      <a:prstDash val="solid"/>
                      <a:round/>
                      <a:headEnd type="none" w="med" len="med"/>
                      <a:tailEnd type="none" w="med" len="med"/>
                    </a:lnT>
                    <a:lnB w="9525" cap="flat" cmpd="sng" algn="ctr">
                      <a:solidFill>
                        <a:srgbClr val="DFDFDF"/>
                      </a:solidFill>
                      <a:prstDash val="solid"/>
                      <a:round/>
                      <a:headEnd type="none" w="med" len="med"/>
                      <a:tailEnd type="none" w="med" len="med"/>
                    </a:lnB>
                    <a:solidFill>
                      <a:srgbClr val="F2F2F2"/>
                    </a:solidFill>
                  </a:tcPr>
                </a:tc>
                <a:extLst>
                  <a:ext uri="{0D108BD9-81ED-4DB2-BD59-A6C34878D82A}">
                    <a16:rowId xmlns:a16="http://schemas.microsoft.com/office/drawing/2014/main" val="2804014955"/>
                  </a:ext>
                </a:extLst>
              </a:tr>
            </a:tbl>
          </a:graphicData>
        </a:graphic>
      </p:graphicFrame>
      <p:sp>
        <p:nvSpPr>
          <p:cNvPr id="9" name="矩形 8"/>
          <p:cNvSpPr/>
          <p:nvPr/>
        </p:nvSpPr>
        <p:spPr>
          <a:xfrm>
            <a:off x="95043" y="1293659"/>
            <a:ext cx="7131051" cy="1477328"/>
          </a:xfrm>
          <a:prstGeom prst="rect">
            <a:avLst/>
          </a:prstGeom>
        </p:spPr>
        <p:txBody>
          <a:bodyPr wrap="square">
            <a:spAutoFit/>
          </a:bodyPr>
          <a:lstStyle/>
          <a:p>
            <a:pPr marL="285750" indent="-285750">
              <a:buFont typeface="Wingdings" panose="05000000000000000000" pitchFamily="2" charset="2"/>
              <a:buChar char="n"/>
            </a:pPr>
            <a:r>
              <a:rPr lang="en-US" altLang="zh-TW" dirty="0"/>
              <a:t>Adversaries(</a:t>
            </a:r>
            <a:r>
              <a:rPr lang="zh-TW" altLang="en-US" dirty="0"/>
              <a:t>攻擊者</a:t>
            </a:r>
            <a:r>
              <a:rPr lang="en-US" altLang="zh-TW" dirty="0"/>
              <a:t>)</a:t>
            </a:r>
            <a:r>
              <a:rPr lang="zh-TW" altLang="en-US" dirty="0"/>
              <a:t>可能會執行網路服務阻斷 </a:t>
            </a:r>
            <a:r>
              <a:rPr lang="en-US" altLang="zh-TW" dirty="0"/>
              <a:t>(</a:t>
            </a:r>
            <a:r>
              <a:rPr lang="en-US" altLang="zh-TW" dirty="0" err="1"/>
              <a:t>DoS</a:t>
            </a:r>
            <a:r>
              <a:rPr lang="en-US" altLang="zh-TW" dirty="0"/>
              <a:t>) </a:t>
            </a:r>
            <a:r>
              <a:rPr lang="zh-TW" altLang="en-US" dirty="0"/>
              <a:t>攻擊，以降低或阻止目標資源的可用性</a:t>
            </a:r>
            <a:r>
              <a:rPr lang="en-US" altLang="zh-TW" dirty="0"/>
              <a:t>(availability)</a:t>
            </a:r>
            <a:r>
              <a:rPr lang="zh-TW" altLang="en-US" dirty="0"/>
              <a:t>。</a:t>
            </a:r>
            <a:endParaRPr lang="en-US" altLang="zh-TW" dirty="0"/>
          </a:p>
          <a:p>
            <a:pPr marL="285750" indent="-285750">
              <a:buFont typeface="Wingdings" panose="05000000000000000000" pitchFamily="2" charset="2"/>
              <a:buChar char="n"/>
            </a:pPr>
            <a:r>
              <a:rPr lang="zh-TW" altLang="en-US" dirty="0"/>
              <a:t>網路 </a:t>
            </a:r>
            <a:r>
              <a:rPr lang="en-US" altLang="zh-TW" dirty="0" err="1"/>
              <a:t>DoS</a:t>
            </a:r>
            <a:r>
              <a:rPr lang="en-US" altLang="zh-TW" dirty="0"/>
              <a:t> </a:t>
            </a:r>
            <a:r>
              <a:rPr lang="zh-TW" altLang="en-US" dirty="0"/>
              <a:t>可以通過耗盡服務所依賴的網路帶寬來執行。</a:t>
            </a:r>
            <a:endParaRPr lang="en-US" altLang="zh-TW" dirty="0"/>
          </a:p>
          <a:p>
            <a:pPr marL="285750" indent="-285750">
              <a:buFont typeface="Wingdings" panose="05000000000000000000" pitchFamily="2" charset="2"/>
              <a:buChar char="n"/>
            </a:pPr>
            <a:r>
              <a:rPr lang="en-US" altLang="zh-TW" dirty="0"/>
              <a:t>Adversaries(</a:t>
            </a:r>
            <a:r>
              <a:rPr lang="zh-TW" altLang="en-US" dirty="0"/>
              <a:t>攻擊者</a:t>
            </a:r>
            <a:r>
              <a:rPr lang="en-US" altLang="zh-TW" dirty="0"/>
              <a:t>)</a:t>
            </a:r>
            <a:r>
              <a:rPr lang="zh-TW" altLang="en-US" dirty="0"/>
              <a:t>目的 </a:t>
            </a:r>
            <a:r>
              <a:rPr lang="en-US" altLang="zh-TW" dirty="0"/>
              <a:t>==</a:t>
            </a:r>
            <a:r>
              <a:rPr lang="zh-TW" altLang="en-US" dirty="0"/>
              <a:t> </a:t>
            </a:r>
            <a:r>
              <a:rPr lang="en-US" altLang="zh-TW" dirty="0"/>
              <a:t>&gt;</a:t>
            </a:r>
            <a:r>
              <a:rPr lang="zh-TW" altLang="en-US" dirty="0"/>
              <a:t>出於政治目的和支持其他惡意活動</a:t>
            </a:r>
            <a:r>
              <a:rPr lang="en-US" altLang="zh-TW" dirty="0"/>
              <a:t>(</a:t>
            </a:r>
            <a:r>
              <a:rPr lang="zh-TW" altLang="en-US" dirty="0"/>
              <a:t>包括分散注意力、黑客行動主義和勒索</a:t>
            </a:r>
            <a:r>
              <a:rPr lang="en-US" altLang="zh-TW" dirty="0"/>
              <a:t>)</a:t>
            </a:r>
            <a:r>
              <a:rPr lang="zh-TW" altLang="en-US" dirty="0"/>
              <a:t>而進行網路 </a:t>
            </a:r>
            <a:r>
              <a:rPr lang="en-US" altLang="zh-TW" dirty="0" err="1"/>
              <a:t>DoS</a:t>
            </a:r>
            <a:r>
              <a:rPr lang="en-US" altLang="zh-TW" dirty="0"/>
              <a:t> </a:t>
            </a:r>
            <a:r>
              <a:rPr lang="zh-TW" altLang="en-US" dirty="0"/>
              <a:t>攻擊。</a:t>
            </a:r>
            <a:endParaRPr lang="en-US" altLang="zh-TW" dirty="0"/>
          </a:p>
        </p:txBody>
      </p:sp>
      <p:sp>
        <p:nvSpPr>
          <p:cNvPr id="10" name="矩形 9"/>
          <p:cNvSpPr/>
          <p:nvPr/>
        </p:nvSpPr>
        <p:spPr>
          <a:xfrm>
            <a:off x="95043" y="2985324"/>
            <a:ext cx="11309351" cy="1200329"/>
          </a:xfrm>
          <a:prstGeom prst="rect">
            <a:avLst/>
          </a:prstGeom>
        </p:spPr>
        <p:txBody>
          <a:bodyPr wrap="square">
            <a:spAutoFit/>
          </a:bodyPr>
          <a:lstStyle/>
          <a:p>
            <a:pPr marL="285750" indent="-285750">
              <a:buFont typeface="Wingdings" panose="05000000000000000000" pitchFamily="2" charset="2"/>
              <a:buChar char="n"/>
            </a:pPr>
            <a:r>
              <a:rPr lang="zh-TW" altLang="en-US" dirty="0"/>
              <a:t>分佈式 </a:t>
            </a:r>
            <a:r>
              <a:rPr lang="en-US" altLang="zh-TW" dirty="0" err="1"/>
              <a:t>DoS</a:t>
            </a:r>
            <a:r>
              <a:rPr lang="en-US" altLang="zh-TW" dirty="0"/>
              <a:t> (</a:t>
            </a:r>
            <a:r>
              <a:rPr lang="en-US" altLang="zh-TW" dirty="0" err="1"/>
              <a:t>DDoS</a:t>
            </a:r>
            <a:r>
              <a:rPr lang="en-US" altLang="zh-TW" dirty="0"/>
              <a:t>) A distributed denial of service (</a:t>
            </a:r>
            <a:r>
              <a:rPr lang="en-US" altLang="zh-TW" dirty="0" err="1"/>
              <a:t>DDoS</a:t>
            </a:r>
            <a:r>
              <a:rPr lang="en-US" altLang="zh-TW" dirty="0"/>
              <a:t>) attack is launched from numerous compromised devices, often distributed globally in what is referred to as a botnet</a:t>
            </a:r>
          </a:p>
          <a:p>
            <a:pPr marL="285750" indent="-285750">
              <a:buFont typeface="Wingdings" panose="05000000000000000000" pitchFamily="2" charset="2"/>
              <a:buChar char="n"/>
            </a:pPr>
            <a:r>
              <a:rPr lang="zh-TW" altLang="en-US" dirty="0"/>
              <a:t>執行網路 </a:t>
            </a:r>
            <a:r>
              <a:rPr lang="en-US" altLang="zh-TW" dirty="0" err="1"/>
              <a:t>DoS</a:t>
            </a:r>
            <a:r>
              <a:rPr lang="en-US" altLang="zh-TW" dirty="0"/>
              <a:t> </a:t>
            </a:r>
            <a:r>
              <a:rPr lang="zh-TW" altLang="en-US" dirty="0"/>
              <a:t>攻擊的幾個方面適用於多種方法，包括 </a:t>
            </a:r>
            <a:r>
              <a:rPr lang="en-US" altLang="zh-TW" dirty="0"/>
              <a:t>IP </a:t>
            </a:r>
            <a:r>
              <a:rPr lang="zh-TW" altLang="en-US" dirty="0"/>
              <a:t>地址欺騙和殭屍網路</a:t>
            </a:r>
            <a:endParaRPr lang="en-US" altLang="zh-TW" dirty="0"/>
          </a:p>
          <a:p>
            <a:pPr marL="285750" indent="-285750">
              <a:buFont typeface="Wingdings" panose="05000000000000000000" pitchFamily="2" charset="2"/>
              <a:buChar char="n"/>
            </a:pPr>
            <a:r>
              <a:rPr lang="en-US" altLang="zh-TW" dirty="0"/>
              <a:t>Adversaries(</a:t>
            </a:r>
            <a:r>
              <a:rPr lang="zh-TW" altLang="en-US" dirty="0"/>
              <a:t>攻擊者</a:t>
            </a:r>
            <a:r>
              <a:rPr lang="en-US" altLang="zh-TW" dirty="0"/>
              <a:t>)</a:t>
            </a:r>
            <a:r>
              <a:rPr lang="zh-TW" altLang="en-US" dirty="0"/>
              <a:t>可能會使用攻擊系統的原始 </a:t>
            </a:r>
            <a:r>
              <a:rPr lang="en-US" altLang="zh-TW" dirty="0"/>
              <a:t>IP </a:t>
            </a:r>
            <a:r>
              <a:rPr lang="zh-TW" altLang="en-US" dirty="0"/>
              <a:t>地址，或偽造源 </a:t>
            </a:r>
            <a:r>
              <a:rPr lang="en-US" altLang="zh-TW" dirty="0"/>
              <a:t>IP </a:t>
            </a:r>
            <a:r>
              <a:rPr lang="zh-TW" altLang="en-US" dirty="0"/>
              <a:t>地址，使攻擊流量更難追溯到攻擊系統</a:t>
            </a:r>
          </a:p>
        </p:txBody>
      </p:sp>
    </p:spTree>
    <p:extLst>
      <p:ext uri="{BB962C8B-B14F-4D97-AF65-F5344CB8AC3E}">
        <p14:creationId xmlns:p14="http://schemas.microsoft.com/office/powerpoint/2010/main" val="238050826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03944" y="780204"/>
            <a:ext cx="2291012" cy="369332"/>
          </a:xfrm>
          <a:prstGeom prst="rect">
            <a:avLst/>
          </a:prstGeom>
        </p:spPr>
        <p:txBody>
          <a:bodyPr wrap="none">
            <a:spAutoFit/>
          </a:bodyPr>
          <a:lstStyle/>
          <a:p>
            <a:r>
              <a:rPr lang="en-US" altLang="zh-TW" dirty="0">
                <a:solidFill>
                  <a:srgbClr val="39434C"/>
                </a:solidFill>
                <a:latin typeface="Roboto-Light"/>
              </a:rPr>
              <a:t>Mitigations</a:t>
            </a:r>
            <a:r>
              <a:rPr lang="zh-TW" altLang="en-US" dirty="0">
                <a:solidFill>
                  <a:srgbClr val="39434C"/>
                </a:solidFill>
                <a:latin typeface="Roboto-Light"/>
              </a:rPr>
              <a:t> </a:t>
            </a:r>
            <a:r>
              <a:rPr lang="zh-TW" altLang="en-US" dirty="0"/>
              <a:t>緩解措施</a:t>
            </a:r>
            <a:endParaRPr lang="zh-TW" altLang="en-US" b="1" dirty="0">
              <a:effectLst>
                <a:outerShdw blurRad="38100" dist="38100" dir="2700000" algn="tl">
                  <a:srgbClr val="000000">
                    <a:alpha val="43137"/>
                  </a:srgbClr>
                </a:outerShdw>
              </a:effectLst>
            </a:endParaRPr>
          </a:p>
        </p:txBody>
      </p:sp>
      <p:sp>
        <p:nvSpPr>
          <p:cNvPr id="3" name="矩形 2"/>
          <p:cNvSpPr/>
          <p:nvPr/>
        </p:nvSpPr>
        <p:spPr>
          <a:xfrm>
            <a:off x="306980" y="3565215"/>
            <a:ext cx="1622560" cy="369332"/>
          </a:xfrm>
          <a:prstGeom prst="rect">
            <a:avLst/>
          </a:prstGeom>
        </p:spPr>
        <p:txBody>
          <a:bodyPr wrap="none">
            <a:spAutoFit/>
          </a:bodyPr>
          <a:lstStyle/>
          <a:p>
            <a:r>
              <a:rPr lang="en-US" altLang="zh-TW" b="1" dirty="0">
                <a:solidFill>
                  <a:srgbClr val="39434C"/>
                </a:solidFill>
                <a:effectLst>
                  <a:outerShdw blurRad="38100" dist="38100" dir="2700000" algn="tl">
                    <a:srgbClr val="000000">
                      <a:alpha val="43137"/>
                    </a:srgbClr>
                  </a:outerShdw>
                </a:effectLst>
                <a:latin typeface="Roboto-Light"/>
              </a:rPr>
              <a:t>Detection</a:t>
            </a:r>
            <a:r>
              <a:rPr lang="zh-TW" altLang="en-US" b="1" dirty="0">
                <a:solidFill>
                  <a:srgbClr val="39434C"/>
                </a:solidFill>
                <a:effectLst>
                  <a:outerShdw blurRad="38100" dist="38100" dir="2700000" algn="tl">
                    <a:srgbClr val="000000">
                      <a:alpha val="43137"/>
                    </a:srgbClr>
                  </a:outerShdw>
                </a:effectLst>
                <a:latin typeface="Roboto-Light"/>
              </a:rPr>
              <a:t>偵測</a:t>
            </a:r>
            <a:endParaRPr lang="en-US" altLang="zh-TW" b="1" dirty="0">
              <a:solidFill>
                <a:srgbClr val="39434C"/>
              </a:solidFill>
              <a:effectLst>
                <a:outerShdw blurRad="38100" dist="38100" dir="2700000" algn="tl">
                  <a:srgbClr val="000000">
                    <a:alpha val="43137"/>
                  </a:srgbClr>
                </a:outerShdw>
              </a:effectLst>
              <a:latin typeface="Roboto-Light"/>
            </a:endParaRPr>
          </a:p>
        </p:txBody>
      </p:sp>
      <p:graphicFrame>
        <p:nvGraphicFramePr>
          <p:cNvPr id="4" name="表格 3"/>
          <p:cNvGraphicFramePr>
            <a:graphicFrameLocks noGrp="1"/>
          </p:cNvGraphicFramePr>
          <p:nvPr/>
        </p:nvGraphicFramePr>
        <p:xfrm>
          <a:off x="470920" y="1339788"/>
          <a:ext cx="11359130" cy="2117799"/>
        </p:xfrm>
        <a:graphic>
          <a:graphicData uri="http://schemas.openxmlformats.org/drawingml/2006/table">
            <a:tbl>
              <a:tblPr/>
              <a:tblGrid>
                <a:gridCol w="685102">
                  <a:extLst>
                    <a:ext uri="{9D8B030D-6E8A-4147-A177-3AD203B41FA5}">
                      <a16:colId xmlns:a16="http://schemas.microsoft.com/office/drawing/2014/main" val="153145133"/>
                    </a:ext>
                  </a:extLst>
                </a:gridCol>
                <a:gridCol w="1618928">
                  <a:extLst>
                    <a:ext uri="{9D8B030D-6E8A-4147-A177-3AD203B41FA5}">
                      <a16:colId xmlns:a16="http://schemas.microsoft.com/office/drawing/2014/main" val="3967942528"/>
                    </a:ext>
                  </a:extLst>
                </a:gridCol>
                <a:gridCol w="9055100">
                  <a:extLst>
                    <a:ext uri="{9D8B030D-6E8A-4147-A177-3AD203B41FA5}">
                      <a16:colId xmlns:a16="http://schemas.microsoft.com/office/drawing/2014/main" val="1574814920"/>
                    </a:ext>
                  </a:extLst>
                </a:gridCol>
              </a:tblGrid>
              <a:tr h="267775">
                <a:tc>
                  <a:txBody>
                    <a:bodyPr/>
                    <a:lstStyle/>
                    <a:p>
                      <a:pPr algn="l" fontAlgn="b"/>
                      <a:r>
                        <a:rPr lang="en-US" sz="1300" dirty="0">
                          <a:effectLst/>
                        </a:rPr>
                        <a:t>ID</a:t>
                      </a:r>
                    </a:p>
                  </a:txBody>
                  <a:tcPr marL="66944" marR="66944" marT="33472" marB="33472" anchor="b">
                    <a:lnL w="9525" cap="flat" cmpd="sng" algn="ctr">
                      <a:solidFill>
                        <a:srgbClr val="DFDFDF"/>
                      </a:solidFill>
                      <a:prstDash val="solid"/>
                      <a:round/>
                      <a:headEnd type="none" w="med" len="med"/>
                      <a:tailEnd type="none" w="med" len="med"/>
                    </a:lnL>
                    <a:lnR w="9525" cap="flat" cmpd="sng" algn="ctr">
                      <a:solidFill>
                        <a:srgbClr val="DFDFDF"/>
                      </a:solidFill>
                      <a:prstDash val="solid"/>
                      <a:round/>
                      <a:headEnd type="none" w="med" len="med"/>
                      <a:tailEnd type="none" w="med" len="med"/>
                    </a:lnR>
                    <a:lnT w="9525" cap="flat" cmpd="sng" algn="ctr">
                      <a:solidFill>
                        <a:srgbClr val="DFDFDF"/>
                      </a:solidFill>
                      <a:prstDash val="solid"/>
                      <a:round/>
                      <a:headEnd type="none" w="med" len="med"/>
                      <a:tailEnd type="none" w="med" len="med"/>
                    </a:lnT>
                    <a:lnB w="9525" cap="flat" cmpd="sng" algn="ctr">
                      <a:solidFill>
                        <a:srgbClr val="DFDFDF"/>
                      </a:solidFill>
                      <a:prstDash val="solid"/>
                      <a:round/>
                      <a:headEnd type="none" w="med" len="med"/>
                      <a:tailEnd type="none" w="med" len="med"/>
                    </a:lnB>
                    <a:solidFill>
                      <a:srgbClr val="F2F2F2"/>
                    </a:solidFill>
                  </a:tcPr>
                </a:tc>
                <a:tc>
                  <a:txBody>
                    <a:bodyPr/>
                    <a:lstStyle/>
                    <a:p>
                      <a:pPr algn="l" fontAlgn="b"/>
                      <a:r>
                        <a:rPr lang="en-US" sz="1300">
                          <a:effectLst/>
                        </a:rPr>
                        <a:t>Mitigation</a:t>
                      </a:r>
                    </a:p>
                  </a:txBody>
                  <a:tcPr marL="66944" marR="66944" marT="33472" marB="33472" anchor="b">
                    <a:lnL w="9525" cap="flat" cmpd="sng" algn="ctr">
                      <a:solidFill>
                        <a:srgbClr val="DFDFDF"/>
                      </a:solidFill>
                      <a:prstDash val="solid"/>
                      <a:round/>
                      <a:headEnd type="none" w="med" len="med"/>
                      <a:tailEnd type="none" w="med" len="med"/>
                    </a:lnL>
                    <a:lnR w="9525" cap="flat" cmpd="sng" algn="ctr">
                      <a:solidFill>
                        <a:srgbClr val="DFDFDF"/>
                      </a:solidFill>
                      <a:prstDash val="solid"/>
                      <a:round/>
                      <a:headEnd type="none" w="med" len="med"/>
                      <a:tailEnd type="none" w="med" len="med"/>
                    </a:lnR>
                    <a:lnT w="9525" cap="flat" cmpd="sng" algn="ctr">
                      <a:solidFill>
                        <a:srgbClr val="DFDFDF"/>
                      </a:solidFill>
                      <a:prstDash val="solid"/>
                      <a:round/>
                      <a:headEnd type="none" w="med" len="med"/>
                      <a:tailEnd type="none" w="med" len="med"/>
                    </a:lnT>
                    <a:lnB w="9525" cap="flat" cmpd="sng" algn="ctr">
                      <a:solidFill>
                        <a:srgbClr val="DFDFDF"/>
                      </a:solidFill>
                      <a:prstDash val="solid"/>
                      <a:round/>
                      <a:headEnd type="none" w="med" len="med"/>
                      <a:tailEnd type="none" w="med" len="med"/>
                    </a:lnB>
                    <a:solidFill>
                      <a:srgbClr val="F2F2F2"/>
                    </a:solidFill>
                  </a:tcPr>
                </a:tc>
                <a:tc>
                  <a:txBody>
                    <a:bodyPr/>
                    <a:lstStyle/>
                    <a:p>
                      <a:pPr algn="l" fontAlgn="b"/>
                      <a:r>
                        <a:rPr lang="en-US" sz="1300">
                          <a:effectLst/>
                        </a:rPr>
                        <a:t>Description</a:t>
                      </a:r>
                    </a:p>
                  </a:txBody>
                  <a:tcPr marL="66944" marR="66944" marT="33472" marB="33472" anchor="b">
                    <a:lnL w="9525" cap="flat" cmpd="sng" algn="ctr">
                      <a:solidFill>
                        <a:srgbClr val="DFDFDF"/>
                      </a:solidFill>
                      <a:prstDash val="solid"/>
                      <a:round/>
                      <a:headEnd type="none" w="med" len="med"/>
                      <a:tailEnd type="none" w="med" len="med"/>
                    </a:lnL>
                    <a:lnR w="9525" cap="flat" cmpd="sng" algn="ctr">
                      <a:solidFill>
                        <a:srgbClr val="DFDFDF"/>
                      </a:solidFill>
                      <a:prstDash val="solid"/>
                      <a:round/>
                      <a:headEnd type="none" w="med" len="med"/>
                      <a:tailEnd type="none" w="med" len="med"/>
                    </a:lnR>
                    <a:lnT w="9525" cap="flat" cmpd="sng" algn="ctr">
                      <a:solidFill>
                        <a:srgbClr val="DFDFDF"/>
                      </a:solidFill>
                      <a:prstDash val="solid"/>
                      <a:round/>
                      <a:headEnd type="none" w="med" len="med"/>
                      <a:tailEnd type="none" w="med" len="med"/>
                    </a:lnT>
                    <a:lnB w="9525" cap="flat" cmpd="sng" algn="ctr">
                      <a:solidFill>
                        <a:srgbClr val="DFDFDF"/>
                      </a:solidFill>
                      <a:prstDash val="solid"/>
                      <a:round/>
                      <a:headEnd type="none" w="med" len="med"/>
                      <a:tailEnd type="none" w="med" len="med"/>
                    </a:lnB>
                    <a:solidFill>
                      <a:srgbClr val="F2F2F2"/>
                    </a:solidFill>
                  </a:tcPr>
                </a:tc>
                <a:extLst>
                  <a:ext uri="{0D108BD9-81ED-4DB2-BD59-A6C34878D82A}">
                    <a16:rowId xmlns:a16="http://schemas.microsoft.com/office/drawing/2014/main" val="3017344065"/>
                  </a:ext>
                </a:extLst>
              </a:tr>
              <a:tr h="1713487">
                <a:tc>
                  <a:txBody>
                    <a:bodyPr/>
                    <a:lstStyle/>
                    <a:p>
                      <a:pPr fontAlgn="t"/>
                      <a:r>
                        <a:rPr lang="en-US" sz="1300" u="none" strike="noStrike">
                          <a:solidFill>
                            <a:srgbClr val="4F7CAC"/>
                          </a:solidFill>
                          <a:effectLst/>
                          <a:hlinkClick r:id="rId2"/>
                        </a:rPr>
                        <a:t>M1037</a:t>
                      </a:r>
                      <a:endParaRPr lang="en-US" sz="1300">
                        <a:effectLst/>
                      </a:endParaRPr>
                    </a:p>
                  </a:txBody>
                  <a:tcPr marL="66944" marR="66944" marT="33472" marB="33472">
                    <a:lnL w="9525" cap="flat" cmpd="sng" algn="ctr">
                      <a:solidFill>
                        <a:srgbClr val="DFDFDF"/>
                      </a:solidFill>
                      <a:prstDash val="solid"/>
                      <a:round/>
                      <a:headEnd type="none" w="med" len="med"/>
                      <a:tailEnd type="none" w="med" len="med"/>
                    </a:lnL>
                    <a:lnR w="9525" cap="flat" cmpd="sng" algn="ctr">
                      <a:solidFill>
                        <a:srgbClr val="DFDFDF"/>
                      </a:solidFill>
                      <a:prstDash val="solid"/>
                      <a:round/>
                      <a:headEnd type="none" w="med" len="med"/>
                      <a:tailEnd type="none" w="med" len="med"/>
                    </a:lnR>
                    <a:lnT w="9525" cap="flat" cmpd="sng" algn="ctr">
                      <a:solidFill>
                        <a:srgbClr val="DFDFDF"/>
                      </a:solidFill>
                      <a:prstDash val="solid"/>
                      <a:round/>
                      <a:headEnd type="none" w="med" len="med"/>
                      <a:tailEnd type="none" w="med" len="med"/>
                    </a:lnT>
                    <a:lnB w="9525" cap="flat" cmpd="sng" algn="ctr">
                      <a:solidFill>
                        <a:srgbClr val="DFDFDF"/>
                      </a:solidFill>
                      <a:prstDash val="solid"/>
                      <a:round/>
                      <a:headEnd type="none" w="med" len="med"/>
                      <a:tailEnd type="none" w="med" len="med"/>
                    </a:lnB>
                    <a:solidFill>
                      <a:srgbClr val="F2F2F2"/>
                    </a:solidFill>
                  </a:tcPr>
                </a:tc>
                <a:tc>
                  <a:txBody>
                    <a:bodyPr/>
                    <a:lstStyle/>
                    <a:p>
                      <a:pPr fontAlgn="t"/>
                      <a:r>
                        <a:rPr lang="en-US" sz="1300" u="none" strike="noStrike">
                          <a:solidFill>
                            <a:srgbClr val="4F7CAC"/>
                          </a:solidFill>
                          <a:effectLst/>
                          <a:hlinkClick r:id="rId2"/>
                        </a:rPr>
                        <a:t>Filter Network Traffic</a:t>
                      </a:r>
                      <a:endParaRPr lang="en-US" sz="1300">
                        <a:effectLst/>
                      </a:endParaRPr>
                    </a:p>
                  </a:txBody>
                  <a:tcPr marL="66944" marR="66944" marT="33472" marB="33472">
                    <a:lnL w="9525" cap="flat" cmpd="sng" algn="ctr">
                      <a:solidFill>
                        <a:srgbClr val="DFDFDF"/>
                      </a:solidFill>
                      <a:prstDash val="solid"/>
                      <a:round/>
                      <a:headEnd type="none" w="med" len="med"/>
                      <a:tailEnd type="none" w="med" len="med"/>
                    </a:lnL>
                    <a:lnR w="9525" cap="flat" cmpd="sng" algn="ctr">
                      <a:solidFill>
                        <a:srgbClr val="DFDFDF"/>
                      </a:solidFill>
                      <a:prstDash val="solid"/>
                      <a:round/>
                      <a:headEnd type="none" w="med" len="med"/>
                      <a:tailEnd type="none" w="med" len="med"/>
                    </a:lnR>
                    <a:lnT w="9525" cap="flat" cmpd="sng" algn="ctr">
                      <a:solidFill>
                        <a:srgbClr val="DFDFDF"/>
                      </a:solidFill>
                      <a:prstDash val="solid"/>
                      <a:round/>
                      <a:headEnd type="none" w="med" len="med"/>
                      <a:tailEnd type="none" w="med" len="med"/>
                    </a:lnT>
                    <a:lnB w="9525" cap="flat" cmpd="sng" algn="ctr">
                      <a:solidFill>
                        <a:srgbClr val="DFDFDF"/>
                      </a:solidFill>
                      <a:prstDash val="solid"/>
                      <a:round/>
                      <a:headEnd type="none" w="med" len="med"/>
                      <a:tailEnd type="none" w="med" len="med"/>
                    </a:lnB>
                    <a:solidFill>
                      <a:srgbClr val="F2F2F2"/>
                    </a:solidFill>
                  </a:tcPr>
                </a:tc>
                <a:tc>
                  <a:txBody>
                    <a:bodyPr/>
                    <a:lstStyle/>
                    <a:p>
                      <a:pPr fontAlgn="t"/>
                      <a:r>
                        <a:rPr lang="en-US" sz="1300" dirty="0">
                          <a:effectLst/>
                        </a:rPr>
                        <a:t>When flood volumes exceed the capacity of the network connection being targeted, it is typically necessary to intercept the incoming traffic upstream to filter out the attack traffic from the legitimate traffic. Such defenses can be provided by the hosting Internet Service Provider (ISP) or by a 3rd party such as a Content Delivery Network (CDN) or providers specializing in </a:t>
                      </a:r>
                      <a:r>
                        <a:rPr lang="en-US" sz="1300" dirty="0" err="1">
                          <a:effectLst/>
                        </a:rPr>
                        <a:t>DoS</a:t>
                      </a:r>
                      <a:r>
                        <a:rPr lang="en-US" sz="1300" dirty="0">
                          <a:effectLst/>
                        </a:rPr>
                        <a:t> mitigations.</a:t>
                      </a:r>
                    </a:p>
                    <a:p>
                      <a:pPr fontAlgn="t"/>
                      <a:r>
                        <a:rPr lang="en-US" sz="1300" dirty="0">
                          <a:effectLst/>
                        </a:rPr>
                        <a:t>Depending on flood volume, on-premises filtering may be possible by blocking source addresses sourcing the attack, blocking ports that are being targeted, or blocking protocols being used for transport.</a:t>
                      </a:r>
                    </a:p>
                    <a:p>
                      <a:pPr fontAlgn="t"/>
                      <a:r>
                        <a:rPr lang="en-US" sz="1300" dirty="0">
                          <a:effectLst/>
                        </a:rPr>
                        <a:t>As immediate response may require rapid engagement of 3rd parties, analyze the risk associated to critical resources being affected by Network </a:t>
                      </a:r>
                      <a:r>
                        <a:rPr lang="en-US" sz="1300" dirty="0" err="1">
                          <a:effectLst/>
                        </a:rPr>
                        <a:t>DoS</a:t>
                      </a:r>
                      <a:r>
                        <a:rPr lang="en-US" sz="1300" dirty="0">
                          <a:effectLst/>
                        </a:rPr>
                        <a:t> attacks and create a disaster recovery plan/business continuity plan to respond to incidents.</a:t>
                      </a:r>
                    </a:p>
                  </a:txBody>
                  <a:tcPr marL="66944" marR="66944" marT="33472" marB="33472">
                    <a:lnL w="9525" cap="flat" cmpd="sng" algn="ctr">
                      <a:solidFill>
                        <a:srgbClr val="DFDFDF"/>
                      </a:solidFill>
                      <a:prstDash val="solid"/>
                      <a:round/>
                      <a:headEnd type="none" w="med" len="med"/>
                      <a:tailEnd type="none" w="med" len="med"/>
                    </a:lnL>
                    <a:lnR w="9525" cap="flat" cmpd="sng" algn="ctr">
                      <a:solidFill>
                        <a:srgbClr val="DFDFDF"/>
                      </a:solidFill>
                      <a:prstDash val="solid"/>
                      <a:round/>
                      <a:headEnd type="none" w="med" len="med"/>
                      <a:tailEnd type="none" w="med" len="med"/>
                    </a:lnR>
                    <a:lnT w="9525" cap="flat" cmpd="sng" algn="ctr">
                      <a:solidFill>
                        <a:srgbClr val="DFDFDF"/>
                      </a:solidFill>
                      <a:prstDash val="solid"/>
                      <a:round/>
                      <a:headEnd type="none" w="med" len="med"/>
                      <a:tailEnd type="none" w="med" len="med"/>
                    </a:lnT>
                    <a:lnB w="9525" cap="flat" cmpd="sng" algn="ctr">
                      <a:solidFill>
                        <a:srgbClr val="DFDFDF"/>
                      </a:solidFill>
                      <a:prstDash val="solid"/>
                      <a:round/>
                      <a:headEnd type="none" w="med" len="med"/>
                      <a:tailEnd type="none" w="med" len="med"/>
                    </a:lnB>
                    <a:solidFill>
                      <a:srgbClr val="F2F2F2"/>
                    </a:solidFill>
                  </a:tcPr>
                </a:tc>
                <a:extLst>
                  <a:ext uri="{0D108BD9-81ED-4DB2-BD59-A6C34878D82A}">
                    <a16:rowId xmlns:a16="http://schemas.microsoft.com/office/drawing/2014/main" val="211953291"/>
                  </a:ext>
                </a:extLst>
              </a:tr>
            </a:tbl>
          </a:graphicData>
        </a:graphic>
      </p:graphicFrame>
      <p:graphicFrame>
        <p:nvGraphicFramePr>
          <p:cNvPr id="5" name="表格 4"/>
          <p:cNvGraphicFramePr>
            <a:graphicFrameLocks noGrp="1"/>
          </p:cNvGraphicFramePr>
          <p:nvPr/>
        </p:nvGraphicFramePr>
        <p:xfrm>
          <a:off x="470920" y="4067897"/>
          <a:ext cx="11270230" cy="2394231"/>
        </p:xfrm>
        <a:graphic>
          <a:graphicData uri="http://schemas.openxmlformats.org/drawingml/2006/table">
            <a:tbl>
              <a:tblPr/>
              <a:tblGrid>
                <a:gridCol w="1075335">
                  <a:extLst>
                    <a:ext uri="{9D8B030D-6E8A-4147-A177-3AD203B41FA5}">
                      <a16:colId xmlns:a16="http://schemas.microsoft.com/office/drawing/2014/main" val="1652695248"/>
                    </a:ext>
                  </a:extLst>
                </a:gridCol>
                <a:gridCol w="1593353">
                  <a:extLst>
                    <a:ext uri="{9D8B030D-6E8A-4147-A177-3AD203B41FA5}">
                      <a16:colId xmlns:a16="http://schemas.microsoft.com/office/drawing/2014/main" val="2505954815"/>
                    </a:ext>
                  </a:extLst>
                </a:gridCol>
                <a:gridCol w="1815796">
                  <a:extLst>
                    <a:ext uri="{9D8B030D-6E8A-4147-A177-3AD203B41FA5}">
                      <a16:colId xmlns:a16="http://schemas.microsoft.com/office/drawing/2014/main" val="2954214644"/>
                    </a:ext>
                  </a:extLst>
                </a:gridCol>
                <a:gridCol w="6785746">
                  <a:extLst>
                    <a:ext uri="{9D8B030D-6E8A-4147-A177-3AD203B41FA5}">
                      <a16:colId xmlns:a16="http://schemas.microsoft.com/office/drawing/2014/main" val="1204995293"/>
                    </a:ext>
                  </a:extLst>
                </a:gridCol>
              </a:tblGrid>
              <a:tr h="255335">
                <a:tc>
                  <a:txBody>
                    <a:bodyPr/>
                    <a:lstStyle/>
                    <a:p>
                      <a:pPr algn="l" fontAlgn="b"/>
                      <a:r>
                        <a:rPr lang="en-US" sz="1300" dirty="0">
                          <a:effectLst/>
                        </a:rPr>
                        <a:t>ID</a:t>
                      </a:r>
                    </a:p>
                  </a:txBody>
                  <a:tcPr marL="63834" marR="63834" marT="31917" marB="31917" anchor="b">
                    <a:lnL w="9525" cap="flat" cmpd="sng" algn="ctr">
                      <a:solidFill>
                        <a:srgbClr val="DFDFDF"/>
                      </a:solidFill>
                      <a:prstDash val="solid"/>
                      <a:round/>
                      <a:headEnd type="none" w="med" len="med"/>
                      <a:tailEnd type="none" w="med" len="med"/>
                    </a:lnL>
                    <a:lnR w="9525" cap="flat" cmpd="sng" algn="ctr">
                      <a:solidFill>
                        <a:srgbClr val="DFDFDF"/>
                      </a:solidFill>
                      <a:prstDash val="solid"/>
                      <a:round/>
                      <a:headEnd type="none" w="med" len="med"/>
                      <a:tailEnd type="none" w="med" len="med"/>
                    </a:lnR>
                    <a:lnT w="9525" cap="flat" cmpd="sng" algn="ctr">
                      <a:solidFill>
                        <a:srgbClr val="DFDFDF"/>
                      </a:solidFill>
                      <a:prstDash val="solid"/>
                      <a:round/>
                      <a:headEnd type="none" w="med" len="med"/>
                      <a:tailEnd type="none" w="med" len="med"/>
                    </a:lnT>
                    <a:lnB w="9525" cap="flat" cmpd="sng" algn="ctr">
                      <a:solidFill>
                        <a:srgbClr val="DFDFDF"/>
                      </a:solidFill>
                      <a:prstDash val="solid"/>
                      <a:round/>
                      <a:headEnd type="none" w="med" len="med"/>
                      <a:tailEnd type="none" w="med" len="med"/>
                    </a:lnB>
                    <a:solidFill>
                      <a:srgbClr val="F2F2F2"/>
                    </a:solidFill>
                  </a:tcPr>
                </a:tc>
                <a:tc>
                  <a:txBody>
                    <a:bodyPr/>
                    <a:lstStyle/>
                    <a:p>
                      <a:pPr algn="l" fontAlgn="b"/>
                      <a:r>
                        <a:rPr lang="en-US" sz="1300">
                          <a:effectLst/>
                        </a:rPr>
                        <a:t>Data Source</a:t>
                      </a:r>
                    </a:p>
                  </a:txBody>
                  <a:tcPr marL="63834" marR="63834" marT="31917" marB="31917" anchor="b">
                    <a:lnL w="9525" cap="flat" cmpd="sng" algn="ctr">
                      <a:solidFill>
                        <a:srgbClr val="DFDFDF"/>
                      </a:solidFill>
                      <a:prstDash val="solid"/>
                      <a:round/>
                      <a:headEnd type="none" w="med" len="med"/>
                      <a:tailEnd type="none" w="med" len="med"/>
                    </a:lnL>
                    <a:lnR w="9525" cap="flat" cmpd="sng" algn="ctr">
                      <a:solidFill>
                        <a:srgbClr val="DFDFDF"/>
                      </a:solidFill>
                      <a:prstDash val="solid"/>
                      <a:round/>
                      <a:headEnd type="none" w="med" len="med"/>
                      <a:tailEnd type="none" w="med" len="med"/>
                    </a:lnR>
                    <a:lnT w="9525" cap="flat" cmpd="sng" algn="ctr">
                      <a:solidFill>
                        <a:srgbClr val="DFDFDF"/>
                      </a:solidFill>
                      <a:prstDash val="solid"/>
                      <a:round/>
                      <a:headEnd type="none" w="med" len="med"/>
                      <a:tailEnd type="none" w="med" len="med"/>
                    </a:lnT>
                    <a:lnB w="9525" cap="flat" cmpd="sng" algn="ctr">
                      <a:solidFill>
                        <a:srgbClr val="DFDFDF"/>
                      </a:solidFill>
                      <a:prstDash val="solid"/>
                      <a:round/>
                      <a:headEnd type="none" w="med" len="med"/>
                      <a:tailEnd type="none" w="med" len="med"/>
                    </a:lnB>
                    <a:solidFill>
                      <a:srgbClr val="F2F2F2"/>
                    </a:solidFill>
                  </a:tcPr>
                </a:tc>
                <a:tc>
                  <a:txBody>
                    <a:bodyPr/>
                    <a:lstStyle/>
                    <a:p>
                      <a:pPr algn="l" fontAlgn="b"/>
                      <a:r>
                        <a:rPr lang="en-US" sz="1300">
                          <a:effectLst/>
                        </a:rPr>
                        <a:t>Data Component</a:t>
                      </a:r>
                    </a:p>
                  </a:txBody>
                  <a:tcPr marL="63834" marR="63834" marT="31917" marB="31917" anchor="b">
                    <a:lnL w="9525" cap="flat" cmpd="sng" algn="ctr">
                      <a:solidFill>
                        <a:srgbClr val="DFDFDF"/>
                      </a:solidFill>
                      <a:prstDash val="solid"/>
                      <a:round/>
                      <a:headEnd type="none" w="med" len="med"/>
                      <a:tailEnd type="none" w="med" len="med"/>
                    </a:lnL>
                    <a:lnR w="9525" cap="flat" cmpd="sng" algn="ctr">
                      <a:solidFill>
                        <a:srgbClr val="DFDFDF"/>
                      </a:solidFill>
                      <a:prstDash val="solid"/>
                      <a:round/>
                      <a:headEnd type="none" w="med" len="med"/>
                      <a:tailEnd type="none" w="med" len="med"/>
                    </a:lnR>
                    <a:lnT w="9525" cap="flat" cmpd="sng" algn="ctr">
                      <a:solidFill>
                        <a:srgbClr val="DFDFDF"/>
                      </a:solidFill>
                      <a:prstDash val="solid"/>
                      <a:round/>
                      <a:headEnd type="none" w="med" len="med"/>
                      <a:tailEnd type="none" w="med" len="med"/>
                    </a:lnT>
                    <a:lnB w="9525" cap="flat" cmpd="sng" algn="ctr">
                      <a:solidFill>
                        <a:srgbClr val="DFDFDF"/>
                      </a:solidFill>
                      <a:prstDash val="solid"/>
                      <a:round/>
                      <a:headEnd type="none" w="med" len="med"/>
                      <a:tailEnd type="none" w="med" len="med"/>
                    </a:lnB>
                    <a:solidFill>
                      <a:srgbClr val="F2F2F2"/>
                    </a:solidFill>
                  </a:tcPr>
                </a:tc>
                <a:tc>
                  <a:txBody>
                    <a:bodyPr/>
                    <a:lstStyle/>
                    <a:p>
                      <a:pPr algn="l" fontAlgn="b"/>
                      <a:r>
                        <a:rPr lang="en-US" sz="1300">
                          <a:effectLst/>
                        </a:rPr>
                        <a:t>Detects</a:t>
                      </a:r>
                    </a:p>
                  </a:txBody>
                  <a:tcPr marL="63834" marR="63834" marT="31917" marB="31917" anchor="b">
                    <a:lnL w="9525" cap="flat" cmpd="sng" algn="ctr">
                      <a:solidFill>
                        <a:srgbClr val="DFDFDF"/>
                      </a:solidFill>
                      <a:prstDash val="solid"/>
                      <a:round/>
                      <a:headEnd type="none" w="med" len="med"/>
                      <a:tailEnd type="none" w="med" len="med"/>
                    </a:lnL>
                    <a:lnR w="9525" cap="flat" cmpd="sng" algn="ctr">
                      <a:solidFill>
                        <a:srgbClr val="DFDFDF"/>
                      </a:solidFill>
                      <a:prstDash val="solid"/>
                      <a:round/>
                      <a:headEnd type="none" w="med" len="med"/>
                      <a:tailEnd type="none" w="med" len="med"/>
                    </a:lnR>
                    <a:lnT w="9525" cap="flat" cmpd="sng" algn="ctr">
                      <a:solidFill>
                        <a:srgbClr val="DFDFDF"/>
                      </a:solidFill>
                      <a:prstDash val="solid"/>
                      <a:round/>
                      <a:headEnd type="none" w="med" len="med"/>
                      <a:tailEnd type="none" w="med" len="med"/>
                    </a:lnT>
                    <a:lnB w="9525" cap="flat" cmpd="sng" algn="ctr">
                      <a:solidFill>
                        <a:srgbClr val="DFDFDF"/>
                      </a:solidFill>
                      <a:prstDash val="solid"/>
                      <a:round/>
                      <a:headEnd type="none" w="med" len="med"/>
                      <a:tailEnd type="none" w="med" len="med"/>
                    </a:lnB>
                    <a:solidFill>
                      <a:srgbClr val="F2F2F2"/>
                    </a:solidFill>
                  </a:tcPr>
                </a:tc>
                <a:extLst>
                  <a:ext uri="{0D108BD9-81ED-4DB2-BD59-A6C34878D82A}">
                    <a16:rowId xmlns:a16="http://schemas.microsoft.com/office/drawing/2014/main" val="1698116178"/>
                  </a:ext>
                </a:extLst>
              </a:tr>
              <a:tr h="786077">
                <a:tc>
                  <a:txBody>
                    <a:bodyPr/>
                    <a:lstStyle/>
                    <a:p>
                      <a:pPr fontAlgn="t"/>
                      <a:r>
                        <a:rPr lang="en-US" sz="1300" u="none" strike="noStrike">
                          <a:solidFill>
                            <a:srgbClr val="4F7CAC"/>
                          </a:solidFill>
                          <a:effectLst/>
                          <a:hlinkClick r:id="rId3"/>
                        </a:rPr>
                        <a:t>DS0029</a:t>
                      </a:r>
                      <a:endParaRPr lang="en-US" sz="1300">
                        <a:effectLst/>
                      </a:endParaRPr>
                    </a:p>
                  </a:txBody>
                  <a:tcPr marL="66494" marR="66494" marT="66494" marB="66494">
                    <a:lnL w="9525" cap="flat" cmpd="sng" algn="ctr">
                      <a:solidFill>
                        <a:srgbClr val="DFDFDF"/>
                      </a:solidFill>
                      <a:prstDash val="solid"/>
                      <a:round/>
                      <a:headEnd type="none" w="med" len="med"/>
                      <a:tailEnd type="none" w="med" len="med"/>
                    </a:lnL>
                    <a:lnR w="9525" cap="flat" cmpd="sng" algn="ctr">
                      <a:solidFill>
                        <a:srgbClr val="DFDFDF"/>
                      </a:solidFill>
                      <a:prstDash val="solid"/>
                      <a:round/>
                      <a:headEnd type="none" w="med" len="med"/>
                      <a:tailEnd type="none" w="med" len="med"/>
                    </a:lnR>
                    <a:lnT w="9525" cap="flat" cmpd="sng" algn="ctr">
                      <a:solidFill>
                        <a:srgbClr val="DFDFDF"/>
                      </a:solidFill>
                      <a:prstDash val="solid"/>
                      <a:round/>
                      <a:headEnd type="none" w="med" len="med"/>
                      <a:tailEnd type="none" w="med" len="med"/>
                    </a:lnT>
                    <a:lnB w="9525" cap="flat" cmpd="sng" algn="ctr">
                      <a:solidFill>
                        <a:srgbClr val="DFDFDF"/>
                      </a:solidFill>
                      <a:prstDash val="solid"/>
                      <a:round/>
                      <a:headEnd type="none" w="med" len="med"/>
                      <a:tailEnd type="none" w="med" len="med"/>
                    </a:lnB>
                    <a:solidFill>
                      <a:srgbClr val="FFFFFF"/>
                    </a:solidFill>
                  </a:tcPr>
                </a:tc>
                <a:tc>
                  <a:txBody>
                    <a:bodyPr/>
                    <a:lstStyle/>
                    <a:p>
                      <a:pPr fontAlgn="t"/>
                      <a:r>
                        <a:rPr lang="en-US" sz="1300" u="none" strike="noStrike">
                          <a:solidFill>
                            <a:srgbClr val="4F7CAC"/>
                          </a:solidFill>
                          <a:effectLst/>
                          <a:hlinkClick r:id="rId3"/>
                        </a:rPr>
                        <a:t>Network Traffic</a:t>
                      </a:r>
                      <a:endParaRPr lang="en-US" sz="1300">
                        <a:effectLst/>
                      </a:endParaRPr>
                    </a:p>
                  </a:txBody>
                  <a:tcPr marL="66494" marR="66494" marT="66494" marB="66494">
                    <a:lnL w="9525" cap="flat" cmpd="sng" algn="ctr">
                      <a:solidFill>
                        <a:srgbClr val="DFDFDF"/>
                      </a:solidFill>
                      <a:prstDash val="solid"/>
                      <a:round/>
                      <a:headEnd type="none" w="med" len="med"/>
                      <a:tailEnd type="none" w="med" len="med"/>
                    </a:lnL>
                    <a:lnR w="9525" cap="flat" cmpd="sng" algn="ctr">
                      <a:solidFill>
                        <a:srgbClr val="DFDFDF"/>
                      </a:solidFill>
                      <a:prstDash val="solid"/>
                      <a:round/>
                      <a:headEnd type="none" w="med" len="med"/>
                      <a:tailEnd type="none" w="med" len="med"/>
                    </a:lnR>
                    <a:lnT w="9525" cap="flat" cmpd="sng" algn="ctr">
                      <a:solidFill>
                        <a:srgbClr val="DFDFDF"/>
                      </a:solidFill>
                      <a:prstDash val="solid"/>
                      <a:round/>
                      <a:headEnd type="none" w="med" len="med"/>
                      <a:tailEnd type="none" w="med" len="med"/>
                    </a:lnT>
                    <a:lnB w="9525" cap="flat" cmpd="sng" algn="ctr">
                      <a:solidFill>
                        <a:srgbClr val="DFDFDF"/>
                      </a:solidFill>
                      <a:prstDash val="solid"/>
                      <a:round/>
                      <a:headEnd type="none" w="med" len="med"/>
                      <a:tailEnd type="none" w="med" len="med"/>
                    </a:lnB>
                    <a:solidFill>
                      <a:srgbClr val="FFFFFF"/>
                    </a:solidFill>
                  </a:tcPr>
                </a:tc>
                <a:tc>
                  <a:txBody>
                    <a:bodyPr/>
                    <a:lstStyle/>
                    <a:p>
                      <a:pPr fontAlgn="t"/>
                      <a:r>
                        <a:rPr lang="en-US" sz="1300" u="none" strike="noStrike">
                          <a:solidFill>
                            <a:srgbClr val="4F7CAC"/>
                          </a:solidFill>
                          <a:effectLst/>
                          <a:hlinkClick r:id="rId4"/>
                        </a:rPr>
                        <a:t>Network Traffic Flow</a:t>
                      </a:r>
                      <a:endParaRPr lang="en-US" sz="1300">
                        <a:effectLst/>
                      </a:endParaRPr>
                    </a:p>
                  </a:txBody>
                  <a:tcPr marL="66494" marR="66494" marT="66494" marB="66494">
                    <a:lnL w="9525" cap="flat" cmpd="sng" algn="ctr">
                      <a:solidFill>
                        <a:srgbClr val="DFDFDF"/>
                      </a:solidFill>
                      <a:prstDash val="solid"/>
                      <a:round/>
                      <a:headEnd type="none" w="med" len="med"/>
                      <a:tailEnd type="none" w="med" len="med"/>
                    </a:lnL>
                    <a:lnR w="9525" cap="flat" cmpd="sng" algn="ctr">
                      <a:solidFill>
                        <a:srgbClr val="DFDFDF"/>
                      </a:solidFill>
                      <a:prstDash val="solid"/>
                      <a:round/>
                      <a:headEnd type="none" w="med" len="med"/>
                      <a:tailEnd type="none" w="med" len="med"/>
                    </a:lnR>
                    <a:lnT w="9525" cap="flat" cmpd="sng" algn="ctr">
                      <a:solidFill>
                        <a:srgbClr val="DFDFDF"/>
                      </a:solidFill>
                      <a:prstDash val="solid"/>
                      <a:round/>
                      <a:headEnd type="none" w="med" len="med"/>
                      <a:tailEnd type="none" w="med" len="med"/>
                    </a:lnT>
                    <a:lnB w="9525" cap="flat" cmpd="sng" algn="ctr">
                      <a:solidFill>
                        <a:srgbClr val="DFDFDF"/>
                      </a:solidFill>
                      <a:prstDash val="solid"/>
                      <a:round/>
                      <a:headEnd type="none" w="med" len="med"/>
                      <a:tailEnd type="none" w="med" len="med"/>
                    </a:lnB>
                    <a:solidFill>
                      <a:srgbClr val="FFFFFF"/>
                    </a:solidFill>
                  </a:tcPr>
                </a:tc>
                <a:tc>
                  <a:txBody>
                    <a:bodyPr/>
                    <a:lstStyle/>
                    <a:p>
                      <a:pPr fontAlgn="t"/>
                      <a:r>
                        <a:rPr lang="en-US" sz="1300" dirty="0">
                          <a:effectLst/>
                        </a:rPr>
                        <a:t>Monitor network data for uncommon data flows. Processes utilizing the network that do not normally have network communication or have never been seen before are suspicious.</a:t>
                      </a:r>
                    </a:p>
                  </a:txBody>
                  <a:tcPr marL="66494" marR="66494" marT="66494" marB="66494">
                    <a:lnL w="9525" cap="flat" cmpd="sng" algn="ctr">
                      <a:solidFill>
                        <a:srgbClr val="DFDFDF"/>
                      </a:solidFill>
                      <a:prstDash val="solid"/>
                      <a:round/>
                      <a:headEnd type="none" w="med" len="med"/>
                      <a:tailEnd type="none" w="med" len="med"/>
                    </a:lnL>
                    <a:lnR w="9525" cap="flat" cmpd="sng" algn="ctr">
                      <a:solidFill>
                        <a:srgbClr val="DFDFDF"/>
                      </a:solidFill>
                      <a:prstDash val="solid"/>
                      <a:round/>
                      <a:headEnd type="none" w="med" len="med"/>
                      <a:tailEnd type="none" w="med" len="med"/>
                    </a:lnR>
                    <a:lnT w="9525" cap="flat" cmpd="sng" algn="ctr">
                      <a:solidFill>
                        <a:srgbClr val="DFDFDF"/>
                      </a:solidFill>
                      <a:prstDash val="solid"/>
                      <a:round/>
                      <a:headEnd type="none" w="med" len="med"/>
                      <a:tailEnd type="none" w="med" len="med"/>
                    </a:lnT>
                    <a:lnB w="9525" cap="flat" cmpd="sng" algn="ctr">
                      <a:solidFill>
                        <a:srgbClr val="DFDFDF"/>
                      </a:solidFill>
                      <a:prstDash val="solid"/>
                      <a:round/>
                      <a:headEnd type="none" w="med" len="med"/>
                      <a:tailEnd type="none" w="med" len="med"/>
                    </a:lnB>
                    <a:solidFill>
                      <a:srgbClr val="FFFFFF"/>
                    </a:solidFill>
                  </a:tcPr>
                </a:tc>
                <a:extLst>
                  <a:ext uri="{0D108BD9-81ED-4DB2-BD59-A6C34878D82A}">
                    <a16:rowId xmlns:a16="http://schemas.microsoft.com/office/drawing/2014/main" val="612207797"/>
                  </a:ext>
                </a:extLst>
              </a:tr>
              <a:tr h="1346200">
                <a:tc>
                  <a:txBody>
                    <a:bodyPr/>
                    <a:lstStyle/>
                    <a:p>
                      <a:pPr fontAlgn="t"/>
                      <a:r>
                        <a:rPr lang="en-US" sz="1300" u="none" strike="noStrike">
                          <a:solidFill>
                            <a:srgbClr val="4F7CAC"/>
                          </a:solidFill>
                          <a:effectLst/>
                          <a:hlinkClick r:id="rId5"/>
                        </a:rPr>
                        <a:t>DS0013</a:t>
                      </a:r>
                      <a:endParaRPr lang="en-US" sz="1300">
                        <a:effectLst/>
                      </a:endParaRPr>
                    </a:p>
                  </a:txBody>
                  <a:tcPr marL="66494" marR="66494" marT="66494" marB="66494">
                    <a:lnL w="9525" cap="flat" cmpd="sng" algn="ctr">
                      <a:solidFill>
                        <a:srgbClr val="DFDFDF"/>
                      </a:solidFill>
                      <a:prstDash val="solid"/>
                      <a:round/>
                      <a:headEnd type="none" w="med" len="med"/>
                      <a:tailEnd type="none" w="med" len="med"/>
                    </a:lnL>
                    <a:lnR w="9525" cap="flat" cmpd="sng" algn="ctr">
                      <a:solidFill>
                        <a:srgbClr val="DFDFDF"/>
                      </a:solidFill>
                      <a:prstDash val="solid"/>
                      <a:round/>
                      <a:headEnd type="none" w="med" len="med"/>
                      <a:tailEnd type="none" w="med" len="med"/>
                    </a:lnR>
                    <a:lnT w="9525" cap="flat" cmpd="sng" algn="ctr">
                      <a:solidFill>
                        <a:srgbClr val="DFDFDF"/>
                      </a:solidFill>
                      <a:prstDash val="solid"/>
                      <a:round/>
                      <a:headEnd type="none" w="med" len="med"/>
                      <a:tailEnd type="none" w="med" len="med"/>
                    </a:lnT>
                    <a:lnB>
                      <a:noFill/>
                    </a:lnB>
                    <a:solidFill>
                      <a:srgbClr val="FFFFFF"/>
                    </a:solidFill>
                  </a:tcPr>
                </a:tc>
                <a:tc>
                  <a:txBody>
                    <a:bodyPr/>
                    <a:lstStyle/>
                    <a:p>
                      <a:pPr fontAlgn="t"/>
                      <a:r>
                        <a:rPr lang="en-US" sz="1300" u="none" strike="noStrike">
                          <a:solidFill>
                            <a:srgbClr val="4F7CAC"/>
                          </a:solidFill>
                          <a:effectLst/>
                          <a:hlinkClick r:id="rId5"/>
                        </a:rPr>
                        <a:t>Sensor Health</a:t>
                      </a:r>
                      <a:endParaRPr lang="en-US" sz="1300">
                        <a:effectLst/>
                      </a:endParaRPr>
                    </a:p>
                  </a:txBody>
                  <a:tcPr marL="66494" marR="66494" marT="66494" marB="66494">
                    <a:lnL w="9525" cap="flat" cmpd="sng" algn="ctr">
                      <a:solidFill>
                        <a:srgbClr val="DFDFDF"/>
                      </a:solidFill>
                      <a:prstDash val="solid"/>
                      <a:round/>
                      <a:headEnd type="none" w="med" len="med"/>
                      <a:tailEnd type="none" w="med" len="med"/>
                    </a:lnL>
                    <a:lnR w="9525" cap="flat" cmpd="sng" algn="ctr">
                      <a:solidFill>
                        <a:srgbClr val="DFDFDF"/>
                      </a:solidFill>
                      <a:prstDash val="solid"/>
                      <a:round/>
                      <a:headEnd type="none" w="med" len="med"/>
                      <a:tailEnd type="none" w="med" len="med"/>
                    </a:lnR>
                    <a:lnT w="9525" cap="flat" cmpd="sng" algn="ctr">
                      <a:solidFill>
                        <a:srgbClr val="DFDFDF"/>
                      </a:solidFill>
                      <a:prstDash val="solid"/>
                      <a:round/>
                      <a:headEnd type="none" w="med" len="med"/>
                      <a:tailEnd type="none" w="med" len="med"/>
                    </a:lnT>
                    <a:lnB>
                      <a:noFill/>
                    </a:lnB>
                    <a:solidFill>
                      <a:srgbClr val="FFFFFF"/>
                    </a:solidFill>
                  </a:tcPr>
                </a:tc>
                <a:tc>
                  <a:txBody>
                    <a:bodyPr/>
                    <a:lstStyle/>
                    <a:p>
                      <a:pPr fontAlgn="t"/>
                      <a:r>
                        <a:rPr lang="en-US" sz="1300" u="none" strike="noStrike">
                          <a:solidFill>
                            <a:srgbClr val="4F7CAC"/>
                          </a:solidFill>
                          <a:effectLst/>
                          <a:hlinkClick r:id="rId6"/>
                        </a:rPr>
                        <a:t>Host Status</a:t>
                      </a:r>
                      <a:endParaRPr lang="en-US" sz="1300">
                        <a:effectLst/>
                      </a:endParaRPr>
                    </a:p>
                  </a:txBody>
                  <a:tcPr marL="66494" marR="66494" marT="66494" marB="66494">
                    <a:lnL w="9525" cap="flat" cmpd="sng" algn="ctr">
                      <a:solidFill>
                        <a:srgbClr val="DFDFDF"/>
                      </a:solidFill>
                      <a:prstDash val="solid"/>
                      <a:round/>
                      <a:headEnd type="none" w="med" len="med"/>
                      <a:tailEnd type="none" w="med" len="med"/>
                    </a:lnL>
                    <a:lnR w="9525" cap="flat" cmpd="sng" algn="ctr">
                      <a:solidFill>
                        <a:srgbClr val="DFDFDF"/>
                      </a:solidFill>
                      <a:prstDash val="solid"/>
                      <a:round/>
                      <a:headEnd type="none" w="med" len="med"/>
                      <a:tailEnd type="none" w="med" len="med"/>
                    </a:lnR>
                    <a:lnT w="9525" cap="flat" cmpd="sng" algn="ctr">
                      <a:solidFill>
                        <a:srgbClr val="DFDFDF"/>
                      </a:solidFill>
                      <a:prstDash val="solid"/>
                      <a:round/>
                      <a:headEnd type="none" w="med" len="med"/>
                      <a:tailEnd type="none" w="med" len="med"/>
                    </a:lnT>
                    <a:lnB w="9525" cap="flat" cmpd="sng" algn="ctr">
                      <a:solidFill>
                        <a:srgbClr val="DFDFDF"/>
                      </a:solidFill>
                      <a:prstDash val="solid"/>
                      <a:round/>
                      <a:headEnd type="none" w="med" len="med"/>
                      <a:tailEnd type="none" w="med" len="med"/>
                    </a:lnB>
                    <a:solidFill>
                      <a:srgbClr val="FFFFFF"/>
                    </a:solidFill>
                  </a:tcPr>
                </a:tc>
                <a:tc>
                  <a:txBody>
                    <a:bodyPr/>
                    <a:lstStyle/>
                    <a:p>
                      <a:pPr fontAlgn="t"/>
                      <a:r>
                        <a:rPr lang="en-US" sz="1300" dirty="0">
                          <a:effectLst/>
                        </a:rPr>
                        <a:t>Detection of Network </a:t>
                      </a:r>
                      <a:r>
                        <a:rPr lang="en-US" sz="1300" dirty="0" err="1">
                          <a:effectLst/>
                        </a:rPr>
                        <a:t>DoS</a:t>
                      </a:r>
                      <a:r>
                        <a:rPr lang="en-US" sz="1300" dirty="0">
                          <a:effectLst/>
                        </a:rPr>
                        <a:t> can sometimes be achieved before the traffic volume is sufficient to cause impact to the availability of the service, but such response time typically requires very aggressive monitoring and responsiveness or services provided by an upstream network service provider. Monitor for logging, messaging, and other artifacts highlighting the health of host sensors (ex: metrics, errors, and/or exceptions from logging applications)</a:t>
                      </a:r>
                    </a:p>
                  </a:txBody>
                  <a:tcPr marL="66494" marR="66494" marT="66494" marB="66494">
                    <a:lnL w="9525" cap="flat" cmpd="sng" algn="ctr">
                      <a:solidFill>
                        <a:srgbClr val="DFDFDF"/>
                      </a:solidFill>
                      <a:prstDash val="solid"/>
                      <a:round/>
                      <a:headEnd type="none" w="med" len="med"/>
                      <a:tailEnd type="none" w="med" len="med"/>
                    </a:lnL>
                    <a:lnR w="9525" cap="flat" cmpd="sng" algn="ctr">
                      <a:solidFill>
                        <a:srgbClr val="DFDFDF"/>
                      </a:solidFill>
                      <a:prstDash val="solid"/>
                      <a:round/>
                      <a:headEnd type="none" w="med" len="med"/>
                      <a:tailEnd type="none" w="med" len="med"/>
                    </a:lnR>
                    <a:lnT w="9525" cap="flat" cmpd="sng" algn="ctr">
                      <a:solidFill>
                        <a:srgbClr val="DFDFDF"/>
                      </a:solidFill>
                      <a:prstDash val="solid"/>
                      <a:round/>
                      <a:headEnd type="none" w="med" len="med"/>
                      <a:tailEnd type="none" w="med" len="med"/>
                    </a:lnT>
                    <a:lnB w="9525" cap="flat" cmpd="sng" algn="ctr">
                      <a:solidFill>
                        <a:srgbClr val="DFDFDF"/>
                      </a:solidFill>
                      <a:prstDash val="solid"/>
                      <a:round/>
                      <a:headEnd type="none" w="med" len="med"/>
                      <a:tailEnd type="none" w="med" len="med"/>
                    </a:lnB>
                    <a:solidFill>
                      <a:srgbClr val="FFFFFF"/>
                    </a:solidFill>
                  </a:tcPr>
                </a:tc>
                <a:extLst>
                  <a:ext uri="{0D108BD9-81ED-4DB2-BD59-A6C34878D82A}">
                    <a16:rowId xmlns:a16="http://schemas.microsoft.com/office/drawing/2014/main" val="2988530831"/>
                  </a:ext>
                </a:extLst>
              </a:tr>
            </a:tbl>
          </a:graphicData>
        </a:graphic>
      </p:graphicFrame>
      <p:sp>
        <p:nvSpPr>
          <p:cNvPr id="6" name="投影片編號版面配置區 5"/>
          <p:cNvSpPr>
            <a:spLocks noGrp="1"/>
          </p:cNvSpPr>
          <p:nvPr>
            <p:ph type="sldNum" sz="quarter" idx="12"/>
          </p:nvPr>
        </p:nvSpPr>
        <p:spPr/>
        <p:txBody>
          <a:bodyPr/>
          <a:lstStyle/>
          <a:p>
            <a:fld id="{D16C3A51-89D0-4E4D-AA61-5A30A561532A}" type="slidenum">
              <a:rPr lang="zh-TW" altLang="en-US" smtClean="0"/>
              <a:pPr/>
              <a:t>152</a:t>
            </a:fld>
            <a:endParaRPr lang="zh-TW" altLang="en-US"/>
          </a:p>
        </p:txBody>
      </p:sp>
    </p:spTree>
    <p:extLst>
      <p:ext uri="{BB962C8B-B14F-4D97-AF65-F5344CB8AC3E}">
        <p14:creationId xmlns:p14="http://schemas.microsoft.com/office/powerpoint/2010/main" val="234952176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pic>
        <p:nvPicPr>
          <p:cNvPr id="4" name="內容版面配置區 3"/>
          <p:cNvPicPr>
            <a:picLocks noGrp="1" noChangeAspect="1"/>
          </p:cNvPicPr>
          <p:nvPr>
            <p:ph idx="1"/>
          </p:nvPr>
        </p:nvPicPr>
        <p:blipFill>
          <a:blip r:embed="rId2"/>
          <a:stretch>
            <a:fillRect/>
          </a:stretch>
        </p:blipFill>
        <p:spPr>
          <a:xfrm>
            <a:off x="377654" y="365125"/>
            <a:ext cx="11517434" cy="6320848"/>
          </a:xfrm>
          <a:prstGeom prst="rect">
            <a:avLst/>
          </a:prstGeom>
        </p:spPr>
      </p:pic>
      <p:sp>
        <p:nvSpPr>
          <p:cNvPr id="3" name="投影片編號版面配置區 2">
            <a:extLst>
              <a:ext uri="{FF2B5EF4-FFF2-40B4-BE49-F238E27FC236}">
                <a16:creationId xmlns:a16="http://schemas.microsoft.com/office/drawing/2014/main" id="{F2FDA364-F182-4DDB-BF1B-AA77918B7716}"/>
              </a:ext>
            </a:extLst>
          </p:cNvPr>
          <p:cNvSpPr>
            <a:spLocks noGrp="1"/>
          </p:cNvSpPr>
          <p:nvPr>
            <p:ph type="sldNum" sz="quarter" idx="12"/>
          </p:nvPr>
        </p:nvSpPr>
        <p:spPr/>
        <p:txBody>
          <a:bodyPr/>
          <a:lstStyle/>
          <a:p>
            <a:fld id="{7F744221-BDCB-440C-89EF-463871313D3B}" type="slidenum">
              <a:rPr lang="zh-TW" altLang="en-US" smtClean="0"/>
              <a:pPr/>
              <a:t>153</a:t>
            </a:fld>
            <a:endParaRPr lang="zh-TW" altLang="en-US"/>
          </a:p>
        </p:txBody>
      </p:sp>
    </p:spTree>
    <p:extLst>
      <p:ext uri="{BB962C8B-B14F-4D97-AF65-F5344CB8AC3E}">
        <p14:creationId xmlns:p14="http://schemas.microsoft.com/office/powerpoint/2010/main" val="198825476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pic>
        <p:nvPicPr>
          <p:cNvPr id="4" name="內容版面配置區 3"/>
          <p:cNvPicPr>
            <a:picLocks noGrp="1" noChangeAspect="1"/>
          </p:cNvPicPr>
          <p:nvPr>
            <p:ph idx="1"/>
          </p:nvPr>
        </p:nvPicPr>
        <p:blipFill>
          <a:blip r:embed="rId2"/>
          <a:stretch>
            <a:fillRect/>
          </a:stretch>
        </p:blipFill>
        <p:spPr>
          <a:xfrm>
            <a:off x="303140" y="448886"/>
            <a:ext cx="11585720" cy="6234545"/>
          </a:xfrm>
          <a:prstGeom prst="rect">
            <a:avLst/>
          </a:prstGeom>
        </p:spPr>
      </p:pic>
      <p:sp>
        <p:nvSpPr>
          <p:cNvPr id="3" name="投影片編號版面配置區 2">
            <a:extLst>
              <a:ext uri="{FF2B5EF4-FFF2-40B4-BE49-F238E27FC236}">
                <a16:creationId xmlns:a16="http://schemas.microsoft.com/office/drawing/2014/main" id="{D5559CA3-59AB-4618-B91C-AFEF154A3B8B}"/>
              </a:ext>
            </a:extLst>
          </p:cNvPr>
          <p:cNvSpPr>
            <a:spLocks noGrp="1"/>
          </p:cNvSpPr>
          <p:nvPr>
            <p:ph type="sldNum" sz="quarter" idx="12"/>
          </p:nvPr>
        </p:nvSpPr>
        <p:spPr/>
        <p:txBody>
          <a:bodyPr/>
          <a:lstStyle/>
          <a:p>
            <a:fld id="{7F744221-BDCB-440C-89EF-463871313D3B}" type="slidenum">
              <a:rPr lang="zh-TW" altLang="en-US" smtClean="0"/>
              <a:pPr/>
              <a:t>154</a:t>
            </a:fld>
            <a:endParaRPr lang="zh-TW" altLang="en-US"/>
          </a:p>
        </p:txBody>
      </p:sp>
    </p:spTree>
    <p:extLst>
      <p:ext uri="{BB962C8B-B14F-4D97-AF65-F5344CB8AC3E}">
        <p14:creationId xmlns:p14="http://schemas.microsoft.com/office/powerpoint/2010/main" val="347263259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p:cNvGraphicFramePr>
            <a:graphicFrameLocks noGrp="1"/>
          </p:cNvGraphicFramePr>
          <p:nvPr>
            <p:extLst/>
          </p:nvPr>
        </p:nvGraphicFramePr>
        <p:xfrm>
          <a:off x="838200" y="1825625"/>
          <a:ext cx="11543037" cy="3672233"/>
        </p:xfrm>
        <a:graphic>
          <a:graphicData uri="http://schemas.openxmlformats.org/drawingml/2006/table">
            <a:tbl>
              <a:tblPr firstRow="1" bandRow="1">
                <a:tableStyleId>{5C22544A-7EE6-4342-B048-85BDC9FD1C3A}</a:tableStyleId>
              </a:tblPr>
              <a:tblGrid>
                <a:gridCol w="493735">
                  <a:extLst>
                    <a:ext uri="{9D8B030D-6E8A-4147-A177-3AD203B41FA5}">
                      <a16:colId xmlns:a16="http://schemas.microsoft.com/office/drawing/2014/main" val="1354821105"/>
                    </a:ext>
                  </a:extLst>
                </a:gridCol>
                <a:gridCol w="521677">
                  <a:extLst>
                    <a:ext uri="{9D8B030D-6E8A-4147-A177-3AD203B41FA5}">
                      <a16:colId xmlns:a16="http://schemas.microsoft.com/office/drawing/2014/main" val="1998710198"/>
                    </a:ext>
                  </a:extLst>
                </a:gridCol>
                <a:gridCol w="10527625">
                  <a:extLst>
                    <a:ext uri="{9D8B030D-6E8A-4147-A177-3AD203B41FA5}">
                      <a16:colId xmlns:a16="http://schemas.microsoft.com/office/drawing/2014/main" val="2685551805"/>
                    </a:ext>
                  </a:extLst>
                </a:gridCol>
              </a:tblGrid>
              <a:tr h="1660553">
                <a:tc>
                  <a:txBody>
                    <a:bodyPr/>
                    <a:lstStyle/>
                    <a:p>
                      <a:pPr marL="0" indent="0">
                        <a:buNone/>
                      </a:pPr>
                      <a:r>
                        <a:rPr lang="en-US" altLang="zh-TW" b="1" dirty="0">
                          <a:solidFill>
                            <a:schemeClr val="tx1"/>
                          </a:solidFill>
                          <a:effectLst>
                            <a:outerShdw blurRad="38100" dist="38100" dir="2700000" algn="tl">
                              <a:srgbClr val="000000">
                                <a:alpha val="43137"/>
                              </a:srgbClr>
                            </a:outerShdw>
                          </a:effectLst>
                        </a:rPr>
                        <a:t>c</a:t>
                      </a:r>
                      <a:endParaRPr lang="zh-TW" altLang="en-US" b="1" dirty="0">
                        <a:solidFill>
                          <a:schemeClr val="tx1"/>
                        </a:solidFill>
                        <a:effectLst>
                          <a:outerShdw blurRad="38100" dist="38100" dir="2700000" algn="tl">
                            <a:srgbClr val="000000">
                              <a:alpha val="43137"/>
                            </a:srgbClr>
                          </a:outerShdw>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indent="0">
                        <a:buNone/>
                      </a:pPr>
                      <a:r>
                        <a:rPr lang="en-US" altLang="zh-TW" b="1" dirty="0">
                          <a:solidFill>
                            <a:schemeClr val="tx1"/>
                          </a:solidFill>
                          <a:effectLst>
                            <a:outerShdw blurRad="38100" dist="38100" dir="2700000" algn="tl">
                              <a:srgbClr val="000000">
                                <a:alpha val="43137"/>
                              </a:srgbClr>
                            </a:outerShdw>
                          </a:effectLst>
                        </a:rPr>
                        <a:t>1.</a:t>
                      </a:r>
                      <a:endParaRPr lang="zh-TW" altLang="en-US" b="1" dirty="0">
                        <a:solidFill>
                          <a:schemeClr val="tx1"/>
                        </a:solidFill>
                        <a:effectLst>
                          <a:outerShdw blurRad="38100" dist="38100" dir="2700000" algn="tl">
                            <a:srgbClr val="000000">
                              <a:alpha val="43137"/>
                            </a:srgbClr>
                          </a:outerShdw>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zh-TW" altLang="en-US" b="1" dirty="0">
                          <a:solidFill>
                            <a:schemeClr val="tx1"/>
                          </a:solidFill>
                          <a:effectLst>
                            <a:outerShdw blurRad="38100" dist="38100" dir="2700000" algn="tl">
                              <a:srgbClr val="000000">
                                <a:alpha val="43137"/>
                              </a:srgbClr>
                            </a:outerShdw>
                          </a:effectLst>
                        </a:rPr>
                        <a:t>在</a:t>
                      </a:r>
                      <a:r>
                        <a:rPr lang="en-US" altLang="zh-TW" b="1" dirty="0">
                          <a:solidFill>
                            <a:schemeClr val="tx1"/>
                          </a:solidFill>
                          <a:effectLst>
                            <a:outerShdw blurRad="38100" dist="38100" dir="2700000" algn="tl">
                              <a:srgbClr val="000000">
                                <a:alpha val="43137"/>
                              </a:srgbClr>
                            </a:outerShdw>
                          </a:effectLst>
                        </a:rPr>
                        <a:t>Cyber Kill Chain </a:t>
                      </a:r>
                      <a:r>
                        <a:rPr lang="zh-TW" altLang="en-US" b="1" dirty="0">
                          <a:solidFill>
                            <a:schemeClr val="tx1"/>
                          </a:solidFill>
                          <a:effectLst>
                            <a:outerShdw blurRad="38100" dist="38100" dir="2700000" algn="tl">
                              <a:srgbClr val="000000">
                                <a:alpha val="43137"/>
                              </a:srgbClr>
                            </a:outerShdw>
                          </a:effectLst>
                        </a:rPr>
                        <a:t>模型中，</a:t>
                      </a:r>
                      <a:r>
                        <a:rPr lang="en-US" altLang="zh-TW" b="1" dirty="0">
                          <a:solidFill>
                            <a:schemeClr val="tx1"/>
                          </a:solidFill>
                          <a:effectLst>
                            <a:outerShdw blurRad="38100" dist="38100" dir="2700000" algn="tl">
                              <a:srgbClr val="000000">
                                <a:alpha val="43137"/>
                              </a:srgbClr>
                            </a:outerShdw>
                          </a:effectLst>
                        </a:rPr>
                        <a:t>Delivery </a:t>
                      </a:r>
                      <a:r>
                        <a:rPr lang="zh-TW" altLang="en-US" b="1" dirty="0">
                          <a:solidFill>
                            <a:schemeClr val="tx1"/>
                          </a:solidFill>
                          <a:effectLst>
                            <a:outerShdw blurRad="38100" dist="38100" dir="2700000" algn="tl">
                              <a:srgbClr val="000000">
                                <a:alpha val="43137"/>
                              </a:srgbClr>
                            </a:outerShdw>
                          </a:effectLst>
                        </a:rPr>
                        <a:t>階段通常包括下列何項攻擊手法？</a:t>
                      </a:r>
                    </a:p>
                    <a:p>
                      <a:r>
                        <a:rPr lang="en-US" altLang="zh-TW" b="1" dirty="0">
                          <a:solidFill>
                            <a:schemeClr val="tx1"/>
                          </a:solidFill>
                          <a:effectLst>
                            <a:outerShdw blurRad="38100" dist="38100" dir="2700000" algn="tl">
                              <a:srgbClr val="000000">
                                <a:alpha val="43137"/>
                              </a:srgbClr>
                            </a:outerShdw>
                          </a:effectLst>
                        </a:rPr>
                        <a:t>(A) </a:t>
                      </a:r>
                      <a:r>
                        <a:rPr lang="zh-TW" altLang="en-US" b="1" dirty="0">
                          <a:solidFill>
                            <a:schemeClr val="tx1"/>
                          </a:solidFill>
                          <a:effectLst>
                            <a:outerShdw blurRad="38100" dist="38100" dir="2700000" algn="tl">
                              <a:srgbClr val="000000">
                                <a:alpha val="43137"/>
                              </a:srgbClr>
                            </a:outerShdw>
                          </a:effectLst>
                        </a:rPr>
                        <a:t>惡意軟體安裝</a:t>
                      </a:r>
                    </a:p>
                    <a:p>
                      <a:r>
                        <a:rPr lang="en-US" altLang="zh-TW" b="1" dirty="0">
                          <a:solidFill>
                            <a:schemeClr val="tx1"/>
                          </a:solidFill>
                          <a:effectLst>
                            <a:outerShdw blurRad="38100" dist="38100" dir="2700000" algn="tl">
                              <a:srgbClr val="000000">
                                <a:alpha val="43137"/>
                              </a:srgbClr>
                            </a:outerShdw>
                          </a:effectLst>
                        </a:rPr>
                        <a:t>(B) </a:t>
                      </a:r>
                      <a:r>
                        <a:rPr lang="zh-TW" altLang="en-US" b="1" dirty="0">
                          <a:solidFill>
                            <a:schemeClr val="tx1"/>
                          </a:solidFill>
                          <a:effectLst>
                            <a:outerShdw blurRad="38100" dist="38100" dir="2700000" algn="tl">
                              <a:srgbClr val="000000">
                                <a:alpha val="43137"/>
                              </a:srgbClr>
                            </a:outerShdw>
                          </a:effectLst>
                        </a:rPr>
                        <a:t>網站水坑攻擊</a:t>
                      </a:r>
                      <a:endParaRPr lang="en-US" altLang="zh-TW" b="1" dirty="0">
                        <a:solidFill>
                          <a:schemeClr val="tx1"/>
                        </a:solidFill>
                        <a:effectLst>
                          <a:outerShdw blurRad="38100" dist="38100" dir="2700000" algn="tl">
                            <a:srgbClr val="000000">
                              <a:alpha val="43137"/>
                            </a:srgbClr>
                          </a:outerShdw>
                        </a:effectLst>
                      </a:endParaRPr>
                    </a:p>
                    <a:p>
                      <a:r>
                        <a:rPr lang="en-US" altLang="zh-TW" sz="1800" b="1" i="0" u="none" strike="noStrike" kern="1200" baseline="0" dirty="0">
                          <a:solidFill>
                            <a:schemeClr val="tx1"/>
                          </a:solidFill>
                          <a:effectLst>
                            <a:outerShdw blurRad="38100" dist="38100" dir="2700000" algn="tl">
                              <a:srgbClr val="000000">
                                <a:alpha val="43137"/>
                              </a:srgbClr>
                            </a:outerShdw>
                          </a:effectLst>
                          <a:latin typeface="+mn-lt"/>
                          <a:ea typeface="+mn-ea"/>
                          <a:cs typeface="+mn-cs"/>
                        </a:rPr>
                        <a:t>(C) </a:t>
                      </a:r>
                      <a:r>
                        <a:rPr lang="zh-TW" altLang="en-US" sz="1800" b="1" i="0" u="none" strike="noStrike" kern="1200" baseline="0" dirty="0">
                          <a:solidFill>
                            <a:schemeClr val="tx1"/>
                          </a:solidFill>
                          <a:effectLst>
                            <a:outerShdw blurRad="38100" dist="38100" dir="2700000" algn="tl">
                              <a:srgbClr val="000000">
                                <a:alpha val="43137"/>
                              </a:srgbClr>
                            </a:outerShdw>
                          </a:effectLst>
                          <a:latin typeface="+mn-lt"/>
                          <a:ea typeface="+mn-ea"/>
                          <a:cs typeface="+mn-cs"/>
                        </a:rPr>
                        <a:t>電子郵件附件或內文</a:t>
                      </a:r>
                      <a:r>
                        <a:rPr lang="en-US" altLang="zh-TW" sz="1800" b="1" i="0" u="none" strike="noStrike" kern="1200" baseline="0" dirty="0">
                          <a:solidFill>
                            <a:schemeClr val="tx1"/>
                          </a:solidFill>
                          <a:effectLst>
                            <a:outerShdw blurRad="38100" dist="38100" dir="2700000" algn="tl">
                              <a:srgbClr val="000000">
                                <a:alpha val="43137"/>
                              </a:srgbClr>
                            </a:outerShdw>
                          </a:effectLst>
                          <a:latin typeface="+mn-lt"/>
                          <a:ea typeface="+mn-ea"/>
                          <a:cs typeface="+mn-cs"/>
                        </a:rPr>
                        <a:t>URL </a:t>
                      </a:r>
                      <a:r>
                        <a:rPr lang="zh-TW" altLang="en-US" sz="1800" b="1" i="0" u="none" strike="noStrike" kern="1200" baseline="0" dirty="0">
                          <a:solidFill>
                            <a:schemeClr val="tx1"/>
                          </a:solidFill>
                          <a:effectLst>
                            <a:outerShdw blurRad="38100" dist="38100" dir="2700000" algn="tl">
                              <a:srgbClr val="000000">
                                <a:alpha val="43137"/>
                              </a:srgbClr>
                            </a:outerShdw>
                          </a:effectLst>
                          <a:latin typeface="+mn-lt"/>
                          <a:ea typeface="+mn-ea"/>
                          <a:cs typeface="+mn-cs"/>
                        </a:rPr>
                        <a:t>連結</a:t>
                      </a:r>
                    </a:p>
                    <a:p>
                      <a:r>
                        <a:rPr lang="en-US" altLang="zh-TW" sz="1800" b="1" i="0" u="none" strike="noStrike" kern="1200" baseline="0" dirty="0">
                          <a:solidFill>
                            <a:schemeClr val="tx1"/>
                          </a:solidFill>
                          <a:effectLst>
                            <a:outerShdw blurRad="38100" dist="38100" dir="2700000" algn="tl">
                              <a:srgbClr val="000000">
                                <a:alpha val="43137"/>
                              </a:srgbClr>
                            </a:outerShdw>
                          </a:effectLst>
                          <a:latin typeface="+mn-lt"/>
                          <a:ea typeface="+mn-ea"/>
                          <a:cs typeface="+mn-cs"/>
                        </a:rPr>
                        <a:t>(D) </a:t>
                      </a:r>
                      <a:r>
                        <a:rPr lang="zh-TW" altLang="en-US" sz="1800" b="1" i="0" u="none" strike="noStrike" kern="1200" baseline="0" dirty="0">
                          <a:solidFill>
                            <a:schemeClr val="tx1"/>
                          </a:solidFill>
                          <a:effectLst>
                            <a:outerShdw blurRad="38100" dist="38100" dir="2700000" algn="tl">
                              <a:srgbClr val="000000">
                                <a:alpha val="43137"/>
                              </a:srgbClr>
                            </a:outerShdw>
                          </a:effectLst>
                          <a:latin typeface="+mn-lt"/>
                          <a:ea typeface="+mn-ea"/>
                          <a:cs typeface="+mn-cs"/>
                        </a:rPr>
                        <a:t>帳號密碼填充攻擊</a:t>
                      </a:r>
                      <a:endParaRPr lang="zh-TW" altLang="en-US" b="1" dirty="0">
                        <a:solidFill>
                          <a:schemeClr val="tx1"/>
                        </a:solidFill>
                        <a:effectLst>
                          <a:outerShdw blurRad="38100" dist="38100" dir="2700000" algn="tl">
                            <a:srgbClr val="000000">
                              <a:alpha val="43137"/>
                            </a:srgbClr>
                          </a:outerShdw>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49619745"/>
                  </a:ext>
                </a:extLst>
              </a:tr>
              <a:tr h="1550389">
                <a:tc>
                  <a:txBody>
                    <a:bodyPr/>
                    <a:lstStyle/>
                    <a:p>
                      <a:pPr marL="0" indent="0">
                        <a:buNone/>
                      </a:pPr>
                      <a:r>
                        <a:rPr lang="en-US" altLang="zh-TW" b="1">
                          <a:solidFill>
                            <a:schemeClr val="tx1"/>
                          </a:solidFill>
                          <a:effectLst>
                            <a:outerShdw blurRad="38100" dist="38100" dir="2700000" algn="tl">
                              <a:srgbClr val="000000">
                                <a:alpha val="43137"/>
                              </a:srgbClr>
                            </a:outerShdw>
                          </a:effectLst>
                        </a:rPr>
                        <a:t>abc</a:t>
                      </a:r>
                      <a:endParaRPr lang="zh-TW" altLang="en-US" b="1" dirty="0">
                        <a:solidFill>
                          <a:schemeClr val="tx1"/>
                        </a:solidFill>
                        <a:effectLst>
                          <a:outerShdw blurRad="38100" dist="38100" dir="2700000" algn="tl">
                            <a:srgbClr val="000000">
                              <a:alpha val="43137"/>
                            </a:srgbClr>
                          </a:outerShdw>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indent="0">
                        <a:buNone/>
                      </a:pPr>
                      <a:r>
                        <a:rPr lang="en-US" altLang="zh-TW" b="1" dirty="0">
                          <a:solidFill>
                            <a:schemeClr val="tx1"/>
                          </a:solidFill>
                          <a:effectLst>
                            <a:outerShdw blurRad="38100" dist="38100" dir="2700000" algn="tl">
                              <a:srgbClr val="000000">
                                <a:alpha val="43137"/>
                              </a:srgbClr>
                            </a:outerShdw>
                          </a:effectLst>
                        </a:rPr>
                        <a:t>2.</a:t>
                      </a:r>
                      <a:endParaRPr lang="zh-TW" altLang="en-US" b="1" dirty="0">
                        <a:solidFill>
                          <a:schemeClr val="tx1"/>
                        </a:solidFill>
                        <a:effectLst>
                          <a:outerShdw blurRad="38100" dist="38100" dir="2700000" algn="tl">
                            <a:srgbClr val="000000">
                              <a:alpha val="43137"/>
                            </a:srgbClr>
                          </a:outerShdw>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indent="0">
                        <a:buNone/>
                      </a:pPr>
                      <a:r>
                        <a:rPr lang="zh-TW" altLang="en-US" b="1" dirty="0">
                          <a:solidFill>
                            <a:schemeClr val="tx1"/>
                          </a:solidFill>
                          <a:effectLst>
                            <a:outerShdw blurRad="38100" dist="38100" dir="2700000" algn="tl">
                              <a:srgbClr val="000000">
                                <a:alpha val="43137"/>
                              </a:srgbClr>
                            </a:outerShdw>
                          </a:effectLst>
                        </a:rPr>
                        <a:t>關於</a:t>
                      </a:r>
                      <a:r>
                        <a:rPr lang="en-US" altLang="zh-TW" b="1" dirty="0">
                          <a:solidFill>
                            <a:schemeClr val="tx1"/>
                          </a:solidFill>
                          <a:effectLst>
                            <a:outerShdw blurRad="38100" dist="38100" dir="2700000" algn="tl">
                              <a:srgbClr val="000000">
                                <a:alpha val="43137"/>
                              </a:srgbClr>
                            </a:outerShdw>
                          </a:effectLst>
                        </a:rPr>
                        <a:t>MITRE ATT&amp;CK </a:t>
                      </a:r>
                      <a:r>
                        <a:rPr lang="zh-TW" altLang="en-US" b="1" dirty="0">
                          <a:solidFill>
                            <a:schemeClr val="tx1"/>
                          </a:solidFill>
                          <a:effectLst>
                            <a:outerShdw blurRad="38100" dist="38100" dir="2700000" algn="tl">
                              <a:srgbClr val="000000">
                                <a:alpha val="43137"/>
                              </a:srgbClr>
                            </a:outerShdw>
                          </a:effectLst>
                        </a:rPr>
                        <a:t>中的瀏覽器會話劫持（</a:t>
                      </a:r>
                      <a:r>
                        <a:rPr lang="en-US" altLang="zh-TW" b="1" dirty="0">
                          <a:solidFill>
                            <a:schemeClr val="tx1"/>
                          </a:solidFill>
                          <a:effectLst>
                            <a:outerShdw blurRad="38100" dist="38100" dir="2700000" algn="tl">
                              <a:srgbClr val="000000">
                                <a:alpha val="43137"/>
                              </a:srgbClr>
                            </a:outerShdw>
                          </a:effectLst>
                        </a:rPr>
                        <a:t>Browser </a:t>
                      </a:r>
                      <a:r>
                        <a:rPr lang="en-US" altLang="zh-TW" b="1" dirty="0" err="1">
                          <a:solidFill>
                            <a:schemeClr val="tx1"/>
                          </a:solidFill>
                          <a:effectLst>
                            <a:outerShdw blurRad="38100" dist="38100" dir="2700000" algn="tl">
                              <a:srgbClr val="000000">
                                <a:alpha val="43137"/>
                              </a:srgbClr>
                            </a:outerShdw>
                          </a:effectLst>
                        </a:rPr>
                        <a:t>SessionHijacking</a:t>
                      </a:r>
                      <a:r>
                        <a:rPr lang="zh-TW" altLang="en-US" b="1" dirty="0">
                          <a:solidFill>
                            <a:schemeClr val="tx1"/>
                          </a:solidFill>
                          <a:effectLst>
                            <a:outerShdw blurRad="38100" dist="38100" dir="2700000" algn="tl">
                              <a:srgbClr val="000000">
                                <a:alpha val="43137"/>
                              </a:srgbClr>
                            </a:outerShdw>
                          </a:effectLst>
                        </a:rPr>
                        <a:t>）技術，下列哪些正確？（複選）</a:t>
                      </a:r>
                    </a:p>
                    <a:p>
                      <a:pPr marL="0" indent="0">
                        <a:buNone/>
                      </a:pPr>
                      <a:r>
                        <a:rPr lang="en-US" altLang="zh-TW" b="1" dirty="0">
                          <a:solidFill>
                            <a:schemeClr val="tx1"/>
                          </a:solidFill>
                          <a:effectLst>
                            <a:outerShdw blurRad="38100" dist="38100" dir="2700000" algn="tl">
                              <a:srgbClr val="000000">
                                <a:alpha val="43137"/>
                              </a:srgbClr>
                            </a:outerShdw>
                          </a:effectLst>
                        </a:rPr>
                        <a:t>(A) </a:t>
                      </a:r>
                      <a:r>
                        <a:rPr lang="zh-TW" altLang="en-US" b="1" dirty="0">
                          <a:solidFill>
                            <a:schemeClr val="tx1"/>
                          </a:solidFill>
                          <a:effectLst>
                            <a:outerShdw blurRad="38100" dist="38100" dir="2700000" algn="tl">
                              <a:srgbClr val="000000">
                                <a:alpha val="43137"/>
                              </a:srgbClr>
                            </a:outerShdw>
                          </a:effectLst>
                        </a:rPr>
                        <a:t>可透過資安認知訓練（</a:t>
                      </a:r>
                      <a:r>
                        <a:rPr lang="en-US" altLang="zh-TW" b="1" dirty="0">
                          <a:solidFill>
                            <a:schemeClr val="tx1"/>
                          </a:solidFill>
                          <a:effectLst>
                            <a:outerShdw blurRad="38100" dist="38100" dir="2700000" algn="tl">
                              <a:srgbClr val="000000">
                                <a:alpha val="43137"/>
                              </a:srgbClr>
                            </a:outerShdw>
                          </a:effectLst>
                        </a:rPr>
                        <a:t>Awareness Training</a:t>
                      </a:r>
                      <a:r>
                        <a:rPr lang="zh-TW" altLang="en-US" b="1" dirty="0">
                          <a:solidFill>
                            <a:schemeClr val="tx1"/>
                          </a:solidFill>
                          <a:effectLst>
                            <a:outerShdw blurRad="38100" dist="38100" dir="2700000" algn="tl">
                              <a:srgbClr val="000000">
                                <a:alpha val="43137"/>
                              </a:srgbClr>
                            </a:outerShdw>
                          </a:effectLst>
                        </a:rPr>
                        <a:t>）來緩解此技術</a:t>
                      </a:r>
                    </a:p>
                    <a:p>
                      <a:pPr marL="0" indent="0">
                        <a:buNone/>
                      </a:pPr>
                      <a:r>
                        <a:rPr lang="en-US" altLang="zh-TW" b="1" dirty="0">
                          <a:solidFill>
                            <a:schemeClr val="tx1"/>
                          </a:solidFill>
                          <a:effectLst>
                            <a:outerShdw blurRad="38100" dist="38100" dir="2700000" algn="tl">
                              <a:srgbClr val="000000">
                                <a:alpha val="43137"/>
                              </a:srgbClr>
                            </a:outerShdw>
                          </a:effectLst>
                        </a:rPr>
                        <a:t>(B) </a:t>
                      </a:r>
                      <a:r>
                        <a:rPr lang="zh-TW" altLang="en-US" b="1" dirty="0">
                          <a:solidFill>
                            <a:schemeClr val="tx1"/>
                          </a:solidFill>
                          <a:effectLst>
                            <a:outerShdw blurRad="38100" dist="38100" dir="2700000" algn="tl">
                              <a:srgbClr val="000000">
                                <a:alpha val="43137"/>
                              </a:srgbClr>
                            </a:outerShdw>
                          </a:effectLst>
                        </a:rPr>
                        <a:t>可分析登入會話（</a:t>
                      </a:r>
                      <a:r>
                        <a:rPr lang="en-US" altLang="zh-TW" b="1" dirty="0">
                          <a:solidFill>
                            <a:schemeClr val="tx1"/>
                          </a:solidFill>
                          <a:effectLst>
                            <a:outerShdw blurRad="38100" dist="38100" dir="2700000" algn="tl">
                              <a:srgbClr val="000000">
                                <a:alpha val="43137"/>
                              </a:srgbClr>
                            </a:outerShdw>
                          </a:effectLst>
                        </a:rPr>
                        <a:t>Logon Session</a:t>
                      </a:r>
                      <a:r>
                        <a:rPr lang="zh-TW" altLang="en-US" b="1" dirty="0">
                          <a:solidFill>
                            <a:schemeClr val="tx1"/>
                          </a:solidFill>
                          <a:effectLst>
                            <a:outerShdw blurRad="38100" dist="38100" dir="2700000" algn="tl">
                              <a:srgbClr val="000000">
                                <a:alpha val="43137"/>
                              </a:srgbClr>
                            </a:outerShdw>
                          </a:effectLst>
                        </a:rPr>
                        <a:t>）的產生狀態來偵測此技術</a:t>
                      </a:r>
                    </a:p>
                    <a:p>
                      <a:pPr marL="0" indent="0">
                        <a:buNone/>
                      </a:pPr>
                      <a:r>
                        <a:rPr lang="en-US" altLang="zh-TW" b="1" dirty="0">
                          <a:solidFill>
                            <a:schemeClr val="tx1"/>
                          </a:solidFill>
                          <a:effectLst>
                            <a:outerShdw blurRad="38100" dist="38100" dir="2700000" algn="tl">
                              <a:srgbClr val="000000">
                                <a:alpha val="43137"/>
                              </a:srgbClr>
                            </a:outerShdw>
                          </a:effectLst>
                        </a:rPr>
                        <a:t>(C) </a:t>
                      </a:r>
                      <a:r>
                        <a:rPr lang="zh-TW" altLang="en-US" b="1" dirty="0">
                          <a:solidFill>
                            <a:schemeClr val="tx1"/>
                          </a:solidFill>
                          <a:effectLst>
                            <a:outerShdw blurRad="38100" dist="38100" dir="2700000" algn="tl">
                              <a:srgbClr val="000000">
                                <a:alpha val="43137"/>
                              </a:srgbClr>
                            </a:outerShdw>
                          </a:effectLst>
                        </a:rPr>
                        <a:t>可透過使用者帳戶管理（</a:t>
                      </a:r>
                      <a:r>
                        <a:rPr lang="en-US" altLang="zh-TW" b="1" dirty="0">
                          <a:solidFill>
                            <a:schemeClr val="tx1"/>
                          </a:solidFill>
                          <a:effectLst>
                            <a:outerShdw blurRad="38100" dist="38100" dir="2700000" algn="tl">
                              <a:srgbClr val="000000">
                                <a:alpha val="43137"/>
                              </a:srgbClr>
                            </a:outerShdw>
                          </a:effectLst>
                        </a:rPr>
                        <a:t>User Account Management</a:t>
                      </a:r>
                      <a:r>
                        <a:rPr lang="zh-TW" altLang="en-US" b="1" dirty="0">
                          <a:solidFill>
                            <a:schemeClr val="tx1"/>
                          </a:solidFill>
                          <a:effectLst>
                            <a:outerShdw blurRad="38100" dist="38100" dir="2700000" algn="tl">
                              <a:srgbClr val="000000">
                                <a:alpha val="43137"/>
                              </a:srgbClr>
                            </a:outerShdw>
                          </a:effectLst>
                        </a:rPr>
                        <a:t>）來緩解此技術</a:t>
                      </a:r>
                    </a:p>
                    <a:p>
                      <a:pPr marL="0" indent="0">
                        <a:buNone/>
                      </a:pPr>
                      <a:r>
                        <a:rPr lang="en-US" altLang="zh-TW" b="1" dirty="0">
                          <a:solidFill>
                            <a:schemeClr val="tx1"/>
                          </a:solidFill>
                          <a:effectLst>
                            <a:outerShdw blurRad="38100" dist="38100" dir="2700000" algn="tl">
                              <a:srgbClr val="000000">
                                <a:alpha val="43137"/>
                              </a:srgbClr>
                            </a:outerShdw>
                          </a:effectLst>
                        </a:rPr>
                        <a:t>(D) </a:t>
                      </a:r>
                      <a:r>
                        <a:rPr lang="zh-TW" altLang="en-US" b="1" dirty="0">
                          <a:solidFill>
                            <a:schemeClr val="tx1"/>
                          </a:solidFill>
                          <a:effectLst>
                            <a:outerShdw blurRad="38100" dist="38100" dir="2700000" algn="tl">
                              <a:srgbClr val="000000">
                                <a:alpha val="43137"/>
                              </a:srgbClr>
                            </a:outerShdw>
                          </a:effectLst>
                        </a:rPr>
                        <a:t>僅能透過分析程序存取（</a:t>
                      </a:r>
                      <a:r>
                        <a:rPr lang="en-US" altLang="zh-TW" b="1" dirty="0">
                          <a:solidFill>
                            <a:schemeClr val="tx1"/>
                          </a:solidFill>
                          <a:effectLst>
                            <a:outerShdw blurRad="38100" dist="38100" dir="2700000" algn="tl">
                              <a:srgbClr val="000000">
                                <a:alpha val="43137"/>
                              </a:srgbClr>
                            </a:outerShdw>
                          </a:effectLst>
                        </a:rPr>
                        <a:t>Process Access</a:t>
                      </a:r>
                      <a:r>
                        <a:rPr lang="zh-TW" altLang="en-US" b="1" dirty="0">
                          <a:solidFill>
                            <a:schemeClr val="tx1"/>
                          </a:solidFill>
                          <a:effectLst>
                            <a:outerShdw blurRad="38100" dist="38100" dir="2700000" algn="tl">
                              <a:srgbClr val="000000">
                                <a:alpha val="43137"/>
                              </a:srgbClr>
                            </a:outerShdw>
                          </a:effectLst>
                        </a:rPr>
                        <a:t>）與程序修改（</a:t>
                      </a:r>
                      <a:r>
                        <a:rPr lang="en-US" altLang="zh-TW" b="1" dirty="0">
                          <a:solidFill>
                            <a:schemeClr val="tx1"/>
                          </a:solidFill>
                          <a:effectLst>
                            <a:outerShdw blurRad="38100" dist="38100" dir="2700000" algn="tl">
                              <a:srgbClr val="000000">
                                <a:alpha val="43137"/>
                              </a:srgbClr>
                            </a:outerShdw>
                          </a:effectLst>
                        </a:rPr>
                        <a:t>Process Modification</a:t>
                      </a:r>
                      <a:r>
                        <a:rPr lang="zh-TW" altLang="en-US" b="1" dirty="0">
                          <a:solidFill>
                            <a:schemeClr val="tx1"/>
                          </a:solidFill>
                          <a:effectLst>
                            <a:outerShdw blurRad="38100" dist="38100" dir="2700000" algn="tl">
                              <a:srgbClr val="000000">
                                <a:alpha val="43137"/>
                              </a:srgbClr>
                            </a:outerShdw>
                          </a:effectLst>
                        </a:rPr>
                        <a:t>）狀態來偵測此技術</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01129812"/>
                  </a:ext>
                </a:extLst>
              </a:tr>
            </a:tbl>
          </a:graphicData>
        </a:graphic>
      </p:graphicFrame>
      <p:sp>
        <p:nvSpPr>
          <p:cNvPr id="3" name="投影片編號版面配置區 2">
            <a:extLst>
              <a:ext uri="{FF2B5EF4-FFF2-40B4-BE49-F238E27FC236}">
                <a16:creationId xmlns:a16="http://schemas.microsoft.com/office/drawing/2014/main" id="{128C3E37-CAFB-4398-93CF-FFF83B7782BA}"/>
              </a:ext>
            </a:extLst>
          </p:cNvPr>
          <p:cNvSpPr>
            <a:spLocks noGrp="1"/>
          </p:cNvSpPr>
          <p:nvPr>
            <p:ph type="sldNum" sz="quarter" idx="12"/>
          </p:nvPr>
        </p:nvSpPr>
        <p:spPr/>
        <p:txBody>
          <a:bodyPr/>
          <a:lstStyle/>
          <a:p>
            <a:fld id="{7F744221-BDCB-440C-89EF-463871313D3B}" type="slidenum">
              <a:rPr lang="zh-TW" altLang="en-US" smtClean="0"/>
              <a:pPr/>
              <a:t>155</a:t>
            </a:fld>
            <a:endParaRPr lang="zh-TW" altLang="en-US"/>
          </a:p>
        </p:txBody>
      </p:sp>
    </p:spTree>
    <p:extLst>
      <p:ext uri="{BB962C8B-B14F-4D97-AF65-F5344CB8AC3E}">
        <p14:creationId xmlns:p14="http://schemas.microsoft.com/office/powerpoint/2010/main" val="383381335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693354"/>
            <a:ext cx="4568110" cy="461665"/>
          </a:xfrm>
          <a:prstGeom prst="rect">
            <a:avLst/>
          </a:prstGeom>
        </p:spPr>
        <p:txBody>
          <a:bodyPr wrap="none">
            <a:spAutoFit/>
          </a:bodyPr>
          <a:lstStyle/>
          <a:p>
            <a:r>
              <a:rPr lang="en-US" altLang="zh-TW" sz="2400" b="1" dirty="0">
                <a:solidFill>
                  <a:srgbClr val="39434C"/>
                </a:solidFill>
                <a:latin typeface="Roboto-Light"/>
              </a:rPr>
              <a:t>Procedure </a:t>
            </a:r>
            <a:r>
              <a:rPr lang="en-US" altLang="zh-TW" sz="2400" b="1" dirty="0" smtClean="0">
                <a:solidFill>
                  <a:srgbClr val="39434C"/>
                </a:solidFill>
                <a:latin typeface="Roboto-Light"/>
              </a:rPr>
              <a:t>Examples</a:t>
            </a:r>
            <a:r>
              <a:rPr lang="zh-TW" altLang="en-US" sz="2400" b="1" dirty="0" smtClean="0">
                <a:solidFill>
                  <a:srgbClr val="39434C"/>
                </a:solidFill>
                <a:latin typeface="Roboto-Light"/>
              </a:rPr>
              <a:t> 程式範例</a:t>
            </a:r>
            <a:endParaRPr lang="zh-TW" altLang="en-US" sz="2400" b="1" dirty="0"/>
          </a:p>
        </p:txBody>
      </p:sp>
      <p:sp>
        <p:nvSpPr>
          <p:cNvPr id="3" name="矩形 2"/>
          <p:cNvSpPr/>
          <p:nvPr/>
        </p:nvSpPr>
        <p:spPr>
          <a:xfrm>
            <a:off x="0" y="4454746"/>
            <a:ext cx="2955553" cy="584775"/>
          </a:xfrm>
          <a:prstGeom prst="rect">
            <a:avLst/>
          </a:prstGeom>
        </p:spPr>
        <p:txBody>
          <a:bodyPr wrap="none">
            <a:spAutoFit/>
          </a:bodyPr>
          <a:lstStyle/>
          <a:p>
            <a:r>
              <a:rPr lang="en-US" altLang="zh-TW" sz="3200" b="1" dirty="0">
                <a:solidFill>
                  <a:srgbClr val="39434C"/>
                </a:solidFill>
                <a:latin typeface="Roboto-Light"/>
              </a:rPr>
              <a:t>Detection</a:t>
            </a:r>
            <a:r>
              <a:rPr lang="zh-TW" altLang="en-US" sz="3200" b="1" dirty="0">
                <a:solidFill>
                  <a:srgbClr val="39434C"/>
                </a:solidFill>
                <a:latin typeface="Roboto-Light"/>
              </a:rPr>
              <a:t>偵測</a:t>
            </a:r>
            <a:endParaRPr lang="en-US" altLang="zh-TW" sz="3200" b="1" dirty="0">
              <a:solidFill>
                <a:srgbClr val="39434C"/>
              </a:solidFill>
              <a:latin typeface="Roboto-Light"/>
            </a:endParaRPr>
          </a:p>
        </p:txBody>
      </p:sp>
      <p:graphicFrame>
        <p:nvGraphicFramePr>
          <p:cNvPr id="4" name="表格 3"/>
          <p:cNvGraphicFramePr>
            <a:graphicFrameLocks noGrp="1"/>
          </p:cNvGraphicFramePr>
          <p:nvPr>
            <p:extLst>
              <p:ext uri="{D42A27DB-BD31-4B8C-83A1-F6EECF244321}">
                <p14:modId xmlns:p14="http://schemas.microsoft.com/office/powerpoint/2010/main" val="424272186"/>
              </p:ext>
            </p:extLst>
          </p:nvPr>
        </p:nvGraphicFramePr>
        <p:xfrm>
          <a:off x="128416" y="2775618"/>
          <a:ext cx="11804985" cy="1417900"/>
        </p:xfrm>
        <a:graphic>
          <a:graphicData uri="http://schemas.openxmlformats.org/drawingml/2006/table">
            <a:tbl>
              <a:tblPr/>
              <a:tblGrid>
                <a:gridCol w="938755">
                  <a:extLst>
                    <a:ext uri="{9D8B030D-6E8A-4147-A177-3AD203B41FA5}">
                      <a16:colId xmlns:a16="http://schemas.microsoft.com/office/drawing/2014/main" val="3772659884"/>
                    </a:ext>
                  </a:extLst>
                </a:gridCol>
                <a:gridCol w="1425329">
                  <a:extLst>
                    <a:ext uri="{9D8B030D-6E8A-4147-A177-3AD203B41FA5}">
                      <a16:colId xmlns:a16="http://schemas.microsoft.com/office/drawing/2014/main" val="2877839457"/>
                    </a:ext>
                  </a:extLst>
                </a:gridCol>
                <a:gridCol w="9440901">
                  <a:extLst>
                    <a:ext uri="{9D8B030D-6E8A-4147-A177-3AD203B41FA5}">
                      <a16:colId xmlns:a16="http://schemas.microsoft.com/office/drawing/2014/main" val="3645969166"/>
                    </a:ext>
                  </a:extLst>
                </a:gridCol>
              </a:tblGrid>
              <a:tr h="259216">
                <a:tc>
                  <a:txBody>
                    <a:bodyPr/>
                    <a:lstStyle/>
                    <a:p>
                      <a:pPr algn="l" fontAlgn="b"/>
                      <a:r>
                        <a:rPr lang="en-US" sz="1400" b="1" dirty="0">
                          <a:effectLst/>
                        </a:rPr>
                        <a:t>ID</a:t>
                      </a:r>
                    </a:p>
                  </a:txBody>
                  <a:tcPr marL="68870" marR="68870" marT="34435" marB="3443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a:effectLst/>
                        </a:rPr>
                        <a:t>Mitigation</a:t>
                      </a:r>
                    </a:p>
                  </a:txBody>
                  <a:tcPr marL="68870" marR="68870" marT="34435" marB="3443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a:effectLst/>
                        </a:rPr>
                        <a:t>Description</a:t>
                      </a:r>
                    </a:p>
                  </a:txBody>
                  <a:tcPr marL="68870" marR="68870" marT="34435" marB="3443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2095200646"/>
                  </a:ext>
                </a:extLst>
              </a:tr>
              <a:tr h="881349">
                <a:tc>
                  <a:txBody>
                    <a:bodyPr/>
                    <a:lstStyle/>
                    <a:p>
                      <a:pPr fontAlgn="t"/>
                      <a:r>
                        <a:rPr lang="en-US" sz="1400" b="1" u="none" strike="noStrike" dirty="0" smtClean="0">
                          <a:solidFill>
                            <a:srgbClr val="4F7CAC"/>
                          </a:solidFill>
                          <a:effectLst/>
                          <a:hlinkClick r:id="rId2"/>
                        </a:rPr>
                        <a:t>M1056</a:t>
                      </a:r>
                      <a:endParaRPr lang="en-US" sz="14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fontAlgn="t"/>
                      <a:r>
                        <a:rPr lang="en-US" sz="1400" b="1" u="none" strike="noStrike" dirty="0">
                          <a:solidFill>
                            <a:srgbClr val="4F7CAC"/>
                          </a:solidFill>
                          <a:effectLst/>
                          <a:hlinkClick r:id="rId2"/>
                        </a:rPr>
                        <a:t>Pre-compromise</a:t>
                      </a:r>
                      <a:endParaRPr lang="en-US" sz="14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marL="285750" indent="-285750" fontAlgn="t">
                        <a:buFont typeface="Wingdings" panose="05000000000000000000" pitchFamily="2" charset="2"/>
                        <a:buChar char="n"/>
                      </a:pPr>
                      <a:r>
                        <a:rPr lang="en-US" sz="1400" b="1" dirty="0">
                          <a:effectLst/>
                        </a:rPr>
                        <a:t>This technique cannot be easily mitigated with preventive controls since it is based on behaviors</a:t>
                      </a:r>
                      <a:r>
                        <a:rPr lang="zh-TW" altLang="en-US" sz="1400" b="1" dirty="0">
                          <a:effectLst/>
                        </a:rPr>
                        <a:t> </a:t>
                      </a:r>
                      <a:r>
                        <a:rPr lang="en-US" sz="1400" b="1" dirty="0">
                          <a:effectLst/>
                        </a:rPr>
                        <a:t>performed outside of the scope of enterprise defenses and controls. </a:t>
                      </a:r>
                      <a:r>
                        <a:rPr lang="zh-TW" altLang="en-US" sz="1400" b="1" i="0" kern="1200" dirty="0">
                          <a:solidFill>
                            <a:schemeClr val="tx1"/>
                          </a:solidFill>
                          <a:effectLst/>
                          <a:latin typeface="+mn-lt"/>
                          <a:ea typeface="+mn-ea"/>
                          <a:cs typeface="+mn-cs"/>
                        </a:rPr>
                        <a:t>這種技術無法通過預防性控制輕鬆緩解，因為它基於在企業防禦和控制範圍之外執行的行為。</a:t>
                      </a:r>
                      <a:endParaRPr lang="en-US" altLang="zh-TW" sz="1400" b="1" i="0" kern="1200" dirty="0">
                        <a:solidFill>
                          <a:schemeClr val="tx1"/>
                        </a:solidFill>
                        <a:effectLst/>
                        <a:latin typeface="+mn-lt"/>
                        <a:ea typeface="+mn-ea"/>
                        <a:cs typeface="+mn-cs"/>
                      </a:endParaRPr>
                    </a:p>
                    <a:p>
                      <a:pPr marL="285750" indent="-285750" fontAlgn="t">
                        <a:buFont typeface="Wingdings" panose="05000000000000000000" pitchFamily="2" charset="2"/>
                        <a:buChar char="n"/>
                      </a:pPr>
                      <a:r>
                        <a:rPr lang="en-US" sz="1400" b="1" dirty="0">
                          <a:effectLst/>
                        </a:rPr>
                        <a:t>Efforts should focus on minimizing the amount and sensitivity of data available to external parties.</a:t>
                      </a:r>
                      <a:r>
                        <a:rPr lang="zh-TW" altLang="en-US" sz="1400" b="1" i="0" kern="1200" dirty="0">
                          <a:solidFill>
                            <a:schemeClr val="tx1"/>
                          </a:solidFill>
                          <a:effectLst/>
                          <a:latin typeface="+mn-lt"/>
                          <a:ea typeface="+mn-ea"/>
                          <a:cs typeface="+mn-cs"/>
                        </a:rPr>
                        <a:t>應重點努力最大限度地減少外部各方可用數據的數量和敏感性。</a:t>
                      </a:r>
                      <a:endParaRPr lang="en-US" altLang="zh-TW" sz="11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2489582577"/>
                  </a:ext>
                </a:extLst>
              </a:tr>
            </a:tbl>
          </a:graphicData>
        </a:graphic>
      </p:graphicFrame>
      <p:sp>
        <p:nvSpPr>
          <p:cNvPr id="6" name="矩形 5"/>
          <p:cNvSpPr/>
          <p:nvPr/>
        </p:nvSpPr>
        <p:spPr>
          <a:xfrm>
            <a:off x="0" y="83683"/>
            <a:ext cx="4315605" cy="584775"/>
          </a:xfrm>
          <a:prstGeom prst="rect">
            <a:avLst/>
          </a:prstGeom>
        </p:spPr>
        <p:txBody>
          <a:bodyPr wrap="none">
            <a:spAutoFit/>
          </a:bodyPr>
          <a:lstStyle/>
          <a:p>
            <a:r>
              <a:rPr lang="en-US" altLang="zh-TW" sz="2400" dirty="0"/>
              <a:t>1.</a:t>
            </a:r>
            <a:r>
              <a:rPr lang="zh-TW" altLang="en-US" sz="2400" dirty="0"/>
              <a:t>偵察</a:t>
            </a:r>
            <a:r>
              <a:rPr lang="en-US" altLang="zh-TW" sz="2400" dirty="0"/>
              <a:t>Reconnaissance</a:t>
            </a:r>
            <a:r>
              <a:rPr lang="zh-TW" altLang="en-US" sz="2400" dirty="0"/>
              <a:t> 戰術</a:t>
            </a:r>
            <a:r>
              <a:rPr lang="en-US" altLang="zh-TW" sz="3200" dirty="0" smtClean="0"/>
              <a:t>|</a:t>
            </a:r>
            <a:endParaRPr lang="en-US" altLang="zh-TW" sz="2000" dirty="0"/>
          </a:p>
        </p:txBody>
      </p:sp>
      <p:sp>
        <p:nvSpPr>
          <p:cNvPr id="7" name="投影片編號版面配置區 6"/>
          <p:cNvSpPr>
            <a:spLocks noGrp="1"/>
          </p:cNvSpPr>
          <p:nvPr>
            <p:ph type="sldNum" sz="quarter" idx="12"/>
          </p:nvPr>
        </p:nvSpPr>
        <p:spPr/>
        <p:txBody>
          <a:bodyPr/>
          <a:lstStyle/>
          <a:p>
            <a:fld id="{D16C3A51-89D0-4E4D-AA61-5A30A561532A}" type="slidenum">
              <a:rPr lang="zh-TW" altLang="en-US" smtClean="0"/>
              <a:pPr/>
              <a:t>16</a:t>
            </a:fld>
            <a:endParaRPr lang="zh-TW" altLang="en-US"/>
          </a:p>
        </p:txBody>
      </p:sp>
      <p:graphicFrame>
        <p:nvGraphicFramePr>
          <p:cNvPr id="8" name="表格 7"/>
          <p:cNvGraphicFramePr>
            <a:graphicFrameLocks noGrp="1"/>
          </p:cNvGraphicFramePr>
          <p:nvPr>
            <p:extLst>
              <p:ext uri="{D42A27DB-BD31-4B8C-83A1-F6EECF244321}">
                <p14:modId xmlns:p14="http://schemas.microsoft.com/office/powerpoint/2010/main" val="692924758"/>
              </p:ext>
            </p:extLst>
          </p:nvPr>
        </p:nvGraphicFramePr>
        <p:xfrm>
          <a:off x="128415" y="5178829"/>
          <a:ext cx="10528501" cy="1459715"/>
        </p:xfrm>
        <a:graphic>
          <a:graphicData uri="http://schemas.openxmlformats.org/drawingml/2006/table">
            <a:tbl>
              <a:tblPr firstRow="1" bandRow="1">
                <a:tableStyleId>{5C22544A-7EE6-4342-B048-85BDC9FD1C3A}</a:tableStyleId>
              </a:tblPr>
              <a:tblGrid>
                <a:gridCol w="10528501">
                  <a:extLst>
                    <a:ext uri="{9D8B030D-6E8A-4147-A177-3AD203B41FA5}">
                      <a16:colId xmlns:a16="http://schemas.microsoft.com/office/drawing/2014/main" val="2220712824"/>
                    </a:ext>
                  </a:extLst>
                </a:gridCol>
              </a:tblGrid>
              <a:tr h="1459715">
                <a:tc>
                  <a:txBody>
                    <a:bodyPr/>
                    <a:lstStyle/>
                    <a:p>
                      <a:pPr marL="285750" indent="-285750">
                        <a:buFont typeface="Wingdings" panose="05000000000000000000" pitchFamily="2" charset="2"/>
                        <a:buChar char="n"/>
                      </a:pPr>
                      <a:r>
                        <a:rPr lang="en-US" altLang="zh-TW" sz="1400" b="1" i="0" dirty="0" smtClean="0">
                          <a:solidFill>
                            <a:srgbClr val="39434C"/>
                          </a:solidFill>
                          <a:effectLst/>
                          <a:latin typeface="+mn-lt"/>
                        </a:rPr>
                        <a:t>Much of this activity may have a very high occurrence and associated false positive rate, as well as potentially taking place outside the visibility of the target organization, making detection difficult for defenders.</a:t>
                      </a:r>
                      <a:r>
                        <a:rPr lang="zh-TW" altLang="en-US" sz="1400" b="1" i="0" dirty="0" smtClean="0">
                          <a:solidFill>
                            <a:srgbClr val="39434C"/>
                          </a:solidFill>
                          <a:effectLst/>
                          <a:latin typeface="Roboto-Regular"/>
                        </a:rPr>
                        <a:t>大多數此類活動的發生率和相關誤報率可能非常高，並且可能發生在目標組織的可見性之外，使防禦者難以檢測到。</a:t>
                      </a:r>
                      <a:endParaRPr lang="en-US" altLang="zh-TW" sz="1400" b="1" i="0" dirty="0" smtClean="0">
                        <a:solidFill>
                          <a:srgbClr val="39434C"/>
                        </a:solidFill>
                        <a:effectLst/>
                        <a:latin typeface="Roboto-Regular"/>
                      </a:endParaRPr>
                    </a:p>
                    <a:p>
                      <a:pPr marL="285750" indent="-285750">
                        <a:buFont typeface="Wingdings" panose="05000000000000000000" pitchFamily="2" charset="2"/>
                        <a:buChar char="n"/>
                      </a:pPr>
                      <a:r>
                        <a:rPr lang="en-US" altLang="zh-TW" sz="1400" b="1" i="0" dirty="0" smtClean="0">
                          <a:solidFill>
                            <a:srgbClr val="39434C"/>
                          </a:solidFill>
                          <a:effectLst/>
                          <a:latin typeface="+mn-lt"/>
                        </a:rPr>
                        <a:t>Detection efforts may be focused on related stages of the adversary lifecycle, such as during Initial Access.</a:t>
                      </a:r>
                      <a:r>
                        <a:rPr lang="zh-TW" altLang="en-US" sz="1400" b="1" i="0" dirty="0" smtClean="0">
                          <a:solidFill>
                            <a:srgbClr val="39434C"/>
                          </a:solidFill>
                          <a:effectLst/>
                          <a:latin typeface="Roboto-Regular"/>
                        </a:rPr>
                        <a:t>檢測工作可能集中在對手生命週期的相關階段，例如初始訪問期間。</a:t>
                      </a:r>
                      <a:endParaRPr lang="en-US" altLang="zh-TW" sz="1400" b="1" i="0" dirty="0" smtClean="0">
                        <a:solidFill>
                          <a:srgbClr val="39434C"/>
                        </a:solidFill>
                        <a:effectLst/>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832256805"/>
                  </a:ext>
                </a:extLst>
              </a:tr>
            </a:tbl>
          </a:graphicData>
        </a:graphic>
      </p:graphicFrame>
      <p:sp>
        <p:nvSpPr>
          <p:cNvPr id="9" name="矩形 8"/>
          <p:cNvSpPr/>
          <p:nvPr/>
        </p:nvSpPr>
        <p:spPr>
          <a:xfrm>
            <a:off x="58189" y="2279136"/>
            <a:ext cx="3175356" cy="461665"/>
          </a:xfrm>
          <a:prstGeom prst="rect">
            <a:avLst/>
          </a:prstGeom>
        </p:spPr>
        <p:txBody>
          <a:bodyPr wrap="none">
            <a:spAutoFit/>
          </a:bodyPr>
          <a:lstStyle/>
          <a:p>
            <a:r>
              <a:rPr lang="en-US" altLang="zh-TW" sz="2400" b="1" dirty="0">
                <a:solidFill>
                  <a:srgbClr val="39434C"/>
                </a:solidFill>
                <a:latin typeface="Roboto-Light"/>
              </a:rPr>
              <a:t>Mitigations</a:t>
            </a:r>
            <a:r>
              <a:rPr lang="zh-TW" altLang="en-US" sz="2400" b="1" dirty="0">
                <a:solidFill>
                  <a:srgbClr val="39434C"/>
                </a:solidFill>
                <a:latin typeface="Roboto-Light"/>
              </a:rPr>
              <a:t> </a:t>
            </a:r>
            <a:r>
              <a:rPr lang="zh-TW" altLang="en-US" sz="2400" b="1" dirty="0"/>
              <a:t>緩解措施</a:t>
            </a:r>
          </a:p>
        </p:txBody>
      </p:sp>
      <p:graphicFrame>
        <p:nvGraphicFramePr>
          <p:cNvPr id="10" name="表格 9"/>
          <p:cNvGraphicFramePr>
            <a:graphicFrameLocks noGrp="1"/>
          </p:cNvGraphicFramePr>
          <p:nvPr>
            <p:extLst>
              <p:ext uri="{D42A27DB-BD31-4B8C-83A1-F6EECF244321}">
                <p14:modId xmlns:p14="http://schemas.microsoft.com/office/powerpoint/2010/main" val="2864134750"/>
              </p:ext>
            </p:extLst>
          </p:nvPr>
        </p:nvGraphicFramePr>
        <p:xfrm>
          <a:off x="128416" y="1249417"/>
          <a:ext cx="11804985" cy="945242"/>
        </p:xfrm>
        <a:graphic>
          <a:graphicData uri="http://schemas.openxmlformats.org/drawingml/2006/table">
            <a:tbl>
              <a:tblPr/>
              <a:tblGrid>
                <a:gridCol w="938755">
                  <a:extLst>
                    <a:ext uri="{9D8B030D-6E8A-4147-A177-3AD203B41FA5}">
                      <a16:colId xmlns:a16="http://schemas.microsoft.com/office/drawing/2014/main" val="3772659884"/>
                    </a:ext>
                  </a:extLst>
                </a:gridCol>
                <a:gridCol w="1425329">
                  <a:extLst>
                    <a:ext uri="{9D8B030D-6E8A-4147-A177-3AD203B41FA5}">
                      <a16:colId xmlns:a16="http://schemas.microsoft.com/office/drawing/2014/main" val="2877839457"/>
                    </a:ext>
                  </a:extLst>
                </a:gridCol>
                <a:gridCol w="9440901">
                  <a:extLst>
                    <a:ext uri="{9D8B030D-6E8A-4147-A177-3AD203B41FA5}">
                      <a16:colId xmlns:a16="http://schemas.microsoft.com/office/drawing/2014/main" val="3645969166"/>
                    </a:ext>
                  </a:extLst>
                </a:gridCol>
              </a:tblGrid>
              <a:tr h="212313">
                <a:tc>
                  <a:txBody>
                    <a:bodyPr/>
                    <a:lstStyle/>
                    <a:p>
                      <a:pPr algn="l" fontAlgn="b"/>
                      <a:r>
                        <a:rPr lang="en-US" sz="1400" b="1" dirty="0">
                          <a:effectLst/>
                        </a:rPr>
                        <a:t>ID</a:t>
                      </a:r>
                    </a:p>
                  </a:txBody>
                  <a:tcPr marL="68870" marR="68870" marT="34435" marB="3443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smtClean="0">
                          <a:effectLst/>
                        </a:rPr>
                        <a:t>Name</a:t>
                      </a:r>
                      <a:endParaRPr lang="en-US" sz="1400" b="1" dirty="0">
                        <a:effectLst/>
                      </a:endParaRPr>
                    </a:p>
                  </a:txBody>
                  <a:tcPr marL="68870" marR="68870" marT="34435" marB="3443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a:effectLst/>
                        </a:rPr>
                        <a:t>Description</a:t>
                      </a:r>
                    </a:p>
                  </a:txBody>
                  <a:tcPr marL="68870" marR="68870" marT="34435" marB="3443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2095200646"/>
                  </a:ext>
                </a:extLst>
              </a:tr>
              <a:tr h="663012">
                <a:tc>
                  <a:txBody>
                    <a:bodyPr/>
                    <a:lstStyle/>
                    <a:p>
                      <a:pPr fontAlgn="t"/>
                      <a:r>
                        <a:rPr lang="en-US" altLang="zh-TW" sz="1800" b="0" i="0" u="none" strike="noStrike" kern="1200" dirty="0" smtClean="0">
                          <a:solidFill>
                            <a:schemeClr val="tx1"/>
                          </a:solidFill>
                          <a:effectLst/>
                          <a:latin typeface="+mn-lt"/>
                          <a:ea typeface="+mn-ea"/>
                          <a:cs typeface="+mn-cs"/>
                          <a:hlinkClick r:id="rId3"/>
                        </a:rPr>
                        <a:t>G0125</a:t>
                      </a:r>
                      <a:endParaRPr lang="en-US" sz="14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3"/>
                        </a:rPr>
                        <a:t>HAFNIUM</a:t>
                      </a:r>
                      <a:endParaRPr lang="en-US" sz="14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marL="285750" marR="0" indent="-285750" algn="l" defTabSz="914400" rtl="0" eaLnBrk="1" fontAlgn="t" latinLnBrk="0" hangingPunct="1">
                        <a:lnSpc>
                          <a:spcPct val="100000"/>
                        </a:lnSpc>
                        <a:spcBef>
                          <a:spcPts val="0"/>
                        </a:spcBef>
                        <a:spcAft>
                          <a:spcPts val="0"/>
                        </a:spcAft>
                        <a:buClrTx/>
                        <a:buSzTx/>
                        <a:buFont typeface="Wingdings" panose="05000000000000000000" pitchFamily="2" charset="2"/>
                        <a:buChar char="n"/>
                        <a:tabLst/>
                        <a:defRPr/>
                      </a:pPr>
                      <a:r>
                        <a:rPr lang="en-US" altLang="zh-TW" sz="1400" b="0" i="0" u="none" strike="noStrike" kern="1200" dirty="0" smtClean="0">
                          <a:solidFill>
                            <a:schemeClr val="tx1"/>
                          </a:solidFill>
                          <a:effectLst/>
                          <a:latin typeface="+mn-lt"/>
                          <a:ea typeface="+mn-ea"/>
                          <a:cs typeface="+mn-cs"/>
                          <a:hlinkClick r:id="rId3"/>
                        </a:rPr>
                        <a:t>HAFNIUM</a:t>
                      </a:r>
                      <a:r>
                        <a:rPr lang="en-US" sz="1400" b="1" dirty="0" smtClean="0">
                          <a:effectLst/>
                        </a:rPr>
                        <a:t> gathered the fully qualified domain names (FQDNs) for targeted Exchange servers in the victim's environment. </a:t>
                      </a:r>
                      <a:r>
                        <a:rPr lang="en-US" altLang="zh-TW" sz="1400" b="0" i="0" u="none" strike="noStrike" kern="1200" dirty="0" smtClean="0">
                          <a:solidFill>
                            <a:schemeClr val="tx1"/>
                          </a:solidFill>
                          <a:effectLst/>
                          <a:latin typeface="+mn-lt"/>
                          <a:ea typeface="+mn-ea"/>
                          <a:cs typeface="+mn-cs"/>
                          <a:hlinkClick r:id="rId3"/>
                        </a:rPr>
                        <a:t>HAFNIUM</a:t>
                      </a:r>
                      <a:r>
                        <a:rPr lang="zh-TW" altLang="en-US" sz="1400" b="1" dirty="0" smtClean="0">
                          <a:effectLst/>
                        </a:rPr>
                        <a:t>收集了受害者環境中目標 </a:t>
                      </a:r>
                      <a:r>
                        <a:rPr lang="en-US" sz="1400" b="1" dirty="0" smtClean="0">
                          <a:effectLst/>
                        </a:rPr>
                        <a:t>Exchange </a:t>
                      </a:r>
                      <a:r>
                        <a:rPr lang="zh-TW" altLang="en-US" sz="1400" b="1" dirty="0" smtClean="0">
                          <a:effectLst/>
                        </a:rPr>
                        <a:t>伺服器的完全限定網域名稱 </a:t>
                      </a:r>
                      <a:r>
                        <a:rPr lang="en-US" altLang="zh-TW" sz="1400" b="1" dirty="0" smtClean="0">
                          <a:effectLst/>
                        </a:rPr>
                        <a:t>(</a:t>
                      </a:r>
                      <a:r>
                        <a:rPr lang="en-US" sz="1400" b="1" dirty="0" smtClean="0">
                          <a:effectLst/>
                        </a:rPr>
                        <a:t>FQDN)。</a:t>
                      </a:r>
                      <a:endParaRPr lang="en-US" altLang="zh-TW" sz="11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2489582577"/>
                  </a:ext>
                </a:extLst>
              </a:tr>
            </a:tbl>
          </a:graphicData>
        </a:graphic>
      </p:graphicFrame>
      <p:sp>
        <p:nvSpPr>
          <p:cNvPr id="11" name="文字方塊 10"/>
          <p:cNvSpPr txBox="1"/>
          <p:nvPr/>
        </p:nvSpPr>
        <p:spPr>
          <a:xfrm>
            <a:off x="4091227" y="264106"/>
            <a:ext cx="7718203" cy="369332"/>
          </a:xfrm>
          <a:prstGeom prst="rect">
            <a:avLst/>
          </a:prstGeom>
          <a:noFill/>
        </p:spPr>
        <p:txBody>
          <a:bodyPr wrap="none" rtlCol="0">
            <a:spAutoFit/>
          </a:bodyPr>
          <a:lstStyle/>
          <a:p>
            <a:r>
              <a:rPr lang="en-US" altLang="zh-TW" dirty="0"/>
              <a:t>4</a:t>
            </a:r>
            <a:r>
              <a:rPr lang="en-US" altLang="zh-TW" dirty="0" smtClean="0"/>
              <a:t>.</a:t>
            </a:r>
            <a:r>
              <a:rPr lang="zh-TW" altLang="en-US" dirty="0">
                <a:effectLst>
                  <a:outerShdw blurRad="38100" dist="38100" dir="2700000" algn="tl">
                    <a:srgbClr val="000000">
                      <a:alpha val="43137"/>
                    </a:srgbClr>
                  </a:outerShdw>
                </a:effectLst>
              </a:rPr>
              <a:t>收集受害者網路訊息 </a:t>
            </a:r>
            <a:r>
              <a:rPr lang="en-US" altLang="zh-TW" dirty="0">
                <a:effectLst>
                  <a:outerShdw blurRad="38100" dist="38100" dir="2700000" algn="tl">
                    <a:srgbClr val="000000">
                      <a:alpha val="43137"/>
                    </a:srgbClr>
                  </a:outerShdw>
                </a:effectLst>
              </a:rPr>
              <a:t>Gather Victim Network </a:t>
            </a:r>
            <a:r>
              <a:rPr lang="en-US" altLang="zh-TW" dirty="0" smtClean="0">
                <a:effectLst>
                  <a:outerShdw blurRad="38100" dist="38100" dir="2700000" algn="tl">
                    <a:srgbClr val="000000">
                      <a:alpha val="43137"/>
                    </a:srgbClr>
                  </a:outerShdw>
                </a:effectLst>
              </a:rPr>
              <a:t>Information</a:t>
            </a:r>
            <a:r>
              <a:rPr lang="zh-TW" altLang="en-US" dirty="0" smtClean="0">
                <a:effectLst>
                  <a:outerShdw blurRad="38100" dist="38100" dir="2700000" algn="tl">
                    <a:srgbClr val="000000">
                      <a:alpha val="43137"/>
                    </a:srgbClr>
                  </a:outerShdw>
                </a:effectLst>
              </a:rPr>
              <a:t> </a:t>
            </a:r>
            <a:r>
              <a:rPr lang="en-US" altLang="zh-TW" dirty="0" smtClean="0">
                <a:solidFill>
                  <a:prstClr val="black"/>
                </a:solidFill>
              </a:rPr>
              <a:t>T1590 </a:t>
            </a:r>
            <a:r>
              <a:rPr lang="en-US" altLang="zh-TW" dirty="0">
                <a:solidFill>
                  <a:prstClr val="black"/>
                </a:solidFill>
              </a:rPr>
              <a:t>(6)</a:t>
            </a:r>
            <a:r>
              <a:rPr lang="zh-TW" altLang="en-US" dirty="0">
                <a:solidFill>
                  <a:prstClr val="black"/>
                </a:solidFill>
              </a:rPr>
              <a:t>技術</a:t>
            </a:r>
            <a:endParaRPr lang="zh-TW" altLang="en-US" dirty="0"/>
          </a:p>
        </p:txBody>
      </p:sp>
    </p:spTree>
    <p:extLst>
      <p:ext uri="{BB962C8B-B14F-4D97-AF65-F5344CB8AC3E}">
        <p14:creationId xmlns:p14="http://schemas.microsoft.com/office/powerpoint/2010/main" val="1923097436"/>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5772150" y="1825625"/>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800" b="0" i="0" u="none" strike="noStrike" cap="none" normalizeH="0" baseline="0" dirty="0">
                <a:ln>
                  <a:noFill/>
                </a:ln>
                <a:solidFill>
                  <a:schemeClr val="tx1"/>
                </a:solidFill>
                <a:effectLst/>
                <a:latin typeface="Arial" panose="020B0604020202020204" pitchFamily="34" charset="0"/>
              </a:rPr>
              <a:t/>
            </a:r>
            <a:br>
              <a:rPr kumimoji="0" lang="zh-TW" altLang="zh-TW" sz="1800" b="0" i="0" u="none" strike="noStrike" cap="none" normalizeH="0" baseline="0" dirty="0">
                <a:ln>
                  <a:noFill/>
                </a:ln>
                <a:solidFill>
                  <a:schemeClr val="tx1"/>
                </a:solidFill>
                <a:effectLst/>
                <a:latin typeface="Arial" panose="020B0604020202020204" pitchFamily="34" charset="0"/>
              </a:rPr>
            </a:br>
            <a:endParaRPr kumimoji="0" lang="zh-TW" altLang="zh-TW" sz="1800" b="0" i="0" u="none" strike="noStrike" cap="none" normalizeH="0" baseline="0" dirty="0">
              <a:ln>
                <a:noFill/>
              </a:ln>
              <a:solidFill>
                <a:schemeClr val="tx1"/>
              </a:solidFill>
              <a:effectLst/>
              <a:latin typeface="Arial" panose="020B0604020202020204" pitchFamily="34" charset="0"/>
            </a:endParaRPr>
          </a:p>
        </p:txBody>
      </p:sp>
      <p:graphicFrame>
        <p:nvGraphicFramePr>
          <p:cNvPr id="4" name="表格 3"/>
          <p:cNvGraphicFramePr>
            <a:graphicFrameLocks noGrp="1"/>
          </p:cNvGraphicFramePr>
          <p:nvPr>
            <p:extLst>
              <p:ext uri="{D42A27DB-BD31-4B8C-83A1-F6EECF244321}">
                <p14:modId xmlns:p14="http://schemas.microsoft.com/office/powerpoint/2010/main" val="3264814118"/>
              </p:ext>
            </p:extLst>
          </p:nvPr>
        </p:nvGraphicFramePr>
        <p:xfrm>
          <a:off x="184410" y="219187"/>
          <a:ext cx="11419986" cy="4895712"/>
        </p:xfrm>
        <a:graphic>
          <a:graphicData uri="http://schemas.openxmlformats.org/drawingml/2006/table">
            <a:tbl>
              <a:tblPr firstRow="1" bandRow="1">
                <a:tableStyleId>{5C22544A-7EE6-4342-B048-85BDC9FD1C3A}</a:tableStyleId>
              </a:tblPr>
              <a:tblGrid>
                <a:gridCol w="11419986">
                  <a:extLst>
                    <a:ext uri="{9D8B030D-6E8A-4147-A177-3AD203B41FA5}">
                      <a16:colId xmlns:a16="http://schemas.microsoft.com/office/drawing/2014/main" val="3994818564"/>
                    </a:ext>
                  </a:extLst>
                </a:gridCol>
              </a:tblGrid>
              <a:tr h="543968">
                <a:tc>
                  <a:txBody>
                    <a:bodyPr/>
                    <a:lstStyle/>
                    <a:p>
                      <a:r>
                        <a:rPr lang="en-US" altLang="zh-TW" sz="2800" dirty="0" smtClean="0"/>
                        <a:t>2.</a:t>
                      </a:r>
                      <a:r>
                        <a:rPr lang="zh-TW" altLang="en-US" sz="2800" dirty="0" smtClean="0"/>
                        <a:t>資源開發</a:t>
                      </a:r>
                      <a:r>
                        <a:rPr lang="en-US" altLang="zh-TW" sz="2800" dirty="0" smtClean="0"/>
                        <a:t>Resource Development </a:t>
                      </a:r>
                      <a:r>
                        <a:rPr lang="zh-TW" altLang="en-US" sz="2800" dirty="0" smtClean="0"/>
                        <a:t>戰術的</a:t>
                      </a:r>
                      <a:r>
                        <a:rPr lang="en-US" altLang="zh-TW" sz="2800" dirty="0" smtClean="0"/>
                        <a:t>8</a:t>
                      </a:r>
                      <a:r>
                        <a:rPr lang="zh-TW" altLang="en-US" sz="2800" dirty="0" smtClean="0"/>
                        <a:t>大</a:t>
                      </a:r>
                      <a:r>
                        <a:rPr lang="zh-TW" altLang="en-US" sz="2800" dirty="0"/>
                        <a:t>類型技術</a:t>
                      </a:r>
                      <a:r>
                        <a:rPr lang="en-US" altLang="zh-TW" sz="2800" dirty="0"/>
                        <a:t>(Techniques)</a:t>
                      </a:r>
                    </a:p>
                  </a:txBody>
                  <a:tcPr/>
                </a:tc>
                <a:extLst>
                  <a:ext uri="{0D108BD9-81ED-4DB2-BD59-A6C34878D82A}">
                    <a16:rowId xmlns:a16="http://schemas.microsoft.com/office/drawing/2014/main" val="826265273"/>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a:t>1</a:t>
                      </a:r>
                      <a:r>
                        <a:rPr lang="en-US" altLang="zh-TW" sz="2800" b="1" dirty="0" smtClean="0"/>
                        <a:t>.</a:t>
                      </a:r>
                      <a:r>
                        <a:rPr lang="zh-TW" altLang="en-US" sz="2800" b="1" dirty="0" smtClean="0"/>
                        <a:t>取得存取權限</a:t>
                      </a:r>
                      <a:r>
                        <a:rPr lang="zh-TW" altLang="en-US" sz="2800" b="1" dirty="0"/>
                        <a:t> </a:t>
                      </a:r>
                      <a:r>
                        <a:rPr lang="en-US" altLang="zh-TW" sz="2800" b="1" dirty="0" smtClean="0"/>
                        <a:t>Acquire Access</a:t>
                      </a:r>
                      <a:endParaRPr lang="en-US" altLang="zh-TW" sz="2800" b="1" dirty="0"/>
                    </a:p>
                  </a:txBody>
                  <a:tcPr/>
                </a:tc>
                <a:extLst>
                  <a:ext uri="{0D108BD9-81ED-4DB2-BD59-A6C34878D82A}">
                    <a16:rowId xmlns:a16="http://schemas.microsoft.com/office/drawing/2014/main" val="1535378437"/>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a:t>2</a:t>
                      </a:r>
                      <a:r>
                        <a:rPr lang="en-US" altLang="zh-TW" sz="2800" b="1" dirty="0" smtClean="0"/>
                        <a:t>.</a:t>
                      </a:r>
                      <a:r>
                        <a:rPr lang="zh-TW" altLang="en-US" sz="2800" b="1" dirty="0" smtClean="0"/>
                        <a:t>取得基礎設施 </a:t>
                      </a:r>
                      <a:r>
                        <a:rPr lang="en-US" altLang="zh-TW" sz="2800" b="1" dirty="0" smtClean="0"/>
                        <a:t>Acquire Infrastructure (8)</a:t>
                      </a:r>
                      <a:endParaRPr lang="zh-TW" altLang="en-US" sz="2800" b="1" dirty="0"/>
                    </a:p>
                  </a:txBody>
                  <a:tcPr>
                    <a:solidFill>
                      <a:schemeClr val="accent6">
                        <a:lumMod val="20000"/>
                        <a:lumOff val="80000"/>
                      </a:schemeClr>
                    </a:solidFill>
                  </a:tcPr>
                </a:tc>
                <a:extLst>
                  <a:ext uri="{0D108BD9-81ED-4DB2-BD59-A6C34878D82A}">
                    <a16:rowId xmlns:a16="http://schemas.microsoft.com/office/drawing/2014/main" val="3624120180"/>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a:t>3</a:t>
                      </a:r>
                      <a:r>
                        <a:rPr lang="en-US" altLang="zh-TW" sz="2800" b="1" dirty="0" smtClean="0"/>
                        <a:t>.</a:t>
                      </a:r>
                      <a:r>
                        <a:rPr lang="zh-TW" altLang="en-US" sz="2800" b="1" dirty="0" smtClean="0"/>
                        <a:t>洩漏帳戶 </a:t>
                      </a:r>
                      <a:r>
                        <a:rPr lang="en-US" altLang="zh-TW" sz="2800" b="1" dirty="0" smtClean="0"/>
                        <a:t>Compromise Accounts (3)</a:t>
                      </a:r>
                      <a:endParaRPr lang="en-US" altLang="zh-TW" sz="2800" b="1" dirty="0"/>
                    </a:p>
                  </a:txBody>
                  <a:tcPr>
                    <a:solidFill>
                      <a:schemeClr val="accent6">
                        <a:lumMod val="20000"/>
                        <a:lumOff val="80000"/>
                      </a:schemeClr>
                    </a:solidFill>
                  </a:tcPr>
                </a:tc>
                <a:extLst>
                  <a:ext uri="{0D108BD9-81ED-4DB2-BD59-A6C34878D82A}">
                    <a16:rowId xmlns:a16="http://schemas.microsoft.com/office/drawing/2014/main" val="943303741"/>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a:t>4</a:t>
                      </a:r>
                      <a:r>
                        <a:rPr lang="en-US" altLang="zh-TW" sz="2800" b="1" dirty="0" smtClean="0"/>
                        <a:t>.</a:t>
                      </a:r>
                      <a:r>
                        <a:rPr lang="zh-TW" altLang="en-US" sz="2800" b="1" dirty="0" smtClean="0"/>
                        <a:t>損害基礎設施 </a:t>
                      </a:r>
                      <a:r>
                        <a:rPr lang="en-US" altLang="zh-TW" sz="2800" b="1" dirty="0" smtClean="0"/>
                        <a:t>Compromise Infrastructure (7)</a:t>
                      </a:r>
                      <a:endParaRPr lang="en-US" altLang="zh-TW" sz="2800" b="1" dirty="0"/>
                    </a:p>
                  </a:txBody>
                  <a:tcPr>
                    <a:solidFill>
                      <a:schemeClr val="accent6">
                        <a:lumMod val="20000"/>
                        <a:lumOff val="80000"/>
                      </a:schemeClr>
                    </a:solidFill>
                  </a:tcPr>
                </a:tc>
                <a:extLst>
                  <a:ext uri="{0D108BD9-81ED-4DB2-BD59-A6C34878D82A}">
                    <a16:rowId xmlns:a16="http://schemas.microsoft.com/office/drawing/2014/main" val="1413733454"/>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a:t>5</a:t>
                      </a:r>
                      <a:r>
                        <a:rPr lang="en-US" altLang="zh-TW" sz="2800" b="1" dirty="0" smtClean="0"/>
                        <a:t>.</a:t>
                      </a:r>
                      <a:r>
                        <a:rPr lang="zh-TW" altLang="en-US" sz="2800" b="1" dirty="0" smtClean="0"/>
                        <a:t>發展能力 </a:t>
                      </a:r>
                      <a:r>
                        <a:rPr lang="en-US" altLang="zh-TW" sz="2800" b="1" dirty="0" smtClean="0"/>
                        <a:t>Develop Capabilities (4</a:t>
                      </a:r>
                      <a:r>
                        <a:rPr lang="en-US" altLang="zh-TW" sz="2800" b="1" dirty="0"/>
                        <a:t>)</a:t>
                      </a:r>
                    </a:p>
                  </a:txBody>
                  <a:tcPr>
                    <a:solidFill>
                      <a:schemeClr val="accent6">
                        <a:lumMod val="20000"/>
                        <a:lumOff val="80000"/>
                      </a:schemeClr>
                    </a:solidFill>
                  </a:tcPr>
                </a:tc>
                <a:extLst>
                  <a:ext uri="{0D108BD9-81ED-4DB2-BD59-A6C34878D82A}">
                    <a16:rowId xmlns:a16="http://schemas.microsoft.com/office/drawing/2014/main" val="1450935706"/>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a:t>6</a:t>
                      </a:r>
                      <a:r>
                        <a:rPr lang="en-US" altLang="zh-TW" sz="2800" b="1" dirty="0" smtClean="0"/>
                        <a:t>.</a:t>
                      </a:r>
                      <a:r>
                        <a:rPr lang="zh-TW" altLang="en-US" sz="2800" b="1" dirty="0" smtClean="0"/>
                        <a:t>建立帳戶</a:t>
                      </a:r>
                      <a:r>
                        <a:rPr lang="zh-TW" altLang="en-US" sz="2800" b="1" dirty="0">
                          <a:solidFill>
                            <a:srgbClr val="FF0000"/>
                          </a:solidFill>
                        </a:rPr>
                        <a:t> </a:t>
                      </a:r>
                      <a:r>
                        <a:rPr lang="en-US" altLang="zh-TW" sz="2800" b="1" dirty="0" smtClean="0"/>
                        <a:t> Establish Accounts (</a:t>
                      </a:r>
                      <a:r>
                        <a:rPr lang="en-US" altLang="zh-TW" sz="2800" b="1" dirty="0"/>
                        <a:t>3)</a:t>
                      </a:r>
                    </a:p>
                  </a:txBody>
                  <a:tcPr/>
                </a:tc>
                <a:extLst>
                  <a:ext uri="{0D108BD9-81ED-4DB2-BD59-A6C34878D82A}">
                    <a16:rowId xmlns:a16="http://schemas.microsoft.com/office/drawing/2014/main" val="1260882538"/>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a:t>7</a:t>
                      </a:r>
                      <a:r>
                        <a:rPr lang="en-US" altLang="zh-TW" sz="2800" b="1" dirty="0" smtClean="0"/>
                        <a:t>.</a:t>
                      </a:r>
                      <a:r>
                        <a:rPr lang="zh-TW" altLang="en-US" sz="2800" b="1" dirty="0" smtClean="0"/>
                        <a:t>獲得能力 </a:t>
                      </a:r>
                      <a:r>
                        <a:rPr lang="en-US" altLang="zh-TW" sz="2800" b="1" dirty="0" smtClean="0"/>
                        <a:t>Obtain Capabilities (6)</a:t>
                      </a:r>
                      <a:endParaRPr lang="en-US" altLang="zh-TW" sz="2800" b="1" dirty="0"/>
                    </a:p>
                  </a:txBody>
                  <a:tcPr/>
                </a:tc>
                <a:extLst>
                  <a:ext uri="{0D108BD9-81ED-4DB2-BD59-A6C34878D82A}">
                    <a16:rowId xmlns:a16="http://schemas.microsoft.com/office/drawing/2014/main" val="211472250"/>
                  </a:ext>
                </a:extLst>
              </a:tr>
              <a:tr h="543968">
                <a:tc>
                  <a:txBody>
                    <a:bodyPr/>
                    <a:lstStyle/>
                    <a:p>
                      <a:r>
                        <a:rPr lang="en-US" altLang="zh-TW" sz="2800" b="1" dirty="0"/>
                        <a:t>8</a:t>
                      </a:r>
                      <a:r>
                        <a:rPr lang="en-US" altLang="zh-TW" sz="2800" b="1" dirty="0" smtClean="0"/>
                        <a:t>.</a:t>
                      </a:r>
                      <a:r>
                        <a:rPr lang="zh-TW" altLang="en-US" sz="2800" b="1" dirty="0" smtClean="0"/>
                        <a:t>舞台能力 </a:t>
                      </a:r>
                      <a:r>
                        <a:rPr lang="en-US" altLang="zh-TW" sz="2800" b="1" dirty="0" smtClean="0"/>
                        <a:t>Stage Capabilities (6)</a:t>
                      </a:r>
                      <a:endParaRPr lang="en-US" altLang="zh-TW" sz="2800" b="1" dirty="0"/>
                    </a:p>
                  </a:txBody>
                  <a:tcPr/>
                </a:tc>
                <a:extLst>
                  <a:ext uri="{0D108BD9-81ED-4DB2-BD59-A6C34878D82A}">
                    <a16:rowId xmlns:a16="http://schemas.microsoft.com/office/drawing/2014/main" val="1551759250"/>
                  </a:ext>
                </a:extLst>
              </a:tr>
            </a:tbl>
          </a:graphicData>
        </a:graphic>
      </p:graphicFrame>
      <p:sp>
        <p:nvSpPr>
          <p:cNvPr id="2" name="投影片編號版面配置區 1"/>
          <p:cNvSpPr>
            <a:spLocks noGrp="1"/>
          </p:cNvSpPr>
          <p:nvPr>
            <p:ph type="sldNum" sz="quarter" idx="12"/>
          </p:nvPr>
        </p:nvSpPr>
        <p:spPr/>
        <p:txBody>
          <a:bodyPr/>
          <a:lstStyle/>
          <a:p>
            <a:fld id="{D16C3A51-89D0-4E4D-AA61-5A30A561532A}" type="slidenum">
              <a:rPr lang="zh-TW" altLang="en-US" smtClean="0"/>
              <a:pPr/>
              <a:t>17</a:t>
            </a:fld>
            <a:endParaRPr lang="zh-TW" altLang="en-US"/>
          </a:p>
        </p:txBody>
      </p:sp>
    </p:spTree>
    <p:extLst>
      <p:ext uri="{BB962C8B-B14F-4D97-AF65-F5344CB8AC3E}">
        <p14:creationId xmlns:p14="http://schemas.microsoft.com/office/powerpoint/2010/main" val="321850972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p:txBody>
          <a:bodyPr/>
          <a:lstStyle/>
          <a:p>
            <a:fld id="{7F744221-BDCB-440C-89EF-463871313D3B}" type="slidenum">
              <a:rPr lang="zh-TW" altLang="en-US" smtClean="0"/>
              <a:pPr/>
              <a:t>18</a:t>
            </a:fld>
            <a:endParaRPr lang="zh-TW" altLang="en-US"/>
          </a:p>
        </p:txBody>
      </p:sp>
      <p:sp>
        <p:nvSpPr>
          <p:cNvPr id="3" name="矩形 2"/>
          <p:cNvSpPr/>
          <p:nvPr/>
        </p:nvSpPr>
        <p:spPr>
          <a:xfrm>
            <a:off x="0" y="136525"/>
            <a:ext cx="7469352" cy="584775"/>
          </a:xfrm>
          <a:prstGeom prst="rect">
            <a:avLst/>
          </a:prstGeom>
        </p:spPr>
        <p:txBody>
          <a:bodyPr wrap="none">
            <a:spAutoFit/>
          </a:bodyPr>
          <a:lstStyle/>
          <a:p>
            <a:r>
              <a:rPr lang="en-US" altLang="zh-TW" sz="3200" dirty="0"/>
              <a:t>2</a:t>
            </a:r>
            <a:r>
              <a:rPr lang="en-US" altLang="zh-TW" sz="3200" dirty="0" smtClean="0"/>
              <a:t>.</a:t>
            </a:r>
            <a:r>
              <a:rPr lang="zh-TW" altLang="en-US" sz="3200" dirty="0"/>
              <a:t>資源開發</a:t>
            </a:r>
            <a:r>
              <a:rPr lang="en-US" altLang="zh-TW" sz="3200" dirty="0" smtClean="0"/>
              <a:t>Resource </a:t>
            </a:r>
            <a:r>
              <a:rPr lang="en-US" altLang="zh-TW" sz="3200" dirty="0"/>
              <a:t>Development</a:t>
            </a:r>
            <a:r>
              <a:rPr lang="zh-TW" altLang="en-US" sz="3200" dirty="0" smtClean="0"/>
              <a:t> 戰術</a:t>
            </a:r>
            <a:endParaRPr lang="en-US" altLang="zh-TW" sz="2400" dirty="0"/>
          </a:p>
        </p:txBody>
      </p:sp>
      <p:sp>
        <p:nvSpPr>
          <p:cNvPr id="6" name="矩形 5"/>
          <p:cNvSpPr/>
          <p:nvPr/>
        </p:nvSpPr>
        <p:spPr>
          <a:xfrm>
            <a:off x="0" y="634369"/>
            <a:ext cx="10640291" cy="461665"/>
          </a:xfrm>
          <a:prstGeom prst="rect">
            <a:avLst/>
          </a:prstGeom>
        </p:spPr>
        <p:txBody>
          <a:bodyPr wrap="square">
            <a:spAutoFit/>
          </a:bodyPr>
          <a:lstStyle/>
          <a:p>
            <a:pPr lvl="0"/>
            <a:r>
              <a:rPr lang="en-US" altLang="zh-TW" sz="2400" dirty="0">
                <a:solidFill>
                  <a:prstClr val="black"/>
                </a:solidFill>
              </a:rPr>
              <a:t>4</a:t>
            </a:r>
            <a:r>
              <a:rPr lang="en-US" altLang="zh-TW" sz="2400" dirty="0" smtClean="0">
                <a:solidFill>
                  <a:prstClr val="black"/>
                </a:solidFill>
              </a:rPr>
              <a:t>.</a:t>
            </a:r>
            <a:r>
              <a:rPr lang="zh-TW" altLang="en-US" sz="2400" b="1" dirty="0" smtClean="0">
                <a:solidFill>
                  <a:srgbClr val="FF0000"/>
                </a:solidFill>
                <a:effectLst>
                  <a:outerShdw blurRad="38100" dist="38100" dir="2700000" algn="tl">
                    <a:srgbClr val="000000">
                      <a:alpha val="43137"/>
                    </a:srgbClr>
                  </a:outerShdw>
                </a:effectLst>
              </a:rPr>
              <a:t>破</a:t>
            </a:r>
            <a:r>
              <a:rPr lang="zh-TW" altLang="en-US" sz="2400" b="1" dirty="0">
                <a:solidFill>
                  <a:srgbClr val="FF0000"/>
                </a:solidFill>
                <a:effectLst>
                  <a:outerShdw blurRad="38100" dist="38100" dir="2700000" algn="tl">
                    <a:srgbClr val="000000">
                      <a:alpha val="43137"/>
                    </a:srgbClr>
                  </a:outerShdw>
                </a:effectLst>
              </a:rPr>
              <a:t>壞</a:t>
            </a:r>
            <a:r>
              <a:rPr lang="zh-TW" altLang="en-US" sz="2400" b="1" dirty="0" smtClean="0">
                <a:solidFill>
                  <a:srgbClr val="FF0000"/>
                </a:solidFill>
                <a:effectLst>
                  <a:outerShdw blurRad="38100" dist="38100" dir="2700000" algn="tl">
                    <a:srgbClr val="000000">
                      <a:alpha val="43137"/>
                    </a:srgbClr>
                  </a:outerShdw>
                </a:effectLst>
              </a:rPr>
              <a:t>基礎</a:t>
            </a:r>
            <a:r>
              <a:rPr lang="zh-TW" altLang="en-US" sz="2400" b="1" dirty="0">
                <a:solidFill>
                  <a:srgbClr val="FF0000"/>
                </a:solidFill>
                <a:effectLst>
                  <a:outerShdw blurRad="38100" dist="38100" dir="2700000" algn="tl">
                    <a:srgbClr val="000000">
                      <a:alpha val="43137"/>
                    </a:srgbClr>
                  </a:outerShdw>
                </a:effectLst>
              </a:rPr>
              <a:t>設施 </a:t>
            </a:r>
            <a:r>
              <a:rPr lang="en-US" altLang="zh-TW" sz="2400" b="1" dirty="0" smtClean="0">
                <a:solidFill>
                  <a:srgbClr val="FF0000"/>
                </a:solidFill>
                <a:effectLst>
                  <a:outerShdw blurRad="38100" dist="38100" dir="2700000" algn="tl">
                    <a:srgbClr val="000000">
                      <a:alpha val="43137"/>
                    </a:srgbClr>
                  </a:outerShdw>
                </a:effectLst>
              </a:rPr>
              <a:t>Compromise Infrastructure</a:t>
            </a:r>
            <a:r>
              <a:rPr lang="zh-TW" altLang="en-US" sz="2400" b="1" dirty="0" smtClean="0">
                <a:solidFill>
                  <a:srgbClr val="FF0000"/>
                </a:solidFill>
                <a:effectLst>
                  <a:outerShdw blurRad="38100" dist="38100" dir="2700000" algn="tl">
                    <a:srgbClr val="000000">
                      <a:alpha val="43137"/>
                    </a:srgbClr>
                  </a:outerShdw>
                </a:effectLst>
              </a:rPr>
              <a:t> </a:t>
            </a:r>
            <a:r>
              <a:rPr lang="en-US" altLang="zh-TW" sz="2400" dirty="0" smtClean="0">
                <a:solidFill>
                  <a:prstClr val="black"/>
                </a:solidFill>
              </a:rPr>
              <a:t>T1584 (7)</a:t>
            </a:r>
            <a:r>
              <a:rPr lang="zh-TW" altLang="en-US" sz="2400" dirty="0" smtClean="0">
                <a:solidFill>
                  <a:prstClr val="black"/>
                </a:solidFill>
              </a:rPr>
              <a:t>技術</a:t>
            </a:r>
            <a:endParaRPr lang="en-US" altLang="zh-TW" sz="2400" dirty="0">
              <a:solidFill>
                <a:prstClr val="black"/>
              </a:solidFill>
            </a:endParaRPr>
          </a:p>
        </p:txBody>
      </p:sp>
      <p:sp>
        <p:nvSpPr>
          <p:cNvPr id="7" name="文字方塊 6"/>
          <p:cNvSpPr txBox="1"/>
          <p:nvPr/>
        </p:nvSpPr>
        <p:spPr>
          <a:xfrm>
            <a:off x="-28012" y="965886"/>
            <a:ext cx="7934993" cy="3416320"/>
          </a:xfrm>
          <a:prstGeom prst="rect">
            <a:avLst/>
          </a:prstGeom>
          <a:noFill/>
        </p:spPr>
        <p:txBody>
          <a:bodyPr wrap="none" rtlCol="0">
            <a:spAutoFit/>
          </a:bodyPr>
          <a:lstStyle/>
          <a:p>
            <a:pPr marL="285750" indent="-285750">
              <a:buFont typeface="Wingdings" panose="05000000000000000000" pitchFamily="2" charset="2"/>
              <a:buChar char="l"/>
            </a:pPr>
            <a:r>
              <a:rPr lang="en-US" altLang="zh-TW" dirty="0"/>
              <a:t>Adversaries(</a:t>
            </a:r>
            <a:r>
              <a:rPr lang="zh-TW" altLang="en-US" dirty="0"/>
              <a:t>攻擊者</a:t>
            </a:r>
            <a:r>
              <a:rPr lang="en-US" altLang="zh-TW" dirty="0"/>
              <a:t>)</a:t>
            </a:r>
            <a:r>
              <a:rPr lang="zh-TW" altLang="en-US" dirty="0" smtClean="0"/>
              <a:t>可能</a:t>
            </a:r>
            <a:r>
              <a:rPr lang="zh-TW" altLang="en-US" dirty="0"/>
              <a:t>會破壞可在定位過程中使用的第三方基礎設施</a:t>
            </a:r>
            <a:r>
              <a:rPr lang="zh-TW" altLang="en-US" dirty="0" smtClean="0"/>
              <a:t>。</a:t>
            </a:r>
            <a:endParaRPr lang="en-US" altLang="zh-TW" dirty="0" smtClean="0"/>
          </a:p>
          <a:p>
            <a:pPr marL="285750" indent="-285750">
              <a:buFont typeface="Wingdings" panose="05000000000000000000" pitchFamily="2" charset="2"/>
              <a:buChar char="l"/>
            </a:pPr>
            <a:r>
              <a:rPr lang="zh-TW" altLang="en-US" dirty="0" smtClean="0"/>
              <a:t>基礎</a:t>
            </a:r>
            <a:r>
              <a:rPr lang="zh-TW" altLang="en-US" dirty="0"/>
              <a:t>架構解決方案包括實體或雲端伺服器</a:t>
            </a:r>
            <a:r>
              <a:rPr lang="zh-TW" altLang="en-US" dirty="0" smtClean="0"/>
              <a:t>、</a:t>
            </a:r>
            <a:endParaRPr lang="en-US" altLang="zh-TW" dirty="0" smtClean="0"/>
          </a:p>
          <a:p>
            <a:r>
              <a:rPr lang="zh-TW" altLang="en-US" dirty="0" smtClean="0"/>
              <a:t>     網域</a:t>
            </a:r>
            <a:r>
              <a:rPr lang="zh-TW" altLang="en-US" dirty="0"/>
              <a:t>以及第三方 </a:t>
            </a:r>
            <a:r>
              <a:rPr lang="en-US" altLang="zh-TW" dirty="0"/>
              <a:t>Web </a:t>
            </a:r>
            <a:r>
              <a:rPr lang="zh-TW" altLang="en-US" dirty="0"/>
              <a:t>和 </a:t>
            </a:r>
            <a:r>
              <a:rPr lang="en-US" altLang="zh-TW" dirty="0"/>
              <a:t>DNS </a:t>
            </a:r>
            <a:r>
              <a:rPr lang="zh-TW" altLang="en-US" dirty="0"/>
              <a:t>服務</a:t>
            </a:r>
            <a:r>
              <a:rPr lang="zh-TW" altLang="en-US" dirty="0" smtClean="0"/>
              <a:t>。</a:t>
            </a:r>
            <a:endParaRPr lang="en-US" altLang="zh-TW" dirty="0" smtClean="0"/>
          </a:p>
          <a:p>
            <a:pPr marL="285750" indent="-285750">
              <a:buFont typeface="Wingdings" panose="05000000000000000000" pitchFamily="2" charset="2"/>
              <a:buChar char="l"/>
            </a:pPr>
            <a:r>
              <a:rPr lang="en-US" altLang="zh-TW" dirty="0"/>
              <a:t>Adversaries</a:t>
            </a:r>
            <a:r>
              <a:rPr lang="zh-TW" altLang="en-US" dirty="0" smtClean="0"/>
              <a:t>可能</a:t>
            </a:r>
            <a:r>
              <a:rPr lang="zh-TW" altLang="en-US" dirty="0"/>
              <a:t>會破壞基礎設施並在對手生命週期</a:t>
            </a:r>
            <a:r>
              <a:rPr lang="zh-TW" altLang="en-US" dirty="0" smtClean="0"/>
              <a:t>的</a:t>
            </a:r>
            <a:endParaRPr lang="en-US" altLang="zh-TW" dirty="0" smtClean="0"/>
          </a:p>
          <a:p>
            <a:r>
              <a:rPr lang="zh-TW" altLang="en-US" dirty="0"/>
              <a:t> </a:t>
            </a:r>
            <a:r>
              <a:rPr lang="zh-TW" altLang="en-US" dirty="0" smtClean="0"/>
              <a:t>其他</a:t>
            </a:r>
            <a:r>
              <a:rPr lang="zh-TW" altLang="en-US" dirty="0"/>
              <a:t>階段使用它，而不是購買、租賃或租賃基礎設施</a:t>
            </a:r>
            <a:r>
              <a:rPr lang="zh-TW" altLang="en-US" dirty="0" smtClean="0"/>
              <a:t>。此外</a:t>
            </a:r>
            <a:endParaRPr lang="en-US" altLang="zh-TW" dirty="0" smtClean="0"/>
          </a:p>
          <a:p>
            <a:r>
              <a:rPr lang="zh-TW" altLang="en-US" dirty="0"/>
              <a:t> </a:t>
            </a:r>
            <a:r>
              <a:rPr lang="en-US" altLang="zh-TW" dirty="0" smtClean="0"/>
              <a:t>Adversaries</a:t>
            </a:r>
            <a:r>
              <a:rPr lang="zh-TW" altLang="en-US" dirty="0" smtClean="0"/>
              <a:t>可能</a:t>
            </a:r>
            <a:r>
              <a:rPr lang="zh-TW" altLang="en-US" dirty="0"/>
              <a:t>會破壞大量機器以形成他們可以利用的殭屍</a:t>
            </a:r>
            <a:r>
              <a:rPr lang="zh-TW" altLang="en-US" dirty="0" smtClean="0"/>
              <a:t>網路。</a:t>
            </a:r>
            <a:endParaRPr lang="en-US" altLang="zh-TW" dirty="0"/>
          </a:p>
          <a:p>
            <a:pPr marL="285750" indent="-285750">
              <a:buFont typeface="Wingdings" panose="05000000000000000000" pitchFamily="2" charset="2"/>
              <a:buChar char="l"/>
            </a:pPr>
            <a:r>
              <a:rPr lang="zh-TW" altLang="en-US" dirty="0" smtClean="0"/>
              <a:t>利用的</a:t>
            </a:r>
            <a:r>
              <a:rPr lang="zh-TW" altLang="en-US" dirty="0"/>
              <a:t>基礎設施，攻擊者可以發動、啟動和執行操作</a:t>
            </a:r>
            <a:r>
              <a:rPr lang="zh-TW" altLang="en-US" dirty="0" smtClean="0"/>
              <a:t>。</a:t>
            </a:r>
            <a:endParaRPr lang="en-US" altLang="zh-TW" dirty="0" smtClean="0"/>
          </a:p>
          <a:p>
            <a:r>
              <a:rPr lang="zh-TW" altLang="en-US" dirty="0" smtClean="0"/>
              <a:t>受</a:t>
            </a:r>
            <a:r>
              <a:rPr lang="zh-TW" altLang="en-US" dirty="0"/>
              <a:t>損的基礎設施可以幫助對手的操作融入正常的流量</a:t>
            </a:r>
            <a:r>
              <a:rPr lang="zh-TW" altLang="en-US" dirty="0" smtClean="0"/>
              <a:t>，</a:t>
            </a:r>
            <a:endParaRPr lang="en-US" altLang="zh-TW" dirty="0" smtClean="0"/>
          </a:p>
          <a:p>
            <a:r>
              <a:rPr lang="zh-TW" altLang="en-US" dirty="0" smtClean="0"/>
              <a:t>例如</a:t>
            </a:r>
            <a:r>
              <a:rPr lang="zh-TW" altLang="en-US" dirty="0"/>
              <a:t>與高聲譽或受信任的站點的聯繫</a:t>
            </a:r>
            <a:r>
              <a:rPr lang="zh-TW" altLang="en-US" dirty="0" smtClean="0"/>
              <a:t>。</a:t>
            </a:r>
            <a:endParaRPr lang="en-US" altLang="zh-TW" dirty="0" smtClean="0"/>
          </a:p>
          <a:p>
            <a:r>
              <a:rPr lang="zh-TW" altLang="en-US" dirty="0" smtClean="0">
                <a:hlinkClick r:id="rId2"/>
              </a:rPr>
              <a:t>例如</a:t>
            </a:r>
            <a:r>
              <a:rPr lang="zh-TW" altLang="en-US" dirty="0">
                <a:hlinkClick r:id="rId2"/>
              </a:rPr>
              <a:t>，對手可能會利用受損的基礎設施（也可能與數位證書</a:t>
            </a:r>
            <a:r>
              <a:rPr lang="zh-TW" altLang="en-US" dirty="0"/>
              <a:t>結合</a:t>
            </a:r>
            <a:r>
              <a:rPr lang="zh-TW" altLang="en-US" dirty="0" smtClean="0"/>
              <a:t>）</a:t>
            </a:r>
            <a:endParaRPr lang="en-US" altLang="zh-TW" dirty="0" smtClean="0"/>
          </a:p>
          <a:p>
            <a:r>
              <a:rPr lang="zh-TW" altLang="en-US" dirty="0" smtClean="0"/>
              <a:t>來</a:t>
            </a:r>
            <a:r>
              <a:rPr lang="zh-TW" altLang="en-US" dirty="0"/>
              <a:t>進一步融入並支援分階段的資訊收集和</a:t>
            </a:r>
            <a:r>
              <a:rPr lang="en-US" altLang="zh-TW" dirty="0"/>
              <a:t>/</a:t>
            </a:r>
            <a:r>
              <a:rPr lang="zh-TW" altLang="en-US" dirty="0"/>
              <a:t>或</a:t>
            </a:r>
            <a:r>
              <a:rPr lang="zh-TW" altLang="en-US" dirty="0">
                <a:hlinkClick r:id="rId3"/>
              </a:rPr>
              <a:t>網路釣魚</a:t>
            </a:r>
            <a:r>
              <a:rPr lang="zh-TW" altLang="en-US" dirty="0" smtClean="0"/>
              <a:t>活動</a:t>
            </a:r>
            <a:endParaRPr lang="en-US" altLang="zh-TW" dirty="0"/>
          </a:p>
          <a:p>
            <a:r>
              <a:rPr lang="zh-TW" altLang="en-US" dirty="0" smtClean="0"/>
              <a:t>此外，</a:t>
            </a:r>
            <a:r>
              <a:rPr lang="en-US" altLang="zh-TW" dirty="0"/>
              <a:t> Adversaries</a:t>
            </a:r>
            <a:r>
              <a:rPr lang="zh-TW" altLang="en-US" dirty="0" smtClean="0"/>
              <a:t>還</a:t>
            </a:r>
            <a:r>
              <a:rPr lang="zh-TW" altLang="en-US" dirty="0"/>
              <a:t>可能破壞基礎設施以支援</a:t>
            </a:r>
            <a:r>
              <a:rPr lang="en-US" altLang="zh-TW" dirty="0">
                <a:hlinkClick r:id="rId4"/>
              </a:rPr>
              <a:t>Proxy</a:t>
            </a:r>
            <a:r>
              <a:rPr lang="zh-TW" altLang="en-US" dirty="0" smtClean="0"/>
              <a:t>。</a:t>
            </a:r>
            <a:endParaRPr lang="zh-TW" altLang="en-US" dirty="0"/>
          </a:p>
        </p:txBody>
      </p:sp>
      <p:sp>
        <p:nvSpPr>
          <p:cNvPr id="8" name="文字方塊 7"/>
          <p:cNvSpPr txBox="1"/>
          <p:nvPr/>
        </p:nvSpPr>
        <p:spPr>
          <a:xfrm>
            <a:off x="-28012" y="4303455"/>
            <a:ext cx="7625934" cy="2554545"/>
          </a:xfrm>
          <a:prstGeom prst="rect">
            <a:avLst/>
          </a:prstGeom>
          <a:noFill/>
        </p:spPr>
        <p:txBody>
          <a:bodyPr wrap="none" rtlCol="0">
            <a:spAutoFit/>
          </a:bodyPr>
          <a:lstStyle/>
          <a:p>
            <a:r>
              <a:rPr lang="en-US" altLang="zh-TW" sz="1600" dirty="0" smtClean="0"/>
              <a:t>Use </a:t>
            </a:r>
            <a:r>
              <a:rPr lang="en-US" altLang="zh-TW" sz="1600" dirty="0"/>
              <a:t>of compromised infrastructure allows adversaries to </a:t>
            </a:r>
            <a:r>
              <a:rPr lang="en-US" altLang="zh-TW" sz="1600" dirty="0" smtClean="0"/>
              <a:t>stage, </a:t>
            </a:r>
          </a:p>
          <a:p>
            <a:r>
              <a:rPr lang="en-US" altLang="zh-TW" sz="1600" dirty="0" smtClean="0"/>
              <a:t>launch</a:t>
            </a:r>
            <a:r>
              <a:rPr lang="en-US" altLang="zh-TW" sz="1600" dirty="0"/>
              <a:t>, and execute operations. </a:t>
            </a:r>
            <a:endParaRPr lang="en-US" altLang="zh-TW" sz="1600" dirty="0" smtClean="0"/>
          </a:p>
          <a:p>
            <a:r>
              <a:rPr lang="en-US" altLang="zh-TW" sz="1600" dirty="0" smtClean="0"/>
              <a:t>Compromised </a:t>
            </a:r>
            <a:r>
              <a:rPr lang="en-US" altLang="zh-TW" sz="1600" dirty="0"/>
              <a:t>infrastructure can help </a:t>
            </a:r>
            <a:r>
              <a:rPr lang="en-US" altLang="zh-TW" sz="1600" dirty="0" smtClean="0"/>
              <a:t>adversary</a:t>
            </a:r>
          </a:p>
          <a:p>
            <a:r>
              <a:rPr lang="en-US" altLang="zh-TW" sz="1600" dirty="0" smtClean="0"/>
              <a:t>operations </a:t>
            </a:r>
            <a:r>
              <a:rPr lang="en-US" altLang="zh-TW" sz="1600" dirty="0"/>
              <a:t>blend in with traffic that is seen as normal, </a:t>
            </a:r>
            <a:endParaRPr lang="en-US" altLang="zh-TW" sz="1600" dirty="0" smtClean="0"/>
          </a:p>
          <a:p>
            <a:r>
              <a:rPr lang="en-US" altLang="zh-TW" sz="1600" dirty="0" smtClean="0"/>
              <a:t>such </a:t>
            </a:r>
            <a:r>
              <a:rPr lang="en-US" altLang="zh-TW" sz="1600" dirty="0"/>
              <a:t>as contact with high reputation or trusted sites</a:t>
            </a:r>
            <a:r>
              <a:rPr lang="en-US" altLang="zh-TW" sz="1600" dirty="0" smtClean="0"/>
              <a:t>.</a:t>
            </a:r>
          </a:p>
          <a:p>
            <a:r>
              <a:rPr lang="en-US" altLang="zh-TW" sz="1600" dirty="0" smtClean="0"/>
              <a:t>For </a:t>
            </a:r>
            <a:r>
              <a:rPr lang="en-US" altLang="zh-TW" sz="1600" dirty="0"/>
              <a:t>example, adversaries may leverage </a:t>
            </a:r>
            <a:r>
              <a:rPr lang="en-US" altLang="zh-TW" sz="1600" dirty="0" smtClean="0"/>
              <a:t>compromised infrastructure </a:t>
            </a:r>
          </a:p>
          <a:p>
            <a:r>
              <a:rPr lang="en-US" altLang="zh-TW" sz="1600" dirty="0" smtClean="0"/>
              <a:t>(</a:t>
            </a:r>
            <a:r>
              <a:rPr lang="en-US" altLang="zh-TW" sz="1600" dirty="0"/>
              <a:t>potentially also in conjunction with Digital Certificates) </a:t>
            </a:r>
            <a:endParaRPr lang="en-US" altLang="zh-TW" sz="1600" dirty="0" smtClean="0"/>
          </a:p>
          <a:p>
            <a:r>
              <a:rPr lang="en-US" altLang="zh-TW" sz="1600" dirty="0" smtClean="0"/>
              <a:t>to </a:t>
            </a:r>
            <a:r>
              <a:rPr lang="en-US" altLang="zh-TW" sz="1600" dirty="0"/>
              <a:t>further blend in and support staged information gathering and/or </a:t>
            </a:r>
            <a:endParaRPr lang="en-US" altLang="zh-TW" sz="1600" dirty="0" smtClean="0"/>
          </a:p>
          <a:p>
            <a:r>
              <a:rPr lang="en-US" altLang="zh-TW" sz="1600" dirty="0" smtClean="0"/>
              <a:t>Phishing</a:t>
            </a:r>
            <a:r>
              <a:rPr lang="en-US" altLang="zh-TW" sz="1600" dirty="0"/>
              <a:t> campaigns</a:t>
            </a:r>
            <a:r>
              <a:rPr lang="en-US" altLang="zh-TW" sz="1600" dirty="0" smtClean="0"/>
              <a:t>.</a:t>
            </a:r>
            <a:endParaRPr lang="en-US" altLang="zh-TW" sz="1600" baseline="30000" dirty="0"/>
          </a:p>
          <a:p>
            <a:r>
              <a:rPr lang="en-US" altLang="zh-TW" sz="1600" dirty="0" smtClean="0"/>
              <a:t>Additionally</a:t>
            </a:r>
            <a:r>
              <a:rPr lang="en-US" altLang="zh-TW" sz="1600" dirty="0"/>
              <a:t>, adversaries may also compromise infrastructure to support Proxy</a:t>
            </a:r>
            <a:r>
              <a:rPr lang="en-US" altLang="zh-TW" sz="1600" dirty="0" smtClean="0"/>
              <a:t>.</a:t>
            </a:r>
            <a:endParaRPr lang="zh-TW" altLang="en-US" sz="1600" dirty="0"/>
          </a:p>
        </p:txBody>
      </p:sp>
      <p:sp>
        <p:nvSpPr>
          <p:cNvPr id="4" name="文字方塊 3"/>
          <p:cNvSpPr txBox="1"/>
          <p:nvPr/>
        </p:nvSpPr>
        <p:spPr>
          <a:xfrm>
            <a:off x="6790267" y="1272884"/>
            <a:ext cx="5401733" cy="2308324"/>
          </a:xfrm>
          <a:prstGeom prst="rect">
            <a:avLst/>
          </a:prstGeom>
          <a:solidFill>
            <a:srgbClr val="29A3FF"/>
          </a:solidFill>
        </p:spPr>
        <p:txBody>
          <a:bodyPr wrap="square" rtlCol="0">
            <a:spAutoFit/>
          </a:bodyPr>
          <a:lstStyle/>
          <a:p>
            <a:r>
              <a:rPr lang="fr-FR" altLang="zh-TW" dirty="0" smtClean="0"/>
              <a:t>ID</a:t>
            </a:r>
            <a:r>
              <a:rPr lang="fr-FR" altLang="zh-TW" dirty="0"/>
              <a:t>: </a:t>
            </a:r>
            <a:r>
              <a:rPr lang="fr-FR" altLang="zh-TW" dirty="0" smtClean="0"/>
              <a:t>T1584</a:t>
            </a:r>
            <a:endParaRPr lang="fr-FR" altLang="zh-TW" dirty="0"/>
          </a:p>
          <a:p>
            <a:r>
              <a:rPr lang="fr-FR" altLang="zh-TW" dirty="0" smtClean="0"/>
              <a:t>Sub-techniques:  </a:t>
            </a:r>
            <a:r>
              <a:rPr lang="en-US" altLang="zh-TW" dirty="0" smtClean="0">
                <a:hlinkClick r:id="rId5"/>
              </a:rPr>
              <a:t>T1584.001</a:t>
            </a:r>
            <a:r>
              <a:rPr lang="fr-FR" altLang="zh-TW" dirty="0" smtClean="0"/>
              <a:t>, </a:t>
            </a:r>
            <a:r>
              <a:rPr lang="en-US" altLang="zh-TW" dirty="0" smtClean="0">
                <a:hlinkClick r:id="rId6"/>
              </a:rPr>
              <a:t>T1584.002</a:t>
            </a:r>
            <a:r>
              <a:rPr lang="fr-FR" altLang="zh-TW" dirty="0" smtClean="0"/>
              <a:t>, </a:t>
            </a:r>
            <a:r>
              <a:rPr lang="en-US" altLang="zh-TW" dirty="0" smtClean="0">
                <a:hlinkClick r:id="rId7"/>
              </a:rPr>
              <a:t>T1584.003</a:t>
            </a:r>
            <a:endParaRPr lang="fr-FR" altLang="zh-TW" dirty="0" smtClean="0"/>
          </a:p>
          <a:p>
            <a:r>
              <a:rPr lang="zh-TW" altLang="en-US" dirty="0" smtClean="0"/>
              <a:t>          </a:t>
            </a:r>
            <a:r>
              <a:rPr lang="en-US" altLang="zh-TW" dirty="0" smtClean="0">
                <a:hlinkClick r:id="rId8"/>
              </a:rPr>
              <a:t>T1584.004</a:t>
            </a:r>
            <a:r>
              <a:rPr lang="fr-FR" altLang="zh-TW" dirty="0" smtClean="0"/>
              <a:t>,</a:t>
            </a:r>
            <a:r>
              <a:rPr lang="fr-FR" altLang="zh-TW" dirty="0"/>
              <a:t> </a:t>
            </a:r>
            <a:r>
              <a:rPr lang="en-US" altLang="zh-TW" dirty="0">
                <a:hlinkClick r:id="rId9"/>
              </a:rPr>
              <a:t>T1584.005</a:t>
            </a:r>
            <a:r>
              <a:rPr lang="fr-FR" altLang="zh-TW" dirty="0" smtClean="0"/>
              <a:t>,</a:t>
            </a:r>
            <a:r>
              <a:rPr lang="fr-FR" altLang="zh-TW" dirty="0"/>
              <a:t> </a:t>
            </a:r>
            <a:r>
              <a:rPr lang="en-US" altLang="zh-TW" dirty="0" smtClean="0">
                <a:hlinkClick r:id="rId10"/>
              </a:rPr>
              <a:t>T1584.006</a:t>
            </a:r>
            <a:r>
              <a:rPr lang="fr-FR" altLang="zh-TW" dirty="0"/>
              <a:t> , </a:t>
            </a:r>
            <a:r>
              <a:rPr lang="en-US" altLang="zh-TW" dirty="0" smtClean="0">
                <a:hlinkClick r:id="rId11"/>
              </a:rPr>
              <a:t>T1584.007</a:t>
            </a:r>
            <a:endParaRPr lang="fr-FR" altLang="zh-TW" dirty="0"/>
          </a:p>
          <a:p>
            <a:r>
              <a:rPr lang="fr-FR" altLang="zh-TW" dirty="0"/>
              <a:t>Tactic: </a:t>
            </a:r>
            <a:r>
              <a:rPr lang="en-US" altLang="zh-TW" dirty="0">
                <a:hlinkClick r:id="rId12"/>
              </a:rPr>
              <a:t> Resource Development</a:t>
            </a:r>
            <a:endParaRPr lang="fr-FR" altLang="zh-TW" dirty="0"/>
          </a:p>
          <a:p>
            <a:r>
              <a:rPr lang="fr-FR" altLang="zh-TW" dirty="0"/>
              <a:t>Platforms: PRE</a:t>
            </a:r>
          </a:p>
          <a:p>
            <a:r>
              <a:rPr lang="fr-FR" altLang="zh-TW" dirty="0"/>
              <a:t>Version: </a:t>
            </a:r>
            <a:r>
              <a:rPr lang="fr-FR" altLang="zh-TW" dirty="0" smtClean="0"/>
              <a:t>1.3</a:t>
            </a:r>
            <a:endParaRPr lang="fr-FR" altLang="zh-TW" dirty="0"/>
          </a:p>
          <a:p>
            <a:r>
              <a:rPr lang="fr-FR" altLang="zh-TW" dirty="0"/>
              <a:t>Created: </a:t>
            </a:r>
            <a:r>
              <a:rPr lang="fr-FR" altLang="zh-TW" dirty="0" smtClean="0"/>
              <a:t>01 </a:t>
            </a:r>
            <a:r>
              <a:rPr lang="fr-FR" altLang="zh-TW" dirty="0"/>
              <a:t>October 2020</a:t>
            </a:r>
          </a:p>
          <a:p>
            <a:r>
              <a:rPr lang="fr-FR" altLang="zh-TW" dirty="0"/>
              <a:t>Last Modified: </a:t>
            </a:r>
            <a:r>
              <a:rPr lang="fr-FR" altLang="zh-TW" dirty="0" smtClean="0"/>
              <a:t>12 </a:t>
            </a:r>
            <a:r>
              <a:rPr lang="fr-FR" altLang="zh-TW" dirty="0"/>
              <a:t>April </a:t>
            </a:r>
            <a:r>
              <a:rPr lang="fr-FR" altLang="zh-TW" dirty="0" smtClean="0"/>
              <a:t>2023</a:t>
            </a:r>
            <a:endParaRPr lang="fr-FR" altLang="zh-TW" dirty="0"/>
          </a:p>
        </p:txBody>
      </p:sp>
      <p:graphicFrame>
        <p:nvGraphicFramePr>
          <p:cNvPr id="9" name="表格 8"/>
          <p:cNvGraphicFramePr>
            <a:graphicFrameLocks noGrp="1"/>
          </p:cNvGraphicFramePr>
          <p:nvPr>
            <p:extLst>
              <p:ext uri="{D42A27DB-BD31-4B8C-83A1-F6EECF244321}">
                <p14:modId xmlns:p14="http://schemas.microsoft.com/office/powerpoint/2010/main" val="2304225294"/>
              </p:ext>
            </p:extLst>
          </p:nvPr>
        </p:nvGraphicFramePr>
        <p:xfrm>
          <a:off x="7469352" y="3581208"/>
          <a:ext cx="4722647" cy="3143788"/>
        </p:xfrm>
        <a:graphic>
          <a:graphicData uri="http://schemas.openxmlformats.org/drawingml/2006/table">
            <a:tbl>
              <a:tblPr/>
              <a:tblGrid>
                <a:gridCol w="1415732">
                  <a:extLst>
                    <a:ext uri="{9D8B030D-6E8A-4147-A177-3AD203B41FA5}">
                      <a16:colId xmlns:a16="http://schemas.microsoft.com/office/drawing/2014/main" val="2340207979"/>
                    </a:ext>
                  </a:extLst>
                </a:gridCol>
                <a:gridCol w="3306915">
                  <a:extLst>
                    <a:ext uri="{9D8B030D-6E8A-4147-A177-3AD203B41FA5}">
                      <a16:colId xmlns:a16="http://schemas.microsoft.com/office/drawing/2014/main" val="3916782922"/>
                    </a:ext>
                  </a:extLst>
                </a:gridCol>
              </a:tblGrid>
              <a:tr h="350391">
                <a:tc gridSpan="2">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600" b="0" i="0" u="none" strike="noStrike" cap="none" normalizeH="0" baseline="0" dirty="0">
                          <a:ln>
                            <a:noFill/>
                          </a:ln>
                          <a:solidFill>
                            <a:srgbClr val="39434C"/>
                          </a:solidFill>
                          <a:effectLst/>
                          <a:latin typeface="Arial" panose="020B0604020202020204" pitchFamily="34" charset="0"/>
                          <a:ea typeface="Roboto-Regular"/>
                        </a:rPr>
                        <a:t>Sub-techniques </a:t>
                      </a:r>
                      <a:r>
                        <a:rPr kumimoji="0" lang="zh-TW" altLang="zh-TW" sz="1600" b="0" i="0" u="none" strike="noStrike" cap="none" normalizeH="0" baseline="0" dirty="0" smtClean="0">
                          <a:ln>
                            <a:noFill/>
                          </a:ln>
                          <a:solidFill>
                            <a:srgbClr val="39434C"/>
                          </a:solidFill>
                          <a:effectLst/>
                          <a:latin typeface="Arial" panose="020B0604020202020204" pitchFamily="34" charset="0"/>
                          <a:ea typeface="Roboto-Regular"/>
                        </a:rPr>
                        <a:t>(</a:t>
                      </a:r>
                      <a:r>
                        <a:rPr kumimoji="0" lang="en-US" altLang="zh-TW" sz="1600" b="0" i="0" u="none" strike="noStrike" cap="none" normalizeH="0" baseline="0" dirty="0" smtClean="0">
                          <a:ln>
                            <a:noFill/>
                          </a:ln>
                          <a:solidFill>
                            <a:srgbClr val="39434C"/>
                          </a:solidFill>
                          <a:effectLst/>
                          <a:latin typeface="Arial" panose="020B0604020202020204" pitchFamily="34" charset="0"/>
                          <a:ea typeface="Roboto-Regular"/>
                        </a:rPr>
                        <a:t>7</a:t>
                      </a:r>
                      <a:r>
                        <a:rPr kumimoji="0" lang="zh-TW" altLang="zh-TW" sz="1600" b="0" i="0" u="none" strike="noStrike" cap="none" normalizeH="0" baseline="0" dirty="0" smtClean="0">
                          <a:ln>
                            <a:noFill/>
                          </a:ln>
                          <a:solidFill>
                            <a:srgbClr val="39434C"/>
                          </a:solidFill>
                          <a:effectLst/>
                          <a:latin typeface="Arial" panose="020B0604020202020204" pitchFamily="34" charset="0"/>
                          <a:ea typeface="Roboto-Regular"/>
                        </a:rPr>
                        <a:t>)</a:t>
                      </a:r>
                      <a:endParaRPr kumimoji="0" lang="zh-TW" altLang="zh-TW" sz="1600" b="0" i="0" u="none" strike="noStrike" cap="none" normalizeH="0" baseline="0" dirty="0">
                        <a:ln>
                          <a:noFill/>
                        </a:ln>
                        <a:solidFill>
                          <a:srgbClr val="39434C"/>
                        </a:solidFill>
                        <a:effectLst/>
                        <a:latin typeface="Arial" panose="020B0604020202020204" pitchFamily="34" charset="0"/>
                        <a:ea typeface="Roboto-Regular"/>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l" fontAlgn="b"/>
                      <a:endParaRPr lang="en-US" dirty="0">
                        <a:effectLst/>
                      </a:endParaRPr>
                    </a:p>
                  </a:txBody>
                  <a:tcPr anchor="b">
                    <a:lnL w="9525" cap="flat" cmpd="sng" algn="ctr">
                      <a:solidFill>
                        <a:srgbClr val="DFDFDF"/>
                      </a:solidFill>
                      <a:prstDash val="solid"/>
                      <a:round/>
                      <a:headEnd type="none" w="med" len="med"/>
                      <a:tailEnd type="none" w="med" len="med"/>
                    </a:lnL>
                    <a:lnR>
                      <a:noFill/>
                    </a:lnR>
                    <a:lnT w="9525" cap="flat" cmpd="sng" algn="ctr">
                      <a:solidFill>
                        <a:srgbClr val="A0CD9D"/>
                      </a:solidFill>
                      <a:prstDash val="solid"/>
                      <a:round/>
                      <a:headEnd type="none" w="med" len="med"/>
                      <a:tailEnd type="none" w="med" len="med"/>
                    </a:lnT>
                    <a:lnB w="9525" cap="flat" cmpd="sng" algn="ctr">
                      <a:solidFill>
                        <a:srgbClr val="E0CC9D"/>
                      </a:solidFill>
                      <a:prstDash val="solid"/>
                      <a:round/>
                      <a:headEnd type="none" w="med" len="med"/>
                      <a:tailEnd type="none" w="med" len="med"/>
                    </a:lnB>
                  </a:tcPr>
                </a:tc>
                <a:extLst>
                  <a:ext uri="{0D108BD9-81ED-4DB2-BD59-A6C34878D82A}">
                    <a16:rowId xmlns:a16="http://schemas.microsoft.com/office/drawing/2014/main" val="2394320160"/>
                  </a:ext>
                </a:extLst>
              </a:tr>
              <a:tr h="350391">
                <a:tc>
                  <a:txBody>
                    <a:bodyPr/>
                    <a:lstStyle/>
                    <a:p>
                      <a:pPr algn="l" fontAlgn="b"/>
                      <a:r>
                        <a:rPr lang="en-US" sz="1600" dirty="0">
                          <a:effectLst/>
                        </a:rPr>
                        <a:t>ID</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600" dirty="0">
                          <a:effectLst/>
                        </a:rPr>
                        <a:t>Name</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34092260"/>
                  </a:ext>
                </a:extLst>
              </a:tr>
              <a:tr h="350391">
                <a:tc>
                  <a:txBody>
                    <a:bodyPr/>
                    <a:lstStyle/>
                    <a:p>
                      <a:pPr fontAlgn="t"/>
                      <a:r>
                        <a:rPr lang="en-US" altLang="zh-TW" sz="1600" b="0" i="0" u="none" strike="noStrike" kern="1200" dirty="0" smtClean="0">
                          <a:solidFill>
                            <a:schemeClr val="tx1"/>
                          </a:solidFill>
                          <a:effectLst/>
                          <a:latin typeface="+mn-lt"/>
                          <a:ea typeface="+mn-ea"/>
                          <a:cs typeface="+mn-cs"/>
                          <a:hlinkClick r:id="rId5"/>
                        </a:rPr>
                        <a:t>T1584.001</a:t>
                      </a:r>
                      <a:endParaRPr lang="en-US" sz="16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US" sz="1400" u="none" strike="noStrike" dirty="0" smtClean="0">
                          <a:solidFill>
                            <a:srgbClr val="4F7CAC"/>
                          </a:solidFill>
                          <a:effectLst/>
                          <a:hlinkClick r:id="rId5"/>
                        </a:rPr>
                        <a:t>Domains</a:t>
                      </a:r>
                      <a:endParaRPr lang="en-US" sz="14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31283260"/>
                  </a:ext>
                </a:extLst>
              </a:tr>
              <a:tr h="350391">
                <a:tc>
                  <a:txBody>
                    <a:bodyPr/>
                    <a:lstStyle/>
                    <a:p>
                      <a:pPr fontAlgn="t"/>
                      <a:r>
                        <a:rPr lang="en-US" altLang="zh-TW" sz="1600" b="0" i="0" u="none" strike="noStrike" kern="1200" dirty="0" smtClean="0">
                          <a:solidFill>
                            <a:schemeClr val="tx1"/>
                          </a:solidFill>
                          <a:effectLst/>
                          <a:latin typeface="+mn-lt"/>
                          <a:ea typeface="+mn-ea"/>
                          <a:cs typeface="+mn-cs"/>
                          <a:hlinkClick r:id="rId6"/>
                        </a:rPr>
                        <a:t>T1584.002</a:t>
                      </a:r>
                      <a:endParaRPr lang="en-US" sz="14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US" altLang="zh-TW" sz="1400" b="0" i="0" u="none" strike="noStrike" kern="1200" dirty="0" smtClean="0">
                          <a:solidFill>
                            <a:schemeClr val="tx1"/>
                          </a:solidFill>
                          <a:effectLst/>
                          <a:latin typeface="+mn-lt"/>
                          <a:ea typeface="+mn-ea"/>
                          <a:cs typeface="+mn-cs"/>
                          <a:hlinkClick r:id="rId6"/>
                        </a:rPr>
                        <a:t>DNS Server</a:t>
                      </a:r>
                      <a:endParaRPr lang="en-US" sz="12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37149618"/>
                  </a:ext>
                </a:extLst>
              </a:tr>
              <a:tr h="350391">
                <a:tc>
                  <a:txBody>
                    <a:bodyPr/>
                    <a:lstStyle/>
                    <a:p>
                      <a:pPr fontAlgn="t"/>
                      <a:r>
                        <a:rPr lang="en-US" altLang="zh-TW" sz="1600" b="0" i="0" u="none" strike="noStrike" kern="1200" dirty="0" smtClean="0">
                          <a:solidFill>
                            <a:schemeClr val="tx1"/>
                          </a:solidFill>
                          <a:effectLst/>
                          <a:latin typeface="+mn-lt"/>
                          <a:ea typeface="+mn-ea"/>
                          <a:cs typeface="+mn-cs"/>
                          <a:hlinkClick r:id="rId7"/>
                        </a:rPr>
                        <a:t>T1584.003</a:t>
                      </a:r>
                      <a:endParaRPr lang="en-US" sz="14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US" altLang="zh-TW" sz="1400" b="0" i="0" u="none" strike="noStrike" kern="1200" dirty="0" smtClean="0">
                          <a:solidFill>
                            <a:schemeClr val="tx1"/>
                          </a:solidFill>
                          <a:effectLst/>
                          <a:latin typeface="+mn-lt"/>
                          <a:ea typeface="+mn-ea"/>
                          <a:cs typeface="+mn-cs"/>
                          <a:hlinkClick r:id="rId7"/>
                        </a:rPr>
                        <a:t>Virtual Private Server</a:t>
                      </a:r>
                      <a:endParaRPr lang="en-US" sz="12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39967100"/>
                  </a:ext>
                </a:extLst>
              </a:tr>
              <a:tr h="350391">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altLang="zh-TW" sz="1600" b="0" i="0" u="none" strike="noStrike" kern="1200" dirty="0" smtClean="0">
                          <a:solidFill>
                            <a:schemeClr val="tx1"/>
                          </a:solidFill>
                          <a:effectLst/>
                          <a:latin typeface="+mn-lt"/>
                          <a:ea typeface="+mn-ea"/>
                          <a:cs typeface="+mn-cs"/>
                          <a:hlinkClick r:id="rId8"/>
                        </a:rPr>
                        <a:t>T1584.004</a:t>
                      </a:r>
                      <a:endParaRPr lang="en-US" altLang="zh-TW" sz="1600" dirty="0" smtClean="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US" altLang="zh-TW" sz="1400" b="0" i="0" u="none" strike="noStrike" kern="1200" dirty="0" smtClean="0">
                          <a:solidFill>
                            <a:schemeClr val="tx1"/>
                          </a:solidFill>
                          <a:effectLst/>
                          <a:latin typeface="+mn-lt"/>
                          <a:ea typeface="+mn-ea"/>
                          <a:cs typeface="+mn-cs"/>
                          <a:hlinkClick r:id="rId8"/>
                        </a:rPr>
                        <a:t>Server</a:t>
                      </a:r>
                      <a:endParaRPr lang="en-US" sz="12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29675474"/>
                  </a:ext>
                </a:extLst>
              </a:tr>
              <a:tr h="350391">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altLang="zh-TW" sz="1600" b="0" i="0" u="none" strike="noStrike" kern="1200" dirty="0" smtClean="0">
                          <a:solidFill>
                            <a:schemeClr val="tx1"/>
                          </a:solidFill>
                          <a:effectLst/>
                          <a:latin typeface="+mn-lt"/>
                          <a:ea typeface="+mn-ea"/>
                          <a:cs typeface="+mn-cs"/>
                          <a:hlinkClick r:id="rId9"/>
                        </a:rPr>
                        <a:t>T1584.005</a:t>
                      </a:r>
                      <a:endParaRPr lang="en-US" altLang="zh-TW" sz="1600" dirty="0" smtClean="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US" altLang="zh-TW" sz="1400" b="0" i="0" u="none" strike="noStrike" kern="1200" dirty="0" smtClean="0">
                          <a:solidFill>
                            <a:schemeClr val="tx1"/>
                          </a:solidFill>
                          <a:effectLst/>
                          <a:latin typeface="+mn-lt"/>
                          <a:ea typeface="+mn-ea"/>
                          <a:cs typeface="+mn-cs"/>
                          <a:hlinkClick r:id="rId9"/>
                        </a:rPr>
                        <a:t>Botnet</a:t>
                      </a:r>
                      <a:endParaRPr lang="en-US" sz="12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94702076"/>
                  </a:ext>
                </a:extLst>
              </a:tr>
              <a:tr h="350391">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altLang="zh-TW" sz="1600" b="0" i="0" u="none" strike="noStrike" kern="1200" dirty="0" smtClean="0">
                          <a:solidFill>
                            <a:schemeClr val="tx1"/>
                          </a:solidFill>
                          <a:effectLst/>
                          <a:latin typeface="+mn-lt"/>
                          <a:ea typeface="+mn-ea"/>
                          <a:cs typeface="+mn-cs"/>
                          <a:hlinkClick r:id="rId10"/>
                        </a:rPr>
                        <a:t>T1584.006</a:t>
                      </a:r>
                      <a:endParaRPr lang="en-US" altLang="zh-TW" sz="1600" dirty="0" smtClean="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US" altLang="zh-TW" sz="1400" b="0" i="0" u="none" strike="noStrike" kern="1200" dirty="0" smtClean="0">
                          <a:solidFill>
                            <a:schemeClr val="tx1"/>
                          </a:solidFill>
                          <a:effectLst/>
                          <a:latin typeface="+mn-lt"/>
                          <a:ea typeface="+mn-ea"/>
                          <a:cs typeface="+mn-cs"/>
                          <a:hlinkClick r:id="rId10"/>
                        </a:rPr>
                        <a:t>Web Services</a:t>
                      </a:r>
                      <a:endParaRPr lang="en-US" sz="12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18917720"/>
                  </a:ext>
                </a:extLst>
              </a:tr>
              <a:tr h="340660">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altLang="zh-TW" sz="1600" b="0" i="0" u="none" strike="noStrike" kern="1200" dirty="0" smtClean="0">
                          <a:solidFill>
                            <a:schemeClr val="tx1"/>
                          </a:solidFill>
                          <a:effectLst/>
                          <a:latin typeface="+mn-lt"/>
                          <a:ea typeface="+mn-ea"/>
                          <a:cs typeface="+mn-cs"/>
                          <a:hlinkClick r:id="rId11"/>
                        </a:rPr>
                        <a:t>T1584.007</a:t>
                      </a:r>
                      <a:endParaRPr lang="en-US" altLang="zh-TW" sz="1400" dirty="0" smtClean="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US" altLang="zh-TW" sz="1400" b="0" i="0" u="none" strike="noStrike" kern="1200" dirty="0" err="1" smtClean="0">
                          <a:solidFill>
                            <a:schemeClr val="tx1"/>
                          </a:solidFill>
                          <a:effectLst/>
                          <a:latin typeface="+mn-lt"/>
                          <a:ea typeface="+mn-ea"/>
                          <a:cs typeface="+mn-cs"/>
                          <a:hlinkClick r:id="rId11"/>
                        </a:rPr>
                        <a:t>Serverless</a:t>
                      </a:r>
                      <a:endParaRPr lang="en-US" sz="11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78970281"/>
                  </a:ext>
                </a:extLst>
              </a:tr>
            </a:tbl>
          </a:graphicData>
        </a:graphic>
      </p:graphicFrame>
    </p:spTree>
    <p:extLst>
      <p:ext uri="{BB962C8B-B14F-4D97-AF65-F5344CB8AC3E}">
        <p14:creationId xmlns:p14="http://schemas.microsoft.com/office/powerpoint/2010/main" val="367428175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5772150" y="1825625"/>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800" b="0" i="0" u="none" strike="noStrike" cap="none" normalizeH="0" baseline="0" dirty="0">
                <a:ln>
                  <a:noFill/>
                </a:ln>
                <a:solidFill>
                  <a:schemeClr val="tx1"/>
                </a:solidFill>
                <a:effectLst/>
                <a:latin typeface="Arial" panose="020B0604020202020204" pitchFamily="34" charset="0"/>
              </a:rPr>
              <a:t/>
            </a:r>
            <a:br>
              <a:rPr kumimoji="0" lang="zh-TW" altLang="zh-TW" sz="1800" b="0" i="0" u="none" strike="noStrike" cap="none" normalizeH="0" baseline="0" dirty="0">
                <a:ln>
                  <a:noFill/>
                </a:ln>
                <a:solidFill>
                  <a:schemeClr val="tx1"/>
                </a:solidFill>
                <a:effectLst/>
                <a:latin typeface="Arial" panose="020B0604020202020204" pitchFamily="34" charset="0"/>
              </a:rPr>
            </a:br>
            <a:endParaRPr kumimoji="0" lang="zh-TW" altLang="zh-TW" sz="1800" b="0" i="0" u="none" strike="noStrike" cap="none" normalizeH="0" baseline="0" dirty="0">
              <a:ln>
                <a:noFill/>
              </a:ln>
              <a:solidFill>
                <a:schemeClr val="tx1"/>
              </a:solidFill>
              <a:effectLst/>
              <a:latin typeface="Arial" panose="020B0604020202020204" pitchFamily="34" charset="0"/>
            </a:endParaRPr>
          </a:p>
        </p:txBody>
      </p:sp>
      <p:sp>
        <p:nvSpPr>
          <p:cNvPr id="2" name="投影片編號版面配置區 1"/>
          <p:cNvSpPr>
            <a:spLocks noGrp="1"/>
          </p:cNvSpPr>
          <p:nvPr>
            <p:ph type="sldNum" sz="quarter" idx="12"/>
          </p:nvPr>
        </p:nvSpPr>
        <p:spPr/>
        <p:txBody>
          <a:bodyPr/>
          <a:lstStyle/>
          <a:p>
            <a:fld id="{D16C3A51-89D0-4E4D-AA61-5A30A561532A}" type="slidenum">
              <a:rPr lang="zh-TW" altLang="en-US" smtClean="0"/>
              <a:pPr/>
              <a:t>19</a:t>
            </a:fld>
            <a:endParaRPr lang="zh-TW" altLang="en-US"/>
          </a:p>
        </p:txBody>
      </p:sp>
      <p:graphicFrame>
        <p:nvGraphicFramePr>
          <p:cNvPr id="5" name="表格 4"/>
          <p:cNvGraphicFramePr>
            <a:graphicFrameLocks noGrp="1"/>
          </p:cNvGraphicFramePr>
          <p:nvPr>
            <p:extLst>
              <p:ext uri="{D42A27DB-BD31-4B8C-83A1-F6EECF244321}">
                <p14:modId xmlns:p14="http://schemas.microsoft.com/office/powerpoint/2010/main" val="2141717268"/>
              </p:ext>
            </p:extLst>
          </p:nvPr>
        </p:nvGraphicFramePr>
        <p:xfrm>
          <a:off x="0" y="594911"/>
          <a:ext cx="12191999" cy="4084062"/>
        </p:xfrm>
        <a:graphic>
          <a:graphicData uri="http://schemas.openxmlformats.org/drawingml/2006/table">
            <a:tbl>
              <a:tblPr/>
              <a:tblGrid>
                <a:gridCol w="1233889">
                  <a:extLst>
                    <a:ext uri="{9D8B030D-6E8A-4147-A177-3AD203B41FA5}">
                      <a16:colId xmlns:a16="http://schemas.microsoft.com/office/drawing/2014/main" val="2340207979"/>
                    </a:ext>
                  </a:extLst>
                </a:gridCol>
                <a:gridCol w="1949986">
                  <a:extLst>
                    <a:ext uri="{9D8B030D-6E8A-4147-A177-3AD203B41FA5}">
                      <a16:colId xmlns:a16="http://schemas.microsoft.com/office/drawing/2014/main" val="3916782922"/>
                    </a:ext>
                  </a:extLst>
                </a:gridCol>
                <a:gridCol w="9008124">
                  <a:extLst>
                    <a:ext uri="{9D8B030D-6E8A-4147-A177-3AD203B41FA5}">
                      <a16:colId xmlns:a16="http://schemas.microsoft.com/office/drawing/2014/main" val="3138876756"/>
                    </a:ext>
                  </a:extLst>
                </a:gridCol>
              </a:tblGrid>
              <a:tr h="350391">
                <a:tc gridSpan="3">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600" b="0" i="0" u="none" strike="noStrike" cap="none" normalizeH="0" baseline="0" dirty="0">
                          <a:ln>
                            <a:noFill/>
                          </a:ln>
                          <a:solidFill>
                            <a:srgbClr val="FFFF00"/>
                          </a:solidFill>
                          <a:effectLst/>
                          <a:latin typeface="Arial" panose="020B0604020202020204" pitchFamily="34" charset="0"/>
                          <a:ea typeface="Roboto-Regular"/>
                        </a:rPr>
                        <a:t>Sub-techniques </a:t>
                      </a:r>
                      <a:r>
                        <a:rPr kumimoji="0" lang="zh-TW" altLang="zh-TW" sz="1600" b="0" i="0" u="none" strike="noStrike" cap="none" normalizeH="0" baseline="0" dirty="0" smtClean="0">
                          <a:ln>
                            <a:noFill/>
                          </a:ln>
                          <a:solidFill>
                            <a:srgbClr val="FFFF00"/>
                          </a:solidFill>
                          <a:effectLst/>
                          <a:latin typeface="Arial" panose="020B0604020202020204" pitchFamily="34" charset="0"/>
                          <a:ea typeface="Roboto-Regular"/>
                        </a:rPr>
                        <a:t>(</a:t>
                      </a:r>
                      <a:r>
                        <a:rPr kumimoji="0" lang="en-US" altLang="zh-TW" sz="1600" b="0" i="0" u="none" strike="noStrike" cap="none" normalizeH="0" baseline="0" dirty="0" smtClean="0">
                          <a:ln>
                            <a:noFill/>
                          </a:ln>
                          <a:solidFill>
                            <a:srgbClr val="FFFF00"/>
                          </a:solidFill>
                          <a:effectLst/>
                          <a:latin typeface="Arial" panose="020B0604020202020204" pitchFamily="34" charset="0"/>
                          <a:ea typeface="Roboto-Regular"/>
                        </a:rPr>
                        <a:t>7</a:t>
                      </a:r>
                      <a:r>
                        <a:rPr kumimoji="0" lang="zh-TW" altLang="zh-TW" sz="1600" b="0" i="0" u="none" strike="noStrike" cap="none" normalizeH="0" baseline="0" dirty="0" smtClean="0">
                          <a:ln>
                            <a:noFill/>
                          </a:ln>
                          <a:solidFill>
                            <a:srgbClr val="FFFF00"/>
                          </a:solidFill>
                          <a:effectLst/>
                          <a:latin typeface="Arial" panose="020B0604020202020204" pitchFamily="34" charset="0"/>
                          <a:ea typeface="Roboto-Regular"/>
                        </a:rPr>
                        <a:t>)</a:t>
                      </a:r>
                      <a:endParaRPr kumimoji="0" lang="zh-TW" altLang="zh-TW" sz="1600" b="0" i="0" u="none" strike="noStrike" cap="none" normalizeH="0" baseline="0" dirty="0">
                        <a:ln>
                          <a:noFill/>
                        </a:ln>
                        <a:solidFill>
                          <a:srgbClr val="FFFF00"/>
                        </a:solidFill>
                        <a:effectLst/>
                        <a:latin typeface="Arial" panose="020B0604020202020204" pitchFamily="34" charset="0"/>
                        <a:ea typeface="Roboto-Regular"/>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9A3FF"/>
                    </a:solidFill>
                  </a:tcPr>
                </a:tc>
                <a:tc hMerge="1">
                  <a:txBody>
                    <a:bodyPr/>
                    <a:lstStyle/>
                    <a:p>
                      <a:pPr algn="l" fontAlgn="b"/>
                      <a:endParaRPr lang="en-US" dirty="0">
                        <a:effectLst/>
                      </a:endParaRPr>
                    </a:p>
                  </a:txBody>
                  <a:tcPr anchor="b">
                    <a:lnL w="9525" cap="flat" cmpd="sng" algn="ctr">
                      <a:solidFill>
                        <a:srgbClr val="DFDFDF"/>
                      </a:solidFill>
                      <a:prstDash val="solid"/>
                      <a:round/>
                      <a:headEnd type="none" w="med" len="med"/>
                      <a:tailEnd type="none" w="med" len="med"/>
                    </a:lnL>
                    <a:lnR>
                      <a:noFill/>
                    </a:lnR>
                    <a:lnT w="9525" cap="flat" cmpd="sng" algn="ctr">
                      <a:solidFill>
                        <a:srgbClr val="A0CD9D"/>
                      </a:solidFill>
                      <a:prstDash val="solid"/>
                      <a:round/>
                      <a:headEnd type="none" w="med" len="med"/>
                      <a:tailEnd type="none" w="med" len="med"/>
                    </a:lnT>
                    <a:lnB w="9525" cap="flat" cmpd="sng" algn="ctr">
                      <a:solidFill>
                        <a:srgbClr val="E0CC9D"/>
                      </a:solidFill>
                      <a:prstDash val="solid"/>
                      <a:round/>
                      <a:headEnd type="none" w="med" len="med"/>
                      <a:tailEnd type="none" w="med" len="med"/>
                    </a:lnB>
                  </a:tcPr>
                </a:tc>
                <a:tc hMerge="1">
                  <a:txBody>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zh-TW" sz="1600" b="0" i="0" u="none" strike="noStrike" cap="none" normalizeH="0" baseline="0" dirty="0">
                        <a:ln>
                          <a:noFill/>
                        </a:ln>
                        <a:solidFill>
                          <a:srgbClr val="39434C"/>
                        </a:solidFill>
                        <a:effectLst/>
                        <a:latin typeface="Arial" panose="020B0604020202020204" pitchFamily="34" charset="0"/>
                        <a:ea typeface="Roboto-Regular"/>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9A3FF"/>
                    </a:solidFill>
                  </a:tcPr>
                </a:tc>
                <a:extLst>
                  <a:ext uri="{0D108BD9-81ED-4DB2-BD59-A6C34878D82A}">
                    <a16:rowId xmlns:a16="http://schemas.microsoft.com/office/drawing/2014/main" val="2394320160"/>
                  </a:ext>
                </a:extLst>
              </a:tr>
              <a:tr h="350391">
                <a:tc>
                  <a:txBody>
                    <a:bodyPr/>
                    <a:lstStyle/>
                    <a:p>
                      <a:pPr algn="l" fontAlgn="b"/>
                      <a:r>
                        <a:rPr lang="en-US" sz="1600" dirty="0">
                          <a:solidFill>
                            <a:srgbClr val="FFFF00"/>
                          </a:solidFill>
                          <a:effectLst/>
                        </a:rPr>
                        <a:t>ID</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9A3FF"/>
                    </a:solidFill>
                  </a:tcPr>
                </a:tc>
                <a:tc>
                  <a:txBody>
                    <a:bodyPr/>
                    <a:lstStyle/>
                    <a:p>
                      <a:pPr algn="l" fontAlgn="b"/>
                      <a:r>
                        <a:rPr lang="en-US" sz="1600" dirty="0">
                          <a:solidFill>
                            <a:srgbClr val="FFFF00"/>
                          </a:solidFill>
                          <a:effectLst/>
                        </a:rPr>
                        <a:t>Name</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9A3FF"/>
                    </a:solidFill>
                  </a:tcPr>
                </a:tc>
                <a:tc>
                  <a:txBody>
                    <a:bodyPr/>
                    <a:lstStyle/>
                    <a:p>
                      <a:pPr algn="l" fontAlgn="b"/>
                      <a:r>
                        <a:rPr lang="en-US" altLang="zh-TW" sz="1600" b="0" i="0" kern="1200" dirty="0" smtClean="0">
                          <a:solidFill>
                            <a:srgbClr val="FFFF00"/>
                          </a:solidFill>
                          <a:effectLst/>
                          <a:latin typeface="+mn-lt"/>
                          <a:ea typeface="+mn-ea"/>
                          <a:cs typeface="+mn-cs"/>
                        </a:rPr>
                        <a:t>Description</a:t>
                      </a:r>
                      <a:endParaRPr lang="en-US" sz="1600" dirty="0">
                        <a:solidFill>
                          <a:srgbClr val="FFFF00"/>
                        </a:solidFill>
                        <a:effectLst/>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9A3FF"/>
                    </a:solidFill>
                  </a:tcPr>
                </a:tc>
                <a:extLst>
                  <a:ext uri="{0D108BD9-81ED-4DB2-BD59-A6C34878D82A}">
                    <a16:rowId xmlns:a16="http://schemas.microsoft.com/office/drawing/2014/main" val="1934092260"/>
                  </a:ext>
                </a:extLst>
              </a:tr>
              <a:tr h="350391">
                <a:tc>
                  <a:txBody>
                    <a:bodyPr/>
                    <a:lstStyle/>
                    <a:p>
                      <a:pPr fontAlgn="t"/>
                      <a:r>
                        <a:rPr lang="en-US" altLang="zh-TW" sz="1600" b="0" i="0" u="none" strike="noStrike" kern="1200" dirty="0" smtClean="0">
                          <a:solidFill>
                            <a:srgbClr val="FFFF00"/>
                          </a:solidFill>
                          <a:effectLst/>
                          <a:latin typeface="+mn-lt"/>
                          <a:ea typeface="+mn-ea"/>
                          <a:cs typeface="+mn-cs"/>
                          <a:hlinkClick r:id="rId2"/>
                        </a:rPr>
                        <a:t>T1584.001</a:t>
                      </a:r>
                      <a:endParaRPr lang="en-US" sz="1600" dirty="0">
                        <a:solidFill>
                          <a:srgbClr val="FFFF00"/>
                        </a:solidFill>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9A3FF"/>
                    </a:solidFill>
                  </a:tcPr>
                </a:tc>
                <a:tc>
                  <a:txBody>
                    <a:bodyPr/>
                    <a:lstStyle/>
                    <a:p>
                      <a:pPr fontAlgn="t"/>
                      <a:r>
                        <a:rPr lang="en-US" sz="1400" u="none" strike="noStrike" dirty="0" smtClean="0">
                          <a:solidFill>
                            <a:srgbClr val="FFFF00"/>
                          </a:solidFill>
                          <a:effectLst/>
                          <a:hlinkClick r:id="rId2"/>
                        </a:rPr>
                        <a:t>Domains</a:t>
                      </a:r>
                      <a:endParaRPr lang="en-US" sz="1400" u="none" strike="noStrike" dirty="0" smtClean="0">
                        <a:solidFill>
                          <a:srgbClr val="FFFF00"/>
                        </a:solidFill>
                        <a:effectLst/>
                      </a:endParaRPr>
                    </a:p>
                    <a:p>
                      <a:pPr fontAlgn="t"/>
                      <a:r>
                        <a:rPr lang="zh-TW" altLang="en-US" sz="1800" dirty="0" smtClean="0">
                          <a:solidFill>
                            <a:srgbClr val="FFFF00"/>
                          </a:solidFill>
                          <a:effectLst/>
                        </a:rPr>
                        <a:t>網域</a:t>
                      </a:r>
                      <a:endParaRPr lang="en-US" sz="1800" dirty="0">
                        <a:solidFill>
                          <a:srgbClr val="FFFF00"/>
                        </a:solidFill>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9A3FF"/>
                    </a:solidFill>
                  </a:tcPr>
                </a:tc>
                <a:tc>
                  <a:txBody>
                    <a:bodyPr/>
                    <a:lstStyle/>
                    <a:p>
                      <a:pPr marL="285750" indent="-285750" fontAlgn="t">
                        <a:buFont typeface="Wingdings" panose="05000000000000000000" pitchFamily="2" charset="2"/>
                        <a:buChar char="n"/>
                      </a:pPr>
                      <a:r>
                        <a:rPr lang="en-US" sz="1800" dirty="0" smtClean="0">
                          <a:solidFill>
                            <a:srgbClr val="FFFF00"/>
                          </a:solidFill>
                          <a:effectLst/>
                        </a:rPr>
                        <a:t>Adversaries may hijack domains and/or subdomains that can be used during targeting. Domain registration hijacking is the act of changing the registration of a domain name without the permission of the original registrant. Adversaries may gain access to an email account for the person listed as the owner of the domain. The adversary can then claim that they forgot their password in order to make changes to the domain registration. Other possibilities include social engineering a domain registration help desk to gain access to an account or taking advantage of renewal process gaps.</a:t>
                      </a:r>
                    </a:p>
                    <a:p>
                      <a:pPr marL="285750" indent="-285750" fontAlgn="t">
                        <a:buFont typeface="Wingdings" panose="05000000000000000000" pitchFamily="2" charset="2"/>
                        <a:buChar char="n"/>
                      </a:pPr>
                      <a:r>
                        <a:rPr lang="zh-TW" altLang="en-US" sz="1800" dirty="0" smtClean="0">
                          <a:solidFill>
                            <a:srgbClr val="FFFF00"/>
                          </a:solidFill>
                          <a:effectLst/>
                        </a:rPr>
                        <a:t>攻擊者可能會劫持可在定位過程中使用的網域和</a:t>
                      </a:r>
                      <a:r>
                        <a:rPr lang="en-US" altLang="zh-TW" sz="1800" dirty="0" smtClean="0">
                          <a:solidFill>
                            <a:srgbClr val="FFFF00"/>
                          </a:solidFill>
                          <a:effectLst/>
                        </a:rPr>
                        <a:t>/</a:t>
                      </a:r>
                      <a:r>
                        <a:rPr lang="zh-TW" altLang="en-US" sz="1800" dirty="0" smtClean="0">
                          <a:solidFill>
                            <a:srgbClr val="FFFF00"/>
                          </a:solidFill>
                          <a:effectLst/>
                        </a:rPr>
                        <a:t>或子網域。網域註冊劫持是指未經原註冊人許可，改變網域註冊的行為。攻擊者可能會存取被列為網域所有者的人員的電子郵件帳戶。然後，攻擊者可以聲稱他們忘記了密碼，以便更改網域註冊。其他可能性包括透過社交工程、網域註冊服務台來取得帳戶存取權限或利用續約流程的空白。</a:t>
                      </a:r>
                      <a:endParaRPr lang="en-US" sz="1800" dirty="0">
                        <a:solidFill>
                          <a:srgbClr val="FFFF00"/>
                        </a:solidFill>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9A3FF"/>
                    </a:solidFill>
                  </a:tcPr>
                </a:tc>
                <a:extLst>
                  <a:ext uri="{0D108BD9-81ED-4DB2-BD59-A6C34878D82A}">
                    <a16:rowId xmlns:a16="http://schemas.microsoft.com/office/drawing/2014/main" val="1331283260"/>
                  </a:ext>
                </a:extLst>
              </a:tr>
            </a:tbl>
          </a:graphicData>
        </a:graphic>
      </p:graphicFrame>
      <p:sp>
        <p:nvSpPr>
          <p:cNvPr id="6" name="矩形 5"/>
          <p:cNvSpPr/>
          <p:nvPr/>
        </p:nvSpPr>
        <p:spPr>
          <a:xfrm>
            <a:off x="0" y="83683"/>
            <a:ext cx="11539762" cy="400110"/>
          </a:xfrm>
          <a:prstGeom prst="rect">
            <a:avLst/>
          </a:prstGeom>
        </p:spPr>
        <p:txBody>
          <a:bodyPr wrap="none">
            <a:spAutoFit/>
          </a:bodyPr>
          <a:lstStyle/>
          <a:p>
            <a:r>
              <a:rPr lang="en-US" altLang="zh-TW" sz="2000" dirty="0"/>
              <a:t>2</a:t>
            </a:r>
            <a:r>
              <a:rPr lang="en-US" altLang="zh-TW" sz="2000" dirty="0" smtClean="0"/>
              <a:t>.</a:t>
            </a:r>
            <a:r>
              <a:rPr lang="zh-TW" altLang="en-US" sz="2000" dirty="0"/>
              <a:t>資源開發</a:t>
            </a:r>
            <a:r>
              <a:rPr lang="en-US" altLang="zh-TW" sz="2000" dirty="0"/>
              <a:t>Resource Development</a:t>
            </a:r>
            <a:r>
              <a:rPr lang="zh-TW" altLang="en-US" sz="2000" dirty="0" smtClean="0"/>
              <a:t>戰術</a:t>
            </a:r>
            <a:r>
              <a:rPr lang="en-US" altLang="zh-TW" sz="2000" dirty="0" smtClean="0"/>
              <a:t>| 4.</a:t>
            </a:r>
            <a:r>
              <a:rPr lang="zh-TW" altLang="en-US" sz="2000" dirty="0"/>
              <a:t>損害基礎設施 </a:t>
            </a:r>
            <a:r>
              <a:rPr lang="en-US" altLang="zh-TW" sz="2000" dirty="0"/>
              <a:t>Compromise Infrastructure </a:t>
            </a:r>
            <a:r>
              <a:rPr lang="en-US" altLang="zh-TW" sz="2000" dirty="0" smtClean="0"/>
              <a:t>T1584 </a:t>
            </a:r>
            <a:r>
              <a:rPr lang="en-US" altLang="zh-TW" sz="2000" dirty="0"/>
              <a:t>(7)</a:t>
            </a:r>
            <a:r>
              <a:rPr lang="zh-TW" altLang="en-US" sz="2000" dirty="0" smtClean="0"/>
              <a:t>技術</a:t>
            </a:r>
            <a:endParaRPr lang="zh-TW" altLang="en-US" sz="2000" dirty="0"/>
          </a:p>
        </p:txBody>
      </p:sp>
    </p:spTree>
    <p:extLst>
      <p:ext uri="{BB962C8B-B14F-4D97-AF65-F5344CB8AC3E}">
        <p14:creationId xmlns:p14="http://schemas.microsoft.com/office/powerpoint/2010/main" val="349569719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345453" y="336190"/>
            <a:ext cx="10058400" cy="1005721"/>
          </a:xfrm>
        </p:spPr>
        <p:txBody>
          <a:bodyPr/>
          <a:lstStyle/>
          <a:p>
            <a:r>
              <a:rPr lang="en-US" altLang="zh-TW" b="1" dirty="0">
                <a:effectLst>
                  <a:outerShdw blurRad="38100" dist="38100" dir="2700000" algn="tl">
                    <a:srgbClr val="000000">
                      <a:alpha val="43137"/>
                    </a:srgbClr>
                  </a:outerShdw>
                </a:effectLst>
              </a:rPr>
              <a:t>Threat Modelling </a:t>
            </a:r>
            <a:r>
              <a:rPr lang="zh-TW" altLang="en-US" b="1" dirty="0">
                <a:effectLst>
                  <a:outerShdw blurRad="38100" dist="38100" dir="2700000" algn="tl">
                    <a:srgbClr val="000000">
                      <a:alpha val="43137"/>
                    </a:srgbClr>
                  </a:outerShdw>
                </a:effectLst>
              </a:rPr>
              <a:t>威脅建模</a:t>
            </a:r>
          </a:p>
        </p:txBody>
      </p:sp>
      <p:sp>
        <p:nvSpPr>
          <p:cNvPr id="3" name="內容版面配置區 2"/>
          <p:cNvSpPr>
            <a:spLocks noGrp="1"/>
          </p:cNvSpPr>
          <p:nvPr>
            <p:ph idx="1"/>
          </p:nvPr>
        </p:nvSpPr>
        <p:spPr>
          <a:xfrm>
            <a:off x="739910" y="1499239"/>
            <a:ext cx="5557195" cy="2818237"/>
          </a:xfrm>
        </p:spPr>
        <p:txBody>
          <a:bodyPr>
            <a:normAutofit/>
          </a:bodyPr>
          <a:lstStyle/>
          <a:p>
            <a:r>
              <a:rPr lang="en-US" altLang="zh-TW" sz="3200" dirty="0"/>
              <a:t>Attack Tree</a:t>
            </a:r>
            <a:r>
              <a:rPr lang="zh-TW" altLang="en-US" sz="3200" dirty="0"/>
              <a:t>攻擊樹</a:t>
            </a:r>
            <a:endParaRPr lang="en-US" altLang="zh-TW" sz="3200" dirty="0"/>
          </a:p>
          <a:p>
            <a:r>
              <a:rPr lang="en-US" altLang="zh-TW" sz="3200" b="1" dirty="0"/>
              <a:t>Stride | DREAD</a:t>
            </a:r>
            <a:endParaRPr lang="zh-TW" altLang="en-US" sz="3200" dirty="0"/>
          </a:p>
          <a:p>
            <a:r>
              <a:rPr lang="en-US" altLang="zh-TW" sz="3200" dirty="0"/>
              <a:t>Cyber Killing Chain</a:t>
            </a:r>
          </a:p>
          <a:p>
            <a:r>
              <a:rPr lang="en-US" altLang="zh-TW" sz="3200" dirty="0"/>
              <a:t>MITRE ATTACK </a:t>
            </a:r>
          </a:p>
        </p:txBody>
      </p:sp>
      <p:sp>
        <p:nvSpPr>
          <p:cNvPr id="4" name="投影片編號版面配置區 3"/>
          <p:cNvSpPr>
            <a:spLocks noGrp="1"/>
          </p:cNvSpPr>
          <p:nvPr>
            <p:ph type="sldNum" sz="quarter" idx="12"/>
          </p:nvPr>
        </p:nvSpPr>
        <p:spPr/>
        <p:txBody>
          <a:bodyPr/>
          <a:lstStyle/>
          <a:p>
            <a:fld id="{4FAB73BC-B049-4115-A692-8D63A059BFB8}" type="slidenum">
              <a:rPr lang="en-US" smtClean="0"/>
              <a:pPr/>
              <a:t>2</a:t>
            </a:fld>
            <a:endParaRPr lang="en-US" dirty="0"/>
          </a:p>
        </p:txBody>
      </p:sp>
      <p:pic>
        <p:nvPicPr>
          <p:cNvPr id="5" name="圖片 4">
            <a:extLst>
              <a:ext uri="{FF2B5EF4-FFF2-40B4-BE49-F238E27FC236}">
                <a16:creationId xmlns:a16="http://schemas.microsoft.com/office/drawing/2014/main" id="{B0D9FC50-3559-47A4-A483-294F83C8D882}"/>
              </a:ext>
            </a:extLst>
          </p:cNvPr>
          <p:cNvPicPr>
            <a:picLocks noChangeAspect="1"/>
          </p:cNvPicPr>
          <p:nvPr/>
        </p:nvPicPr>
        <p:blipFill>
          <a:blip r:embed="rId2"/>
          <a:stretch>
            <a:fillRect/>
          </a:stretch>
        </p:blipFill>
        <p:spPr>
          <a:xfrm>
            <a:off x="5303810" y="1499239"/>
            <a:ext cx="6007318" cy="4796126"/>
          </a:xfrm>
          <a:prstGeom prst="rect">
            <a:avLst/>
          </a:prstGeom>
        </p:spPr>
      </p:pic>
    </p:spTree>
    <p:extLst>
      <p:ext uri="{BB962C8B-B14F-4D97-AF65-F5344CB8AC3E}">
        <p14:creationId xmlns:p14="http://schemas.microsoft.com/office/powerpoint/2010/main" val="18758500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5772150" y="1825625"/>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800" b="0" i="0" u="none" strike="noStrike" cap="none" normalizeH="0" baseline="0" dirty="0">
                <a:ln>
                  <a:noFill/>
                </a:ln>
                <a:solidFill>
                  <a:schemeClr val="tx1"/>
                </a:solidFill>
                <a:effectLst/>
                <a:latin typeface="Arial" panose="020B0604020202020204" pitchFamily="34" charset="0"/>
              </a:rPr>
              <a:t/>
            </a:r>
            <a:br>
              <a:rPr kumimoji="0" lang="zh-TW" altLang="zh-TW" sz="1800" b="0" i="0" u="none" strike="noStrike" cap="none" normalizeH="0" baseline="0" dirty="0">
                <a:ln>
                  <a:noFill/>
                </a:ln>
                <a:solidFill>
                  <a:schemeClr val="tx1"/>
                </a:solidFill>
                <a:effectLst/>
                <a:latin typeface="Arial" panose="020B0604020202020204" pitchFamily="34" charset="0"/>
              </a:rPr>
            </a:br>
            <a:endParaRPr kumimoji="0" lang="zh-TW" altLang="zh-TW" sz="1800" b="0" i="0" u="none" strike="noStrike" cap="none" normalizeH="0" baseline="0" dirty="0">
              <a:ln>
                <a:noFill/>
              </a:ln>
              <a:solidFill>
                <a:schemeClr val="tx1"/>
              </a:solidFill>
              <a:effectLst/>
              <a:latin typeface="Arial" panose="020B0604020202020204" pitchFamily="34" charset="0"/>
            </a:endParaRPr>
          </a:p>
        </p:txBody>
      </p:sp>
      <p:sp>
        <p:nvSpPr>
          <p:cNvPr id="2" name="投影片編號版面配置區 1"/>
          <p:cNvSpPr>
            <a:spLocks noGrp="1"/>
          </p:cNvSpPr>
          <p:nvPr>
            <p:ph type="sldNum" sz="quarter" idx="12"/>
          </p:nvPr>
        </p:nvSpPr>
        <p:spPr/>
        <p:txBody>
          <a:bodyPr/>
          <a:lstStyle/>
          <a:p>
            <a:fld id="{D16C3A51-89D0-4E4D-AA61-5A30A561532A}" type="slidenum">
              <a:rPr lang="zh-TW" altLang="en-US" smtClean="0"/>
              <a:pPr/>
              <a:t>20</a:t>
            </a:fld>
            <a:endParaRPr lang="zh-TW" altLang="en-US"/>
          </a:p>
        </p:txBody>
      </p:sp>
      <p:graphicFrame>
        <p:nvGraphicFramePr>
          <p:cNvPr id="5" name="表格 4"/>
          <p:cNvGraphicFramePr>
            <a:graphicFrameLocks noGrp="1"/>
          </p:cNvGraphicFramePr>
          <p:nvPr>
            <p:extLst>
              <p:ext uri="{D42A27DB-BD31-4B8C-83A1-F6EECF244321}">
                <p14:modId xmlns:p14="http://schemas.microsoft.com/office/powerpoint/2010/main" val="649537650"/>
              </p:ext>
            </p:extLst>
          </p:nvPr>
        </p:nvGraphicFramePr>
        <p:xfrm>
          <a:off x="1" y="594911"/>
          <a:ext cx="12191999" cy="3169662"/>
        </p:xfrm>
        <a:graphic>
          <a:graphicData uri="http://schemas.openxmlformats.org/drawingml/2006/table">
            <a:tbl>
              <a:tblPr/>
              <a:tblGrid>
                <a:gridCol w="1233889">
                  <a:extLst>
                    <a:ext uri="{9D8B030D-6E8A-4147-A177-3AD203B41FA5}">
                      <a16:colId xmlns:a16="http://schemas.microsoft.com/office/drawing/2014/main" val="2340207979"/>
                    </a:ext>
                  </a:extLst>
                </a:gridCol>
                <a:gridCol w="1949986">
                  <a:extLst>
                    <a:ext uri="{9D8B030D-6E8A-4147-A177-3AD203B41FA5}">
                      <a16:colId xmlns:a16="http://schemas.microsoft.com/office/drawing/2014/main" val="3916782922"/>
                    </a:ext>
                  </a:extLst>
                </a:gridCol>
                <a:gridCol w="9008124">
                  <a:extLst>
                    <a:ext uri="{9D8B030D-6E8A-4147-A177-3AD203B41FA5}">
                      <a16:colId xmlns:a16="http://schemas.microsoft.com/office/drawing/2014/main" val="3138876756"/>
                    </a:ext>
                  </a:extLst>
                </a:gridCol>
              </a:tblGrid>
              <a:tr h="350391">
                <a:tc gridSpan="3">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600" b="0" i="0" u="none" strike="noStrike" cap="none" normalizeH="0" baseline="0" dirty="0">
                          <a:ln>
                            <a:noFill/>
                          </a:ln>
                          <a:solidFill>
                            <a:srgbClr val="FFFF00"/>
                          </a:solidFill>
                          <a:effectLst/>
                          <a:latin typeface="Arial" panose="020B0604020202020204" pitchFamily="34" charset="0"/>
                          <a:ea typeface="Roboto-Regular"/>
                        </a:rPr>
                        <a:t>Sub-techniques </a:t>
                      </a:r>
                      <a:r>
                        <a:rPr kumimoji="0" lang="zh-TW" altLang="zh-TW" sz="1600" b="0" i="0" u="none" strike="noStrike" cap="none" normalizeH="0" baseline="0" dirty="0" smtClean="0">
                          <a:ln>
                            <a:noFill/>
                          </a:ln>
                          <a:solidFill>
                            <a:srgbClr val="FFFF00"/>
                          </a:solidFill>
                          <a:effectLst/>
                          <a:latin typeface="Arial" panose="020B0604020202020204" pitchFamily="34" charset="0"/>
                          <a:ea typeface="Roboto-Regular"/>
                        </a:rPr>
                        <a:t>(</a:t>
                      </a:r>
                      <a:r>
                        <a:rPr kumimoji="0" lang="en-US" altLang="zh-TW" sz="1600" b="0" i="0" u="none" strike="noStrike" cap="none" normalizeH="0" baseline="0" dirty="0" smtClean="0">
                          <a:ln>
                            <a:noFill/>
                          </a:ln>
                          <a:solidFill>
                            <a:srgbClr val="FFFF00"/>
                          </a:solidFill>
                          <a:effectLst/>
                          <a:latin typeface="Arial" panose="020B0604020202020204" pitchFamily="34" charset="0"/>
                          <a:ea typeface="Roboto-Regular"/>
                        </a:rPr>
                        <a:t>7</a:t>
                      </a:r>
                      <a:r>
                        <a:rPr kumimoji="0" lang="zh-TW" altLang="zh-TW" sz="1600" b="0" i="0" u="none" strike="noStrike" cap="none" normalizeH="0" baseline="0" dirty="0" smtClean="0">
                          <a:ln>
                            <a:noFill/>
                          </a:ln>
                          <a:solidFill>
                            <a:srgbClr val="FFFF00"/>
                          </a:solidFill>
                          <a:effectLst/>
                          <a:latin typeface="Arial" panose="020B0604020202020204" pitchFamily="34" charset="0"/>
                          <a:ea typeface="Roboto-Regular"/>
                        </a:rPr>
                        <a:t>)</a:t>
                      </a:r>
                      <a:endParaRPr kumimoji="0" lang="zh-TW" altLang="zh-TW" sz="1600" b="0" i="0" u="none" strike="noStrike" cap="none" normalizeH="0" baseline="0" dirty="0">
                        <a:ln>
                          <a:noFill/>
                        </a:ln>
                        <a:solidFill>
                          <a:srgbClr val="FFFF00"/>
                        </a:solidFill>
                        <a:effectLst/>
                        <a:latin typeface="Arial" panose="020B0604020202020204" pitchFamily="34" charset="0"/>
                        <a:ea typeface="Roboto-Regular"/>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9A3FF"/>
                    </a:solidFill>
                  </a:tcPr>
                </a:tc>
                <a:tc hMerge="1">
                  <a:txBody>
                    <a:bodyPr/>
                    <a:lstStyle/>
                    <a:p>
                      <a:pPr algn="l" fontAlgn="b"/>
                      <a:endParaRPr lang="en-US" dirty="0">
                        <a:effectLst/>
                      </a:endParaRPr>
                    </a:p>
                  </a:txBody>
                  <a:tcPr anchor="b">
                    <a:lnL w="9525" cap="flat" cmpd="sng" algn="ctr">
                      <a:solidFill>
                        <a:srgbClr val="DFDFDF"/>
                      </a:solidFill>
                      <a:prstDash val="solid"/>
                      <a:round/>
                      <a:headEnd type="none" w="med" len="med"/>
                      <a:tailEnd type="none" w="med" len="med"/>
                    </a:lnL>
                    <a:lnR>
                      <a:noFill/>
                    </a:lnR>
                    <a:lnT w="9525" cap="flat" cmpd="sng" algn="ctr">
                      <a:solidFill>
                        <a:srgbClr val="A0CD9D"/>
                      </a:solidFill>
                      <a:prstDash val="solid"/>
                      <a:round/>
                      <a:headEnd type="none" w="med" len="med"/>
                      <a:tailEnd type="none" w="med" len="med"/>
                    </a:lnT>
                    <a:lnB w="9525" cap="flat" cmpd="sng" algn="ctr">
                      <a:solidFill>
                        <a:srgbClr val="E0CC9D"/>
                      </a:solidFill>
                      <a:prstDash val="solid"/>
                      <a:round/>
                      <a:headEnd type="none" w="med" len="med"/>
                      <a:tailEnd type="none" w="med" len="med"/>
                    </a:lnB>
                  </a:tcPr>
                </a:tc>
                <a:tc hMerge="1">
                  <a:txBody>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zh-TW" sz="1600" b="0" i="0" u="none" strike="noStrike" cap="none" normalizeH="0" baseline="0" dirty="0">
                        <a:ln>
                          <a:noFill/>
                        </a:ln>
                        <a:solidFill>
                          <a:srgbClr val="39434C"/>
                        </a:solidFill>
                        <a:effectLst/>
                        <a:latin typeface="Arial" panose="020B0604020202020204" pitchFamily="34" charset="0"/>
                        <a:ea typeface="Roboto-Regular"/>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9A3FF"/>
                    </a:solidFill>
                  </a:tcPr>
                </a:tc>
                <a:extLst>
                  <a:ext uri="{0D108BD9-81ED-4DB2-BD59-A6C34878D82A}">
                    <a16:rowId xmlns:a16="http://schemas.microsoft.com/office/drawing/2014/main" val="2394320160"/>
                  </a:ext>
                </a:extLst>
              </a:tr>
              <a:tr h="350391">
                <a:tc>
                  <a:txBody>
                    <a:bodyPr/>
                    <a:lstStyle/>
                    <a:p>
                      <a:pPr algn="l" fontAlgn="b"/>
                      <a:r>
                        <a:rPr lang="en-US" sz="1600" dirty="0">
                          <a:solidFill>
                            <a:srgbClr val="FFFF00"/>
                          </a:solidFill>
                          <a:effectLst/>
                        </a:rPr>
                        <a:t>ID</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9A3FF"/>
                    </a:solidFill>
                  </a:tcPr>
                </a:tc>
                <a:tc>
                  <a:txBody>
                    <a:bodyPr/>
                    <a:lstStyle/>
                    <a:p>
                      <a:pPr algn="l" fontAlgn="b"/>
                      <a:r>
                        <a:rPr lang="en-US" sz="1600" dirty="0">
                          <a:solidFill>
                            <a:srgbClr val="FFFF00"/>
                          </a:solidFill>
                          <a:effectLst/>
                        </a:rPr>
                        <a:t>Name</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9A3FF"/>
                    </a:solidFill>
                  </a:tcPr>
                </a:tc>
                <a:tc>
                  <a:txBody>
                    <a:bodyPr/>
                    <a:lstStyle/>
                    <a:p>
                      <a:pPr algn="l" fontAlgn="b"/>
                      <a:r>
                        <a:rPr lang="en-US" altLang="zh-TW" sz="1600" b="0" i="0" kern="1200" dirty="0" smtClean="0">
                          <a:solidFill>
                            <a:srgbClr val="FFFF00"/>
                          </a:solidFill>
                          <a:effectLst/>
                          <a:latin typeface="+mn-lt"/>
                          <a:ea typeface="+mn-ea"/>
                          <a:cs typeface="+mn-cs"/>
                        </a:rPr>
                        <a:t>Description</a:t>
                      </a:r>
                      <a:endParaRPr lang="en-US" sz="1600" dirty="0">
                        <a:solidFill>
                          <a:srgbClr val="FFFF00"/>
                        </a:solidFill>
                        <a:effectLst/>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9A3FF"/>
                    </a:solidFill>
                  </a:tcPr>
                </a:tc>
                <a:extLst>
                  <a:ext uri="{0D108BD9-81ED-4DB2-BD59-A6C34878D82A}">
                    <a16:rowId xmlns:a16="http://schemas.microsoft.com/office/drawing/2014/main" val="1934092260"/>
                  </a:ext>
                </a:extLst>
              </a:tr>
              <a:tr h="350391">
                <a:tc>
                  <a:txBody>
                    <a:bodyPr/>
                    <a:lstStyle/>
                    <a:p>
                      <a:pPr fontAlgn="t"/>
                      <a:r>
                        <a:rPr lang="en-US" altLang="zh-TW" sz="1600" b="0" i="0" u="none" strike="noStrike" kern="1200" dirty="0" smtClean="0">
                          <a:solidFill>
                            <a:srgbClr val="FFFF00"/>
                          </a:solidFill>
                          <a:effectLst/>
                          <a:latin typeface="+mn-lt"/>
                          <a:ea typeface="+mn-ea"/>
                          <a:cs typeface="+mn-cs"/>
                          <a:hlinkClick r:id="rId2"/>
                        </a:rPr>
                        <a:t>T1584.002</a:t>
                      </a:r>
                      <a:endParaRPr lang="en-US" sz="1400" dirty="0">
                        <a:solidFill>
                          <a:srgbClr val="FFFF00"/>
                        </a:solidFill>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9A3FF"/>
                    </a:solidFill>
                  </a:tcPr>
                </a:tc>
                <a:tc>
                  <a:txBody>
                    <a:bodyPr/>
                    <a:lstStyle/>
                    <a:p>
                      <a:pPr fontAlgn="t"/>
                      <a:r>
                        <a:rPr lang="en-US" altLang="zh-TW" sz="1400" b="0" i="0" u="none" strike="noStrike" kern="1200" dirty="0" smtClean="0">
                          <a:solidFill>
                            <a:srgbClr val="FFFF00"/>
                          </a:solidFill>
                          <a:effectLst/>
                          <a:latin typeface="+mn-lt"/>
                          <a:ea typeface="+mn-ea"/>
                          <a:cs typeface="+mn-cs"/>
                          <a:hlinkClick r:id="rId2"/>
                        </a:rPr>
                        <a:t>DNS Server</a:t>
                      </a:r>
                      <a:endParaRPr lang="en-US" altLang="zh-TW" sz="1400" b="0" i="0" u="none" strike="noStrike" kern="1200" dirty="0" smtClean="0">
                        <a:solidFill>
                          <a:srgbClr val="FFFF00"/>
                        </a:solidFill>
                        <a:effectLst/>
                        <a:latin typeface="+mn-lt"/>
                        <a:ea typeface="+mn-ea"/>
                        <a:cs typeface="+mn-cs"/>
                      </a:endParaRPr>
                    </a:p>
                    <a:p>
                      <a:pPr fontAlgn="t"/>
                      <a:r>
                        <a:rPr lang="en-US" sz="1800" dirty="0" smtClean="0">
                          <a:solidFill>
                            <a:srgbClr val="FFFF00"/>
                          </a:solidFill>
                          <a:effectLst/>
                        </a:rPr>
                        <a:t>DNS</a:t>
                      </a:r>
                      <a:r>
                        <a:rPr lang="zh-TW" altLang="en-US" sz="1800" dirty="0" smtClean="0">
                          <a:solidFill>
                            <a:srgbClr val="FFFF00"/>
                          </a:solidFill>
                          <a:effectLst/>
                        </a:rPr>
                        <a:t>伺服器</a:t>
                      </a:r>
                      <a:endParaRPr lang="en-US" sz="1800" dirty="0">
                        <a:solidFill>
                          <a:srgbClr val="FFFF00"/>
                        </a:solidFill>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9A3FF"/>
                    </a:solidFill>
                  </a:tcPr>
                </a:tc>
                <a:tc>
                  <a:txBody>
                    <a:bodyPr/>
                    <a:lstStyle/>
                    <a:p>
                      <a:pPr marL="171450" indent="-171450" fontAlgn="t">
                        <a:buFont typeface="Wingdings" panose="05000000000000000000" pitchFamily="2" charset="2"/>
                        <a:buChar char="n"/>
                      </a:pPr>
                      <a:r>
                        <a:rPr lang="en-US" altLang="zh-TW" sz="1800" dirty="0" smtClean="0">
                          <a:solidFill>
                            <a:srgbClr val="FFFF00"/>
                          </a:solidFill>
                          <a:effectLst/>
                        </a:rPr>
                        <a:t>Adversaries may compromise third-party DNS servers that can be used during targeting. During post-compromise activity, adversaries may utilize DNS traffic for various tasks, including for Command and Control (ex: Application Layer Protocol). Instead of setting up their own DNS servers, adversaries may compromise third-party DNS servers in support of operations.</a:t>
                      </a:r>
                    </a:p>
                    <a:p>
                      <a:pPr marL="171450" indent="-171450" fontAlgn="t">
                        <a:buFont typeface="Wingdings" panose="05000000000000000000" pitchFamily="2" charset="2"/>
                        <a:buChar char="n"/>
                      </a:pPr>
                      <a:r>
                        <a:rPr lang="zh-TW" altLang="en-US" sz="1800" dirty="0" smtClean="0">
                          <a:solidFill>
                            <a:srgbClr val="FFFF00"/>
                          </a:solidFill>
                          <a:effectLst/>
                        </a:rPr>
                        <a:t>攻擊者可能會破壞可在定位過程中使用的第三方 </a:t>
                      </a:r>
                      <a:r>
                        <a:rPr lang="en-US" altLang="zh-TW" sz="1800" dirty="0" smtClean="0">
                          <a:solidFill>
                            <a:srgbClr val="FFFF00"/>
                          </a:solidFill>
                          <a:effectLst/>
                        </a:rPr>
                        <a:t>DNS </a:t>
                      </a:r>
                      <a:r>
                        <a:rPr lang="zh-TW" altLang="en-US" sz="1800" dirty="0" smtClean="0">
                          <a:solidFill>
                            <a:srgbClr val="FFFF00"/>
                          </a:solidFill>
                          <a:effectLst/>
                        </a:rPr>
                        <a:t>伺服器。在攻擊後活動期間，攻擊者可能會利用 </a:t>
                      </a:r>
                      <a:r>
                        <a:rPr lang="en-US" altLang="zh-TW" sz="1800" dirty="0" smtClean="0">
                          <a:solidFill>
                            <a:srgbClr val="FFFF00"/>
                          </a:solidFill>
                          <a:effectLst/>
                        </a:rPr>
                        <a:t>DNS </a:t>
                      </a:r>
                      <a:r>
                        <a:rPr lang="zh-TW" altLang="en-US" sz="1800" dirty="0" smtClean="0">
                          <a:solidFill>
                            <a:srgbClr val="FFFF00"/>
                          </a:solidFill>
                          <a:effectLst/>
                        </a:rPr>
                        <a:t>流量執行各種任務，包括命令和控制（例如：應用層協定）。攻擊者可能會破壞第三方 </a:t>
                      </a:r>
                      <a:r>
                        <a:rPr lang="en-US" altLang="zh-TW" sz="1800" dirty="0" smtClean="0">
                          <a:solidFill>
                            <a:srgbClr val="FFFF00"/>
                          </a:solidFill>
                          <a:effectLst/>
                        </a:rPr>
                        <a:t>DNS </a:t>
                      </a:r>
                      <a:r>
                        <a:rPr lang="zh-TW" altLang="en-US" sz="1800" dirty="0" smtClean="0">
                          <a:solidFill>
                            <a:srgbClr val="FFFF00"/>
                          </a:solidFill>
                          <a:effectLst/>
                        </a:rPr>
                        <a:t>伺服器來支援操作，而不是設定自己的 </a:t>
                      </a:r>
                      <a:r>
                        <a:rPr lang="en-US" altLang="zh-TW" sz="1800" dirty="0" smtClean="0">
                          <a:solidFill>
                            <a:srgbClr val="FFFF00"/>
                          </a:solidFill>
                          <a:effectLst/>
                        </a:rPr>
                        <a:t>DNS </a:t>
                      </a:r>
                      <a:r>
                        <a:rPr lang="zh-TW" altLang="en-US" sz="1800" dirty="0" smtClean="0">
                          <a:solidFill>
                            <a:srgbClr val="FFFF00"/>
                          </a:solidFill>
                          <a:effectLst/>
                        </a:rPr>
                        <a:t>伺服器。</a:t>
                      </a:r>
                      <a:endParaRPr lang="en-US" altLang="zh-TW" sz="1800" dirty="0" smtClean="0">
                        <a:solidFill>
                          <a:srgbClr val="FFFF00"/>
                        </a:solidFill>
                        <a:effectLst/>
                      </a:endParaRPr>
                    </a:p>
                    <a:p>
                      <a:pPr marL="171450" indent="-171450" fontAlgn="t">
                        <a:buFont typeface="Wingdings" panose="05000000000000000000" pitchFamily="2" charset="2"/>
                        <a:buChar char="n"/>
                      </a:pPr>
                      <a:endParaRPr lang="en-US" sz="1200" dirty="0">
                        <a:solidFill>
                          <a:srgbClr val="FFFF00"/>
                        </a:solidFill>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9A3FF"/>
                    </a:solidFill>
                  </a:tcPr>
                </a:tc>
                <a:extLst>
                  <a:ext uri="{0D108BD9-81ED-4DB2-BD59-A6C34878D82A}">
                    <a16:rowId xmlns:a16="http://schemas.microsoft.com/office/drawing/2014/main" val="4237149618"/>
                  </a:ext>
                </a:extLst>
              </a:tr>
            </a:tbl>
          </a:graphicData>
        </a:graphic>
      </p:graphicFrame>
      <p:sp>
        <p:nvSpPr>
          <p:cNvPr id="6" name="矩形 5"/>
          <p:cNvSpPr/>
          <p:nvPr/>
        </p:nvSpPr>
        <p:spPr>
          <a:xfrm>
            <a:off x="0" y="83683"/>
            <a:ext cx="11539762" cy="400110"/>
          </a:xfrm>
          <a:prstGeom prst="rect">
            <a:avLst/>
          </a:prstGeom>
        </p:spPr>
        <p:txBody>
          <a:bodyPr wrap="none">
            <a:spAutoFit/>
          </a:bodyPr>
          <a:lstStyle/>
          <a:p>
            <a:r>
              <a:rPr lang="en-US" altLang="zh-TW" sz="2000" dirty="0"/>
              <a:t>2</a:t>
            </a:r>
            <a:r>
              <a:rPr lang="en-US" altLang="zh-TW" sz="2000" dirty="0" smtClean="0"/>
              <a:t>.</a:t>
            </a:r>
            <a:r>
              <a:rPr lang="zh-TW" altLang="en-US" sz="2000" dirty="0"/>
              <a:t>資源開發</a:t>
            </a:r>
            <a:r>
              <a:rPr lang="en-US" altLang="zh-TW" sz="2000" dirty="0"/>
              <a:t>Resource Development</a:t>
            </a:r>
            <a:r>
              <a:rPr lang="zh-TW" altLang="en-US" sz="2000" dirty="0" smtClean="0"/>
              <a:t>戰術</a:t>
            </a:r>
            <a:r>
              <a:rPr lang="en-US" altLang="zh-TW" sz="2000" dirty="0" smtClean="0"/>
              <a:t>| 4.</a:t>
            </a:r>
            <a:r>
              <a:rPr lang="zh-TW" altLang="en-US" sz="2000" dirty="0"/>
              <a:t>損害基礎設施 </a:t>
            </a:r>
            <a:r>
              <a:rPr lang="en-US" altLang="zh-TW" sz="2000" dirty="0"/>
              <a:t>Compromise Infrastructure </a:t>
            </a:r>
            <a:r>
              <a:rPr lang="en-US" altLang="zh-TW" sz="2000" dirty="0" smtClean="0"/>
              <a:t>T1584 </a:t>
            </a:r>
            <a:r>
              <a:rPr lang="en-US" altLang="zh-TW" sz="2000" dirty="0"/>
              <a:t>(7)</a:t>
            </a:r>
            <a:r>
              <a:rPr lang="zh-TW" altLang="en-US" sz="2000" dirty="0" smtClean="0"/>
              <a:t>技術</a:t>
            </a:r>
            <a:endParaRPr lang="zh-TW" altLang="en-US" sz="2000" dirty="0"/>
          </a:p>
        </p:txBody>
      </p:sp>
    </p:spTree>
    <p:extLst>
      <p:ext uri="{BB962C8B-B14F-4D97-AF65-F5344CB8AC3E}">
        <p14:creationId xmlns:p14="http://schemas.microsoft.com/office/powerpoint/2010/main" val="270044959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5772150" y="1825625"/>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800" b="0" i="0" u="none" strike="noStrike" cap="none" normalizeH="0" baseline="0" dirty="0">
                <a:ln>
                  <a:noFill/>
                </a:ln>
                <a:solidFill>
                  <a:schemeClr val="tx1"/>
                </a:solidFill>
                <a:effectLst/>
                <a:latin typeface="Arial" panose="020B0604020202020204" pitchFamily="34" charset="0"/>
              </a:rPr>
              <a:t/>
            </a:r>
            <a:br>
              <a:rPr kumimoji="0" lang="zh-TW" altLang="zh-TW" sz="1800" b="0" i="0" u="none" strike="noStrike" cap="none" normalizeH="0" baseline="0" dirty="0">
                <a:ln>
                  <a:noFill/>
                </a:ln>
                <a:solidFill>
                  <a:schemeClr val="tx1"/>
                </a:solidFill>
                <a:effectLst/>
                <a:latin typeface="Arial" panose="020B0604020202020204" pitchFamily="34" charset="0"/>
              </a:rPr>
            </a:br>
            <a:endParaRPr kumimoji="0" lang="zh-TW" altLang="zh-TW" sz="1800" b="0" i="0" u="none" strike="noStrike" cap="none" normalizeH="0" baseline="0" dirty="0">
              <a:ln>
                <a:noFill/>
              </a:ln>
              <a:solidFill>
                <a:schemeClr val="tx1"/>
              </a:solidFill>
              <a:effectLst/>
              <a:latin typeface="Arial" panose="020B0604020202020204" pitchFamily="34" charset="0"/>
            </a:endParaRPr>
          </a:p>
        </p:txBody>
      </p:sp>
      <p:sp>
        <p:nvSpPr>
          <p:cNvPr id="2" name="投影片編號版面配置區 1"/>
          <p:cNvSpPr>
            <a:spLocks noGrp="1"/>
          </p:cNvSpPr>
          <p:nvPr>
            <p:ph type="sldNum" sz="quarter" idx="12"/>
          </p:nvPr>
        </p:nvSpPr>
        <p:spPr/>
        <p:txBody>
          <a:bodyPr/>
          <a:lstStyle/>
          <a:p>
            <a:fld id="{D16C3A51-89D0-4E4D-AA61-5A30A561532A}" type="slidenum">
              <a:rPr lang="zh-TW" altLang="en-US" smtClean="0"/>
              <a:pPr/>
              <a:t>21</a:t>
            </a:fld>
            <a:endParaRPr lang="zh-TW" altLang="en-US"/>
          </a:p>
        </p:txBody>
      </p:sp>
      <p:graphicFrame>
        <p:nvGraphicFramePr>
          <p:cNvPr id="5" name="表格 4"/>
          <p:cNvGraphicFramePr>
            <a:graphicFrameLocks noGrp="1"/>
          </p:cNvGraphicFramePr>
          <p:nvPr>
            <p:extLst>
              <p:ext uri="{D42A27DB-BD31-4B8C-83A1-F6EECF244321}">
                <p14:modId xmlns:p14="http://schemas.microsoft.com/office/powerpoint/2010/main" val="2276677526"/>
              </p:ext>
            </p:extLst>
          </p:nvPr>
        </p:nvGraphicFramePr>
        <p:xfrm>
          <a:off x="1" y="594911"/>
          <a:ext cx="12191999" cy="5821422"/>
        </p:xfrm>
        <a:graphic>
          <a:graphicData uri="http://schemas.openxmlformats.org/drawingml/2006/table">
            <a:tbl>
              <a:tblPr/>
              <a:tblGrid>
                <a:gridCol w="1233889">
                  <a:extLst>
                    <a:ext uri="{9D8B030D-6E8A-4147-A177-3AD203B41FA5}">
                      <a16:colId xmlns:a16="http://schemas.microsoft.com/office/drawing/2014/main" val="2340207979"/>
                    </a:ext>
                  </a:extLst>
                </a:gridCol>
                <a:gridCol w="1949986">
                  <a:extLst>
                    <a:ext uri="{9D8B030D-6E8A-4147-A177-3AD203B41FA5}">
                      <a16:colId xmlns:a16="http://schemas.microsoft.com/office/drawing/2014/main" val="3916782922"/>
                    </a:ext>
                  </a:extLst>
                </a:gridCol>
                <a:gridCol w="9008124">
                  <a:extLst>
                    <a:ext uri="{9D8B030D-6E8A-4147-A177-3AD203B41FA5}">
                      <a16:colId xmlns:a16="http://schemas.microsoft.com/office/drawing/2014/main" val="3138876756"/>
                    </a:ext>
                  </a:extLst>
                </a:gridCol>
              </a:tblGrid>
              <a:tr h="350391">
                <a:tc gridSpan="3">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600" b="0" i="0" u="none" strike="noStrike" cap="none" normalizeH="0" baseline="0" dirty="0">
                          <a:ln>
                            <a:noFill/>
                          </a:ln>
                          <a:solidFill>
                            <a:srgbClr val="FFFF00"/>
                          </a:solidFill>
                          <a:effectLst/>
                          <a:latin typeface="Arial" panose="020B0604020202020204" pitchFamily="34" charset="0"/>
                          <a:ea typeface="Roboto-Regular"/>
                        </a:rPr>
                        <a:t>Sub-techniques </a:t>
                      </a:r>
                      <a:r>
                        <a:rPr kumimoji="0" lang="zh-TW" altLang="zh-TW" sz="1600" b="0" i="0" u="none" strike="noStrike" cap="none" normalizeH="0" baseline="0" dirty="0" smtClean="0">
                          <a:ln>
                            <a:noFill/>
                          </a:ln>
                          <a:solidFill>
                            <a:srgbClr val="FFFF00"/>
                          </a:solidFill>
                          <a:effectLst/>
                          <a:latin typeface="Arial" panose="020B0604020202020204" pitchFamily="34" charset="0"/>
                          <a:ea typeface="Roboto-Regular"/>
                        </a:rPr>
                        <a:t>(</a:t>
                      </a:r>
                      <a:r>
                        <a:rPr kumimoji="0" lang="en-US" altLang="zh-TW" sz="1600" b="0" i="0" u="none" strike="noStrike" cap="none" normalizeH="0" baseline="0" dirty="0" smtClean="0">
                          <a:ln>
                            <a:noFill/>
                          </a:ln>
                          <a:solidFill>
                            <a:srgbClr val="FFFF00"/>
                          </a:solidFill>
                          <a:effectLst/>
                          <a:latin typeface="Arial" panose="020B0604020202020204" pitchFamily="34" charset="0"/>
                          <a:ea typeface="Roboto-Regular"/>
                        </a:rPr>
                        <a:t>7</a:t>
                      </a:r>
                      <a:r>
                        <a:rPr kumimoji="0" lang="zh-TW" altLang="zh-TW" sz="1600" b="0" i="0" u="none" strike="noStrike" cap="none" normalizeH="0" baseline="0" dirty="0" smtClean="0">
                          <a:ln>
                            <a:noFill/>
                          </a:ln>
                          <a:solidFill>
                            <a:srgbClr val="FFFF00"/>
                          </a:solidFill>
                          <a:effectLst/>
                          <a:latin typeface="Arial" panose="020B0604020202020204" pitchFamily="34" charset="0"/>
                          <a:ea typeface="Roboto-Regular"/>
                        </a:rPr>
                        <a:t>)</a:t>
                      </a:r>
                      <a:endParaRPr kumimoji="0" lang="zh-TW" altLang="zh-TW" sz="1600" b="0" i="0" u="none" strike="noStrike" cap="none" normalizeH="0" baseline="0" dirty="0">
                        <a:ln>
                          <a:noFill/>
                        </a:ln>
                        <a:solidFill>
                          <a:srgbClr val="FFFF00"/>
                        </a:solidFill>
                        <a:effectLst/>
                        <a:latin typeface="Arial" panose="020B0604020202020204" pitchFamily="34" charset="0"/>
                        <a:ea typeface="Roboto-Regular"/>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9A3FF"/>
                    </a:solidFill>
                  </a:tcPr>
                </a:tc>
                <a:tc hMerge="1">
                  <a:txBody>
                    <a:bodyPr/>
                    <a:lstStyle/>
                    <a:p>
                      <a:pPr algn="l" fontAlgn="b"/>
                      <a:endParaRPr lang="en-US" dirty="0">
                        <a:effectLst/>
                      </a:endParaRPr>
                    </a:p>
                  </a:txBody>
                  <a:tcPr anchor="b">
                    <a:lnL w="9525" cap="flat" cmpd="sng" algn="ctr">
                      <a:solidFill>
                        <a:srgbClr val="DFDFDF"/>
                      </a:solidFill>
                      <a:prstDash val="solid"/>
                      <a:round/>
                      <a:headEnd type="none" w="med" len="med"/>
                      <a:tailEnd type="none" w="med" len="med"/>
                    </a:lnL>
                    <a:lnR>
                      <a:noFill/>
                    </a:lnR>
                    <a:lnT w="9525" cap="flat" cmpd="sng" algn="ctr">
                      <a:solidFill>
                        <a:srgbClr val="A0CD9D"/>
                      </a:solidFill>
                      <a:prstDash val="solid"/>
                      <a:round/>
                      <a:headEnd type="none" w="med" len="med"/>
                      <a:tailEnd type="none" w="med" len="med"/>
                    </a:lnT>
                    <a:lnB w="9525" cap="flat" cmpd="sng" algn="ctr">
                      <a:solidFill>
                        <a:srgbClr val="E0CC9D"/>
                      </a:solidFill>
                      <a:prstDash val="solid"/>
                      <a:round/>
                      <a:headEnd type="none" w="med" len="med"/>
                      <a:tailEnd type="none" w="med" len="med"/>
                    </a:lnB>
                  </a:tcPr>
                </a:tc>
                <a:tc hMerge="1">
                  <a:txBody>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zh-TW" sz="1600" b="0" i="0" u="none" strike="noStrike" cap="none" normalizeH="0" baseline="0" dirty="0">
                        <a:ln>
                          <a:noFill/>
                        </a:ln>
                        <a:solidFill>
                          <a:srgbClr val="39434C"/>
                        </a:solidFill>
                        <a:effectLst/>
                        <a:latin typeface="Arial" panose="020B0604020202020204" pitchFamily="34" charset="0"/>
                        <a:ea typeface="Roboto-Regular"/>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9A3FF"/>
                    </a:solidFill>
                  </a:tcPr>
                </a:tc>
                <a:extLst>
                  <a:ext uri="{0D108BD9-81ED-4DB2-BD59-A6C34878D82A}">
                    <a16:rowId xmlns:a16="http://schemas.microsoft.com/office/drawing/2014/main" val="2394320160"/>
                  </a:ext>
                </a:extLst>
              </a:tr>
              <a:tr h="350391">
                <a:tc>
                  <a:txBody>
                    <a:bodyPr/>
                    <a:lstStyle/>
                    <a:p>
                      <a:pPr algn="l" fontAlgn="b"/>
                      <a:r>
                        <a:rPr lang="en-US" sz="1600" dirty="0">
                          <a:solidFill>
                            <a:srgbClr val="FFFF00"/>
                          </a:solidFill>
                          <a:effectLst/>
                        </a:rPr>
                        <a:t>ID</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9A3FF"/>
                    </a:solidFill>
                  </a:tcPr>
                </a:tc>
                <a:tc>
                  <a:txBody>
                    <a:bodyPr/>
                    <a:lstStyle/>
                    <a:p>
                      <a:pPr algn="l" fontAlgn="b"/>
                      <a:r>
                        <a:rPr lang="en-US" sz="1600" dirty="0">
                          <a:solidFill>
                            <a:srgbClr val="FFFF00"/>
                          </a:solidFill>
                          <a:effectLst/>
                        </a:rPr>
                        <a:t>Name</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9A3FF"/>
                    </a:solidFill>
                  </a:tcPr>
                </a:tc>
                <a:tc>
                  <a:txBody>
                    <a:bodyPr/>
                    <a:lstStyle/>
                    <a:p>
                      <a:pPr algn="l" fontAlgn="b"/>
                      <a:r>
                        <a:rPr lang="en-US" altLang="zh-TW" sz="1600" b="0" i="0" kern="1200" dirty="0" smtClean="0">
                          <a:solidFill>
                            <a:srgbClr val="FFFF00"/>
                          </a:solidFill>
                          <a:effectLst/>
                          <a:latin typeface="+mn-lt"/>
                          <a:ea typeface="+mn-ea"/>
                          <a:cs typeface="+mn-cs"/>
                        </a:rPr>
                        <a:t>Description</a:t>
                      </a:r>
                      <a:endParaRPr lang="en-US" sz="1600" dirty="0">
                        <a:solidFill>
                          <a:srgbClr val="FFFF00"/>
                        </a:solidFill>
                        <a:effectLst/>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9A3FF"/>
                    </a:solidFill>
                  </a:tcPr>
                </a:tc>
                <a:extLst>
                  <a:ext uri="{0D108BD9-81ED-4DB2-BD59-A6C34878D82A}">
                    <a16:rowId xmlns:a16="http://schemas.microsoft.com/office/drawing/2014/main" val="1934092260"/>
                  </a:ext>
                </a:extLst>
              </a:tr>
              <a:tr h="350391">
                <a:tc>
                  <a:txBody>
                    <a:bodyPr/>
                    <a:lstStyle/>
                    <a:p>
                      <a:pPr fontAlgn="t"/>
                      <a:r>
                        <a:rPr lang="en-US" altLang="zh-TW" sz="1600" b="0" i="0" u="none" strike="noStrike" kern="1200" dirty="0" smtClean="0">
                          <a:solidFill>
                            <a:srgbClr val="FFFF00"/>
                          </a:solidFill>
                          <a:effectLst/>
                          <a:latin typeface="+mn-lt"/>
                          <a:ea typeface="+mn-ea"/>
                          <a:cs typeface="+mn-cs"/>
                          <a:hlinkClick r:id="rId2"/>
                        </a:rPr>
                        <a:t>T1584.003</a:t>
                      </a:r>
                      <a:endParaRPr lang="en-US" sz="1400" dirty="0">
                        <a:solidFill>
                          <a:srgbClr val="FFFF00"/>
                        </a:solidFill>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9A3FF"/>
                    </a:solidFill>
                  </a:tcPr>
                </a:tc>
                <a:tc>
                  <a:txBody>
                    <a:bodyPr/>
                    <a:lstStyle/>
                    <a:p>
                      <a:pPr fontAlgn="t"/>
                      <a:r>
                        <a:rPr lang="en-US" altLang="zh-TW" sz="1400" b="0" i="0" u="none" strike="noStrike" kern="1200" dirty="0" smtClean="0">
                          <a:solidFill>
                            <a:srgbClr val="FFFF00"/>
                          </a:solidFill>
                          <a:effectLst/>
                          <a:latin typeface="+mn-lt"/>
                          <a:ea typeface="+mn-ea"/>
                          <a:cs typeface="+mn-cs"/>
                          <a:hlinkClick r:id="rId2"/>
                        </a:rPr>
                        <a:t>Virtual Private Server</a:t>
                      </a:r>
                      <a:endParaRPr lang="en-US" altLang="zh-TW" sz="1400" b="0" i="0" u="none" strike="noStrike" kern="1200" dirty="0" smtClean="0">
                        <a:solidFill>
                          <a:srgbClr val="FFFF00"/>
                        </a:solidFill>
                        <a:effectLst/>
                        <a:latin typeface="+mn-lt"/>
                        <a:ea typeface="+mn-ea"/>
                        <a:cs typeface="+mn-cs"/>
                      </a:endParaRPr>
                    </a:p>
                    <a:p>
                      <a:pPr fontAlgn="t"/>
                      <a:r>
                        <a:rPr lang="zh-TW" altLang="en-US" sz="1800" dirty="0" smtClean="0">
                          <a:solidFill>
                            <a:srgbClr val="FFFF00"/>
                          </a:solidFill>
                          <a:effectLst/>
                        </a:rPr>
                        <a:t>虛擬專用伺服器</a:t>
                      </a:r>
                      <a:endParaRPr lang="en-US" sz="1800" dirty="0">
                        <a:solidFill>
                          <a:srgbClr val="FFFF00"/>
                        </a:solidFill>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9A3FF"/>
                    </a:solidFill>
                  </a:tcPr>
                </a:tc>
                <a:tc>
                  <a:txBody>
                    <a:bodyPr/>
                    <a:lstStyle/>
                    <a:p>
                      <a:pPr marL="171450" indent="-171450" fontAlgn="t">
                        <a:buFont typeface="Wingdings" panose="05000000000000000000" pitchFamily="2" charset="2"/>
                        <a:buChar char="n"/>
                      </a:pPr>
                      <a:r>
                        <a:rPr lang="en-US" sz="1800" dirty="0" smtClean="0">
                          <a:solidFill>
                            <a:srgbClr val="FFFF00"/>
                          </a:solidFill>
                          <a:effectLst/>
                        </a:rPr>
                        <a:t>Adversaries may compromise third-party Virtual Private Servers (VPSs) that can be used during targeting. There exist a variety of cloud service providers that will sell virtual machines/containers as a service. Adversaries may compromise VPSs purchased by third-party entities. By compromising a VPS to use as infrastructure, adversaries can make it difficult to physically tie back operations to themselves.</a:t>
                      </a:r>
                    </a:p>
                    <a:p>
                      <a:pPr marL="171450" indent="-171450" fontAlgn="t">
                        <a:buFont typeface="Wingdings" panose="05000000000000000000" pitchFamily="2" charset="2"/>
                        <a:buChar char="n"/>
                      </a:pPr>
                      <a:r>
                        <a:rPr lang="zh-TW" altLang="en-US" sz="1800" dirty="0" smtClean="0">
                          <a:solidFill>
                            <a:srgbClr val="FFFF00"/>
                          </a:solidFill>
                          <a:effectLst/>
                        </a:rPr>
                        <a:t>攻擊者可能會破壞可在定位過程中使用的第三方虛擬專用伺服器 </a:t>
                      </a:r>
                      <a:r>
                        <a:rPr lang="en-US" altLang="zh-TW" sz="1800" dirty="0" smtClean="0">
                          <a:solidFill>
                            <a:srgbClr val="FFFF00"/>
                          </a:solidFill>
                          <a:effectLst/>
                        </a:rPr>
                        <a:t>(VPS)</a:t>
                      </a:r>
                      <a:r>
                        <a:rPr lang="zh-TW" altLang="en-US" sz="1800" dirty="0" smtClean="0">
                          <a:solidFill>
                            <a:srgbClr val="FFFF00"/>
                          </a:solidFill>
                          <a:effectLst/>
                        </a:rPr>
                        <a:t>。存在多種將虛擬機器</a:t>
                      </a:r>
                      <a:r>
                        <a:rPr lang="en-US" altLang="zh-TW" sz="1800" dirty="0" smtClean="0">
                          <a:solidFill>
                            <a:srgbClr val="FFFF00"/>
                          </a:solidFill>
                          <a:effectLst/>
                        </a:rPr>
                        <a:t>/</a:t>
                      </a:r>
                      <a:r>
                        <a:rPr lang="zh-TW" altLang="en-US" sz="1800" dirty="0" smtClean="0">
                          <a:solidFill>
                            <a:srgbClr val="FFFF00"/>
                          </a:solidFill>
                          <a:effectLst/>
                        </a:rPr>
                        <a:t>容器作為服務出售的雲端服務提供者。攻擊者可能會破壞第三方實體購買的 </a:t>
                      </a:r>
                      <a:r>
                        <a:rPr lang="en-US" altLang="zh-TW" sz="1800" dirty="0" smtClean="0">
                          <a:solidFill>
                            <a:srgbClr val="FFFF00"/>
                          </a:solidFill>
                          <a:effectLst/>
                        </a:rPr>
                        <a:t>VPS</a:t>
                      </a:r>
                      <a:r>
                        <a:rPr lang="zh-TW" altLang="en-US" sz="1800" dirty="0" smtClean="0">
                          <a:solidFill>
                            <a:srgbClr val="FFFF00"/>
                          </a:solidFill>
                          <a:effectLst/>
                        </a:rPr>
                        <a:t>。透過破壞用作基礎設施的 </a:t>
                      </a:r>
                      <a:r>
                        <a:rPr lang="en-US" altLang="zh-TW" sz="1800" dirty="0" smtClean="0">
                          <a:solidFill>
                            <a:srgbClr val="FFFF00"/>
                          </a:solidFill>
                          <a:effectLst/>
                        </a:rPr>
                        <a:t>VPS</a:t>
                      </a:r>
                      <a:r>
                        <a:rPr lang="zh-TW" altLang="en-US" sz="1800" dirty="0" smtClean="0">
                          <a:solidFill>
                            <a:srgbClr val="FFFF00"/>
                          </a:solidFill>
                          <a:effectLst/>
                        </a:rPr>
                        <a:t>，攻擊者可能很難將操作與自己進行物理聯繫。</a:t>
                      </a:r>
                      <a:endParaRPr lang="en-US" sz="1800" dirty="0">
                        <a:solidFill>
                          <a:srgbClr val="FFFF00"/>
                        </a:solidFill>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9A3FF"/>
                    </a:solidFill>
                  </a:tcPr>
                </a:tc>
                <a:extLst>
                  <a:ext uri="{0D108BD9-81ED-4DB2-BD59-A6C34878D82A}">
                    <a16:rowId xmlns:a16="http://schemas.microsoft.com/office/drawing/2014/main" val="3039967100"/>
                  </a:ext>
                </a:extLst>
              </a:tr>
              <a:tr h="350391">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altLang="zh-TW" sz="1600" b="0" i="0" u="none" strike="noStrike" kern="1200" dirty="0" smtClean="0">
                          <a:solidFill>
                            <a:srgbClr val="FFFF00"/>
                          </a:solidFill>
                          <a:effectLst/>
                          <a:latin typeface="+mn-lt"/>
                          <a:ea typeface="+mn-ea"/>
                          <a:cs typeface="+mn-cs"/>
                          <a:hlinkClick r:id="rId3"/>
                        </a:rPr>
                        <a:t>T1584.004</a:t>
                      </a:r>
                      <a:endParaRPr lang="en-US" altLang="zh-TW" sz="1600" dirty="0" smtClean="0">
                        <a:solidFill>
                          <a:srgbClr val="FFFF00"/>
                        </a:solidFill>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9A3FF"/>
                    </a:solidFill>
                  </a:tcPr>
                </a:tc>
                <a:tc>
                  <a:txBody>
                    <a:bodyPr/>
                    <a:lstStyle/>
                    <a:p>
                      <a:pPr fontAlgn="t"/>
                      <a:r>
                        <a:rPr lang="en-US" altLang="zh-TW" sz="1400" b="0" i="0" u="none" strike="noStrike" kern="1200" dirty="0" smtClean="0">
                          <a:solidFill>
                            <a:srgbClr val="FFFF00"/>
                          </a:solidFill>
                          <a:effectLst/>
                          <a:latin typeface="+mn-lt"/>
                          <a:ea typeface="+mn-ea"/>
                          <a:cs typeface="+mn-cs"/>
                          <a:hlinkClick r:id="rId3"/>
                        </a:rPr>
                        <a:t>Server</a:t>
                      </a:r>
                      <a:endParaRPr lang="en-US" altLang="zh-TW" sz="1400" b="0" i="0" u="none" strike="noStrike" kern="1200" dirty="0" smtClean="0">
                        <a:solidFill>
                          <a:srgbClr val="FFFF00"/>
                        </a:solidFill>
                        <a:effectLst/>
                        <a:latin typeface="+mn-lt"/>
                        <a:ea typeface="+mn-ea"/>
                        <a:cs typeface="+mn-cs"/>
                      </a:endParaRPr>
                    </a:p>
                    <a:p>
                      <a:pPr fontAlgn="t"/>
                      <a:r>
                        <a:rPr lang="zh-TW" altLang="en-US" sz="1800" dirty="0" smtClean="0">
                          <a:solidFill>
                            <a:srgbClr val="FFFF00"/>
                          </a:solidFill>
                          <a:effectLst/>
                        </a:rPr>
                        <a:t>伺服器</a:t>
                      </a:r>
                      <a:endParaRPr lang="en-US" sz="1800" dirty="0">
                        <a:solidFill>
                          <a:srgbClr val="FFFF00"/>
                        </a:solidFill>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9A3FF"/>
                    </a:solidFill>
                  </a:tcPr>
                </a:tc>
                <a:tc>
                  <a:txBody>
                    <a:bodyPr/>
                    <a:lstStyle/>
                    <a:p>
                      <a:pPr marL="171450" indent="-171450" fontAlgn="t">
                        <a:buFont typeface="Wingdings" panose="05000000000000000000" pitchFamily="2" charset="2"/>
                        <a:buChar char="n"/>
                      </a:pPr>
                      <a:r>
                        <a:rPr lang="en-US" altLang="zh-TW" sz="1800" dirty="0" smtClean="0">
                          <a:solidFill>
                            <a:srgbClr val="FFFF00"/>
                          </a:solidFill>
                          <a:effectLst/>
                        </a:rPr>
                        <a:t>Adversaries may compromise third-party servers that can be used during targeting. Use of servers allows an adversary to stage, launch, and execute an operation. During post-compromise activity, adversaries may utilize servers for various tasks, including for Command and Control. Instead of purchasing a Server or Virtual Private Server, adversaries may compromise third-party servers in support of operations.</a:t>
                      </a:r>
                    </a:p>
                    <a:p>
                      <a:pPr marL="171450" indent="-171450" fontAlgn="t">
                        <a:buFont typeface="Wingdings" panose="05000000000000000000" pitchFamily="2" charset="2"/>
                        <a:buChar char="n"/>
                      </a:pPr>
                      <a:r>
                        <a:rPr lang="zh-TW" altLang="en-US" sz="1800" dirty="0" smtClean="0">
                          <a:solidFill>
                            <a:srgbClr val="FFFF00"/>
                          </a:solidFill>
                          <a:effectLst/>
                        </a:rPr>
                        <a:t>攻擊者可能會破壞可在定位過程中使用的第三方伺服器。使用伺服器可以讓攻擊者發動、啟動和執行操作。在攻擊後活動期間，攻擊者可能會利用伺服器執行各種任務，包括命令和控制。攻擊者可能會破壞第三方伺服器來支援操作， 而不是購買伺服器或虛擬專用伺服器。</a:t>
                      </a:r>
                      <a:endParaRPr lang="en-US" sz="1800" dirty="0">
                        <a:solidFill>
                          <a:srgbClr val="FFFF00"/>
                        </a:solidFill>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9A3FF"/>
                    </a:solidFill>
                  </a:tcPr>
                </a:tc>
                <a:extLst>
                  <a:ext uri="{0D108BD9-81ED-4DB2-BD59-A6C34878D82A}">
                    <a16:rowId xmlns:a16="http://schemas.microsoft.com/office/drawing/2014/main" val="2829675474"/>
                  </a:ext>
                </a:extLst>
              </a:tr>
            </a:tbl>
          </a:graphicData>
        </a:graphic>
      </p:graphicFrame>
      <p:sp>
        <p:nvSpPr>
          <p:cNvPr id="6" name="矩形 5"/>
          <p:cNvSpPr/>
          <p:nvPr/>
        </p:nvSpPr>
        <p:spPr>
          <a:xfrm>
            <a:off x="0" y="83683"/>
            <a:ext cx="11539762" cy="400110"/>
          </a:xfrm>
          <a:prstGeom prst="rect">
            <a:avLst/>
          </a:prstGeom>
        </p:spPr>
        <p:txBody>
          <a:bodyPr wrap="none">
            <a:spAutoFit/>
          </a:bodyPr>
          <a:lstStyle/>
          <a:p>
            <a:r>
              <a:rPr lang="en-US" altLang="zh-TW" sz="2000" dirty="0"/>
              <a:t>2</a:t>
            </a:r>
            <a:r>
              <a:rPr lang="en-US" altLang="zh-TW" sz="2000" dirty="0" smtClean="0"/>
              <a:t>.</a:t>
            </a:r>
            <a:r>
              <a:rPr lang="zh-TW" altLang="en-US" sz="2000" dirty="0"/>
              <a:t>資源開發</a:t>
            </a:r>
            <a:r>
              <a:rPr lang="en-US" altLang="zh-TW" sz="2000" dirty="0"/>
              <a:t>Resource Development</a:t>
            </a:r>
            <a:r>
              <a:rPr lang="zh-TW" altLang="en-US" sz="2000" dirty="0" smtClean="0"/>
              <a:t>戰術</a:t>
            </a:r>
            <a:r>
              <a:rPr lang="en-US" altLang="zh-TW" sz="2000" dirty="0" smtClean="0"/>
              <a:t>| 4.</a:t>
            </a:r>
            <a:r>
              <a:rPr lang="zh-TW" altLang="en-US" sz="2000" dirty="0"/>
              <a:t>損害基礎設施 </a:t>
            </a:r>
            <a:r>
              <a:rPr lang="en-US" altLang="zh-TW" sz="2000" dirty="0"/>
              <a:t>Compromise Infrastructure </a:t>
            </a:r>
            <a:r>
              <a:rPr lang="en-US" altLang="zh-TW" sz="2000" dirty="0" smtClean="0"/>
              <a:t>T1584 </a:t>
            </a:r>
            <a:r>
              <a:rPr lang="en-US" altLang="zh-TW" sz="2000" dirty="0"/>
              <a:t>(7)</a:t>
            </a:r>
            <a:r>
              <a:rPr lang="zh-TW" altLang="en-US" sz="2000" dirty="0" smtClean="0"/>
              <a:t>技術</a:t>
            </a:r>
            <a:endParaRPr lang="zh-TW" altLang="en-US" sz="2000" dirty="0"/>
          </a:p>
        </p:txBody>
      </p:sp>
    </p:spTree>
    <p:extLst>
      <p:ext uri="{BB962C8B-B14F-4D97-AF65-F5344CB8AC3E}">
        <p14:creationId xmlns:p14="http://schemas.microsoft.com/office/powerpoint/2010/main" val="344799286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5772150" y="1825625"/>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800" b="0" i="0" u="none" strike="noStrike" cap="none" normalizeH="0" baseline="0" dirty="0">
                <a:ln>
                  <a:noFill/>
                </a:ln>
                <a:solidFill>
                  <a:schemeClr val="tx1"/>
                </a:solidFill>
                <a:effectLst/>
                <a:latin typeface="Arial" panose="020B0604020202020204" pitchFamily="34" charset="0"/>
              </a:rPr>
              <a:t/>
            </a:r>
            <a:br>
              <a:rPr kumimoji="0" lang="zh-TW" altLang="zh-TW" sz="1800" b="0" i="0" u="none" strike="noStrike" cap="none" normalizeH="0" baseline="0" dirty="0">
                <a:ln>
                  <a:noFill/>
                </a:ln>
                <a:solidFill>
                  <a:schemeClr val="tx1"/>
                </a:solidFill>
                <a:effectLst/>
                <a:latin typeface="Arial" panose="020B0604020202020204" pitchFamily="34" charset="0"/>
              </a:rPr>
            </a:br>
            <a:endParaRPr kumimoji="0" lang="zh-TW" altLang="zh-TW" sz="1800" b="0" i="0" u="none" strike="noStrike" cap="none" normalizeH="0" baseline="0" dirty="0">
              <a:ln>
                <a:noFill/>
              </a:ln>
              <a:solidFill>
                <a:schemeClr val="tx1"/>
              </a:solidFill>
              <a:effectLst/>
              <a:latin typeface="Arial" panose="020B0604020202020204" pitchFamily="34" charset="0"/>
            </a:endParaRPr>
          </a:p>
        </p:txBody>
      </p:sp>
      <p:sp>
        <p:nvSpPr>
          <p:cNvPr id="2" name="投影片編號版面配置區 1"/>
          <p:cNvSpPr>
            <a:spLocks noGrp="1"/>
          </p:cNvSpPr>
          <p:nvPr>
            <p:ph type="sldNum" sz="quarter" idx="12"/>
          </p:nvPr>
        </p:nvSpPr>
        <p:spPr/>
        <p:txBody>
          <a:bodyPr/>
          <a:lstStyle/>
          <a:p>
            <a:fld id="{D16C3A51-89D0-4E4D-AA61-5A30A561532A}" type="slidenum">
              <a:rPr lang="zh-TW" altLang="en-US" smtClean="0"/>
              <a:pPr/>
              <a:t>22</a:t>
            </a:fld>
            <a:endParaRPr lang="zh-TW" altLang="en-US"/>
          </a:p>
        </p:txBody>
      </p:sp>
      <p:graphicFrame>
        <p:nvGraphicFramePr>
          <p:cNvPr id="5" name="表格 4"/>
          <p:cNvGraphicFramePr>
            <a:graphicFrameLocks noGrp="1"/>
          </p:cNvGraphicFramePr>
          <p:nvPr>
            <p:extLst>
              <p:ext uri="{D42A27DB-BD31-4B8C-83A1-F6EECF244321}">
                <p14:modId xmlns:p14="http://schemas.microsoft.com/office/powerpoint/2010/main" val="3138252331"/>
              </p:ext>
            </p:extLst>
          </p:nvPr>
        </p:nvGraphicFramePr>
        <p:xfrm>
          <a:off x="1" y="594911"/>
          <a:ext cx="12191999" cy="4632702"/>
        </p:xfrm>
        <a:graphic>
          <a:graphicData uri="http://schemas.openxmlformats.org/drawingml/2006/table">
            <a:tbl>
              <a:tblPr/>
              <a:tblGrid>
                <a:gridCol w="1233889">
                  <a:extLst>
                    <a:ext uri="{9D8B030D-6E8A-4147-A177-3AD203B41FA5}">
                      <a16:colId xmlns:a16="http://schemas.microsoft.com/office/drawing/2014/main" val="2340207979"/>
                    </a:ext>
                  </a:extLst>
                </a:gridCol>
                <a:gridCol w="1949986">
                  <a:extLst>
                    <a:ext uri="{9D8B030D-6E8A-4147-A177-3AD203B41FA5}">
                      <a16:colId xmlns:a16="http://schemas.microsoft.com/office/drawing/2014/main" val="3916782922"/>
                    </a:ext>
                  </a:extLst>
                </a:gridCol>
                <a:gridCol w="9008124">
                  <a:extLst>
                    <a:ext uri="{9D8B030D-6E8A-4147-A177-3AD203B41FA5}">
                      <a16:colId xmlns:a16="http://schemas.microsoft.com/office/drawing/2014/main" val="3138876756"/>
                    </a:ext>
                  </a:extLst>
                </a:gridCol>
              </a:tblGrid>
              <a:tr h="350391">
                <a:tc gridSpan="3">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600" b="0" i="0" u="none" strike="noStrike" cap="none" normalizeH="0" baseline="0" dirty="0">
                          <a:ln>
                            <a:noFill/>
                          </a:ln>
                          <a:solidFill>
                            <a:srgbClr val="FFFF00"/>
                          </a:solidFill>
                          <a:effectLst/>
                          <a:latin typeface="Arial" panose="020B0604020202020204" pitchFamily="34" charset="0"/>
                          <a:ea typeface="Roboto-Regular"/>
                        </a:rPr>
                        <a:t>Sub-techniques </a:t>
                      </a:r>
                      <a:r>
                        <a:rPr kumimoji="0" lang="zh-TW" altLang="zh-TW" sz="1600" b="0" i="0" u="none" strike="noStrike" cap="none" normalizeH="0" baseline="0" dirty="0" smtClean="0">
                          <a:ln>
                            <a:noFill/>
                          </a:ln>
                          <a:solidFill>
                            <a:srgbClr val="FFFF00"/>
                          </a:solidFill>
                          <a:effectLst/>
                          <a:latin typeface="Arial" panose="020B0604020202020204" pitchFamily="34" charset="0"/>
                          <a:ea typeface="Roboto-Regular"/>
                        </a:rPr>
                        <a:t>(</a:t>
                      </a:r>
                      <a:r>
                        <a:rPr kumimoji="0" lang="en-US" altLang="zh-TW" sz="1600" b="0" i="0" u="none" strike="noStrike" cap="none" normalizeH="0" baseline="0" dirty="0" smtClean="0">
                          <a:ln>
                            <a:noFill/>
                          </a:ln>
                          <a:solidFill>
                            <a:srgbClr val="FFFF00"/>
                          </a:solidFill>
                          <a:effectLst/>
                          <a:latin typeface="Arial" panose="020B0604020202020204" pitchFamily="34" charset="0"/>
                          <a:ea typeface="Roboto-Regular"/>
                        </a:rPr>
                        <a:t>7</a:t>
                      </a:r>
                      <a:r>
                        <a:rPr kumimoji="0" lang="zh-TW" altLang="zh-TW" sz="1600" b="0" i="0" u="none" strike="noStrike" cap="none" normalizeH="0" baseline="0" dirty="0" smtClean="0">
                          <a:ln>
                            <a:noFill/>
                          </a:ln>
                          <a:solidFill>
                            <a:srgbClr val="FFFF00"/>
                          </a:solidFill>
                          <a:effectLst/>
                          <a:latin typeface="Arial" panose="020B0604020202020204" pitchFamily="34" charset="0"/>
                          <a:ea typeface="Roboto-Regular"/>
                        </a:rPr>
                        <a:t>)</a:t>
                      </a:r>
                      <a:endParaRPr kumimoji="0" lang="zh-TW" altLang="zh-TW" sz="1600" b="0" i="0" u="none" strike="noStrike" cap="none" normalizeH="0" baseline="0" dirty="0">
                        <a:ln>
                          <a:noFill/>
                        </a:ln>
                        <a:solidFill>
                          <a:srgbClr val="FFFF00"/>
                        </a:solidFill>
                        <a:effectLst/>
                        <a:latin typeface="Arial" panose="020B0604020202020204" pitchFamily="34" charset="0"/>
                        <a:ea typeface="Roboto-Regular"/>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9A3FF"/>
                    </a:solidFill>
                  </a:tcPr>
                </a:tc>
                <a:tc hMerge="1">
                  <a:txBody>
                    <a:bodyPr/>
                    <a:lstStyle/>
                    <a:p>
                      <a:pPr algn="l" fontAlgn="b"/>
                      <a:endParaRPr lang="en-US" dirty="0">
                        <a:effectLst/>
                      </a:endParaRPr>
                    </a:p>
                  </a:txBody>
                  <a:tcPr anchor="b">
                    <a:lnL w="9525" cap="flat" cmpd="sng" algn="ctr">
                      <a:solidFill>
                        <a:srgbClr val="DFDFDF"/>
                      </a:solidFill>
                      <a:prstDash val="solid"/>
                      <a:round/>
                      <a:headEnd type="none" w="med" len="med"/>
                      <a:tailEnd type="none" w="med" len="med"/>
                    </a:lnL>
                    <a:lnR>
                      <a:noFill/>
                    </a:lnR>
                    <a:lnT w="9525" cap="flat" cmpd="sng" algn="ctr">
                      <a:solidFill>
                        <a:srgbClr val="A0CD9D"/>
                      </a:solidFill>
                      <a:prstDash val="solid"/>
                      <a:round/>
                      <a:headEnd type="none" w="med" len="med"/>
                      <a:tailEnd type="none" w="med" len="med"/>
                    </a:lnT>
                    <a:lnB w="9525" cap="flat" cmpd="sng" algn="ctr">
                      <a:solidFill>
                        <a:srgbClr val="E0CC9D"/>
                      </a:solidFill>
                      <a:prstDash val="solid"/>
                      <a:round/>
                      <a:headEnd type="none" w="med" len="med"/>
                      <a:tailEnd type="none" w="med" len="med"/>
                    </a:lnB>
                  </a:tcPr>
                </a:tc>
                <a:tc hMerge="1">
                  <a:txBody>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zh-TW" sz="1600" b="0" i="0" u="none" strike="noStrike" cap="none" normalizeH="0" baseline="0" dirty="0">
                        <a:ln>
                          <a:noFill/>
                        </a:ln>
                        <a:solidFill>
                          <a:srgbClr val="39434C"/>
                        </a:solidFill>
                        <a:effectLst/>
                        <a:latin typeface="Arial" panose="020B0604020202020204" pitchFamily="34" charset="0"/>
                        <a:ea typeface="Roboto-Regular"/>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9A3FF"/>
                    </a:solidFill>
                  </a:tcPr>
                </a:tc>
                <a:extLst>
                  <a:ext uri="{0D108BD9-81ED-4DB2-BD59-A6C34878D82A}">
                    <a16:rowId xmlns:a16="http://schemas.microsoft.com/office/drawing/2014/main" val="2394320160"/>
                  </a:ext>
                </a:extLst>
              </a:tr>
              <a:tr h="350391">
                <a:tc>
                  <a:txBody>
                    <a:bodyPr/>
                    <a:lstStyle/>
                    <a:p>
                      <a:pPr algn="l" fontAlgn="b"/>
                      <a:r>
                        <a:rPr lang="en-US" sz="1600" dirty="0">
                          <a:solidFill>
                            <a:srgbClr val="FFFF00"/>
                          </a:solidFill>
                          <a:effectLst/>
                        </a:rPr>
                        <a:t>ID</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9A3FF"/>
                    </a:solidFill>
                  </a:tcPr>
                </a:tc>
                <a:tc>
                  <a:txBody>
                    <a:bodyPr/>
                    <a:lstStyle/>
                    <a:p>
                      <a:pPr algn="l" fontAlgn="b"/>
                      <a:r>
                        <a:rPr lang="en-US" sz="1600" dirty="0">
                          <a:solidFill>
                            <a:srgbClr val="FFFF00"/>
                          </a:solidFill>
                          <a:effectLst/>
                        </a:rPr>
                        <a:t>Name</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9A3FF"/>
                    </a:solidFill>
                  </a:tcPr>
                </a:tc>
                <a:tc>
                  <a:txBody>
                    <a:bodyPr/>
                    <a:lstStyle/>
                    <a:p>
                      <a:pPr algn="l" fontAlgn="b"/>
                      <a:r>
                        <a:rPr lang="en-US" altLang="zh-TW" sz="1600" b="0" i="0" kern="1200" dirty="0" smtClean="0">
                          <a:solidFill>
                            <a:srgbClr val="FFFF00"/>
                          </a:solidFill>
                          <a:effectLst/>
                          <a:latin typeface="+mn-lt"/>
                          <a:ea typeface="+mn-ea"/>
                          <a:cs typeface="+mn-cs"/>
                        </a:rPr>
                        <a:t>Description</a:t>
                      </a:r>
                      <a:endParaRPr lang="en-US" sz="1600" dirty="0">
                        <a:solidFill>
                          <a:srgbClr val="FFFF00"/>
                        </a:solidFill>
                        <a:effectLst/>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9A3FF"/>
                    </a:solidFill>
                  </a:tcPr>
                </a:tc>
                <a:extLst>
                  <a:ext uri="{0D108BD9-81ED-4DB2-BD59-A6C34878D82A}">
                    <a16:rowId xmlns:a16="http://schemas.microsoft.com/office/drawing/2014/main" val="1934092260"/>
                  </a:ext>
                </a:extLst>
              </a:tr>
              <a:tr h="350391">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altLang="zh-TW" sz="1600" b="0" i="0" u="none" strike="noStrike" kern="1200" dirty="0" smtClean="0">
                          <a:solidFill>
                            <a:srgbClr val="FFFF00"/>
                          </a:solidFill>
                          <a:effectLst/>
                          <a:latin typeface="+mn-lt"/>
                          <a:ea typeface="+mn-ea"/>
                          <a:cs typeface="+mn-cs"/>
                          <a:hlinkClick r:id="rId2"/>
                        </a:rPr>
                        <a:t>T1584.005</a:t>
                      </a:r>
                      <a:endParaRPr lang="en-US" altLang="zh-TW" sz="1600" dirty="0" smtClean="0">
                        <a:solidFill>
                          <a:srgbClr val="FFFF00"/>
                        </a:solidFill>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9A3FF"/>
                    </a:solidFill>
                  </a:tcPr>
                </a:tc>
                <a:tc>
                  <a:txBody>
                    <a:bodyPr/>
                    <a:lstStyle/>
                    <a:p>
                      <a:pPr fontAlgn="t"/>
                      <a:r>
                        <a:rPr lang="en-US" altLang="zh-TW" sz="1400" b="0" i="0" u="none" strike="noStrike" kern="1200" dirty="0" smtClean="0">
                          <a:solidFill>
                            <a:srgbClr val="FFFF00"/>
                          </a:solidFill>
                          <a:effectLst/>
                          <a:latin typeface="+mn-lt"/>
                          <a:ea typeface="+mn-ea"/>
                          <a:cs typeface="+mn-cs"/>
                          <a:hlinkClick r:id="rId2"/>
                        </a:rPr>
                        <a:t>Botnet</a:t>
                      </a:r>
                      <a:endParaRPr lang="en-US" altLang="zh-TW" sz="1400" b="0" i="0" u="none" strike="noStrike" kern="1200" dirty="0" smtClean="0">
                        <a:solidFill>
                          <a:srgbClr val="FFFF00"/>
                        </a:solidFill>
                        <a:effectLst/>
                        <a:latin typeface="+mn-lt"/>
                        <a:ea typeface="+mn-ea"/>
                        <a:cs typeface="+mn-cs"/>
                      </a:endParaRPr>
                    </a:p>
                    <a:p>
                      <a:pPr fontAlgn="t"/>
                      <a:r>
                        <a:rPr lang="zh-TW" altLang="en-US" sz="1800" dirty="0" smtClean="0">
                          <a:solidFill>
                            <a:srgbClr val="FFFF00"/>
                          </a:solidFill>
                          <a:effectLst/>
                        </a:rPr>
                        <a:t>殭屍網路</a:t>
                      </a:r>
                      <a:endParaRPr lang="en-US" sz="1800" dirty="0">
                        <a:solidFill>
                          <a:srgbClr val="FFFF00"/>
                        </a:solidFill>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9A3FF"/>
                    </a:solidFill>
                  </a:tcPr>
                </a:tc>
                <a:tc>
                  <a:txBody>
                    <a:bodyPr/>
                    <a:lstStyle/>
                    <a:p>
                      <a:pPr marL="171450" indent="-171450" fontAlgn="t">
                        <a:buFont typeface="Wingdings" panose="05000000000000000000" pitchFamily="2" charset="2"/>
                        <a:buChar char="n"/>
                      </a:pPr>
                      <a:r>
                        <a:rPr lang="en-US" sz="1800" dirty="0" smtClean="0">
                          <a:solidFill>
                            <a:srgbClr val="FFFF00"/>
                          </a:solidFill>
                          <a:effectLst/>
                        </a:rPr>
                        <a:t>Adversaries may compromise numerous third-party systems to form a botnet that can be used during targeting. A botnet is a network of compromised systems that can be instructed to perform coordinated tasks. Instead of purchasing/renting a botnet from a </a:t>
                      </a:r>
                      <a:r>
                        <a:rPr lang="en-US" sz="1800" dirty="0" err="1" smtClean="0">
                          <a:solidFill>
                            <a:srgbClr val="FFFF00"/>
                          </a:solidFill>
                          <a:effectLst/>
                        </a:rPr>
                        <a:t>booter</a:t>
                      </a:r>
                      <a:r>
                        <a:rPr lang="en-US" sz="1800" dirty="0" smtClean="0">
                          <a:solidFill>
                            <a:srgbClr val="FFFF00"/>
                          </a:solidFill>
                          <a:effectLst/>
                        </a:rPr>
                        <a:t>/</a:t>
                      </a:r>
                      <a:r>
                        <a:rPr lang="en-US" sz="1800" dirty="0" err="1" smtClean="0">
                          <a:solidFill>
                            <a:srgbClr val="FFFF00"/>
                          </a:solidFill>
                          <a:effectLst/>
                        </a:rPr>
                        <a:t>stresser</a:t>
                      </a:r>
                      <a:r>
                        <a:rPr lang="en-US" sz="1800" dirty="0" smtClean="0">
                          <a:solidFill>
                            <a:srgbClr val="FFFF00"/>
                          </a:solidFill>
                          <a:effectLst/>
                        </a:rPr>
                        <a:t> service, adversaries may build their own botnet by compromising numerous third-party systems. Adversaries may also conduct a takeover of an existing botnet, such as redirecting bots to adversary-controlled C2 servers. With a botnet at their disposal, adversaries may perform follow-on activity such as large-scale Phishing or Distributed Denial of Service (</a:t>
                      </a:r>
                      <a:r>
                        <a:rPr lang="en-US" sz="1800" dirty="0" err="1" smtClean="0">
                          <a:solidFill>
                            <a:srgbClr val="FFFF00"/>
                          </a:solidFill>
                          <a:effectLst/>
                        </a:rPr>
                        <a:t>DDoS</a:t>
                      </a:r>
                      <a:r>
                        <a:rPr lang="en-US" sz="1800" dirty="0" smtClean="0">
                          <a:solidFill>
                            <a:srgbClr val="FFFF00"/>
                          </a:solidFill>
                          <a:effectLst/>
                        </a:rPr>
                        <a:t>).</a:t>
                      </a:r>
                    </a:p>
                    <a:p>
                      <a:pPr marL="171450" indent="-171450" fontAlgn="t">
                        <a:buFont typeface="Wingdings" panose="05000000000000000000" pitchFamily="2" charset="2"/>
                        <a:buChar char="n"/>
                      </a:pPr>
                      <a:r>
                        <a:rPr lang="zh-TW" altLang="en-US" sz="1800" dirty="0" smtClean="0">
                          <a:solidFill>
                            <a:srgbClr val="FFFF00"/>
                          </a:solidFill>
                          <a:effectLst/>
                        </a:rPr>
                        <a:t>攻擊者可能會破壞眾多第三方系統，形成可在目標定位期間使用的殭屍網路。殭屍網路是一個由受感染系統組成的網絡，可以指示這些系統執行協調任務。攻擊者可以透過破壞眾多第三方系統來建立自己的殭屍網絡，而不是從啟動器</a:t>
                      </a:r>
                      <a:r>
                        <a:rPr lang="en-US" altLang="zh-TW" sz="1800" dirty="0" smtClean="0">
                          <a:solidFill>
                            <a:srgbClr val="FFFF00"/>
                          </a:solidFill>
                          <a:effectLst/>
                        </a:rPr>
                        <a:t>/</a:t>
                      </a:r>
                      <a:r>
                        <a:rPr lang="zh-TW" altLang="en-US" sz="1800" dirty="0" smtClean="0">
                          <a:solidFill>
                            <a:srgbClr val="FFFF00"/>
                          </a:solidFill>
                          <a:effectLst/>
                        </a:rPr>
                        <a:t>壓力器服務購買</a:t>
                      </a:r>
                      <a:r>
                        <a:rPr lang="en-US" altLang="zh-TW" sz="1800" dirty="0" smtClean="0">
                          <a:solidFill>
                            <a:srgbClr val="FFFF00"/>
                          </a:solidFill>
                          <a:effectLst/>
                        </a:rPr>
                        <a:t>/</a:t>
                      </a:r>
                      <a:r>
                        <a:rPr lang="zh-TW" altLang="en-US" sz="1800" dirty="0" smtClean="0">
                          <a:solidFill>
                            <a:srgbClr val="FFFF00"/>
                          </a:solidFill>
                          <a:effectLst/>
                        </a:rPr>
                        <a:t>租用殭屍網路。對手也可能接管現有的殭屍網絡，例如將機器人重定向到對手控制的 </a:t>
                      </a:r>
                      <a:r>
                        <a:rPr lang="en-US" altLang="zh-TW" sz="1800" dirty="0" smtClean="0">
                          <a:solidFill>
                            <a:srgbClr val="FFFF00"/>
                          </a:solidFill>
                          <a:effectLst/>
                        </a:rPr>
                        <a:t>C2 </a:t>
                      </a:r>
                      <a:r>
                        <a:rPr lang="zh-TW" altLang="en-US" sz="1800" dirty="0" smtClean="0">
                          <a:solidFill>
                            <a:srgbClr val="FFFF00"/>
                          </a:solidFill>
                          <a:effectLst/>
                        </a:rPr>
                        <a:t>伺服器。有了殭屍網絡，攻擊者就可以執行後續活動，例如大規模網路釣魚或分散式阻斷服務 </a:t>
                      </a:r>
                      <a:r>
                        <a:rPr lang="en-US" altLang="zh-TW" sz="1800" dirty="0" smtClean="0">
                          <a:solidFill>
                            <a:srgbClr val="FFFF00"/>
                          </a:solidFill>
                          <a:effectLst/>
                        </a:rPr>
                        <a:t>(</a:t>
                      </a:r>
                      <a:r>
                        <a:rPr lang="en-US" altLang="zh-TW" sz="1800" dirty="0" err="1" smtClean="0">
                          <a:solidFill>
                            <a:srgbClr val="FFFF00"/>
                          </a:solidFill>
                          <a:effectLst/>
                        </a:rPr>
                        <a:t>DDoS</a:t>
                      </a:r>
                      <a:r>
                        <a:rPr lang="en-US" altLang="zh-TW" sz="1800" dirty="0" smtClean="0">
                          <a:solidFill>
                            <a:srgbClr val="FFFF00"/>
                          </a:solidFill>
                          <a:effectLst/>
                        </a:rPr>
                        <a:t>)</a:t>
                      </a:r>
                      <a:r>
                        <a:rPr lang="zh-TW" altLang="en-US" sz="1800" dirty="0" smtClean="0">
                          <a:solidFill>
                            <a:srgbClr val="FFFF00"/>
                          </a:solidFill>
                          <a:effectLst/>
                        </a:rPr>
                        <a:t>。</a:t>
                      </a:r>
                      <a:endParaRPr lang="en-US" sz="1800" dirty="0">
                        <a:solidFill>
                          <a:srgbClr val="FFFF00"/>
                        </a:solidFill>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9A3FF"/>
                    </a:solidFill>
                  </a:tcPr>
                </a:tc>
                <a:extLst>
                  <a:ext uri="{0D108BD9-81ED-4DB2-BD59-A6C34878D82A}">
                    <a16:rowId xmlns:a16="http://schemas.microsoft.com/office/drawing/2014/main" val="2794702076"/>
                  </a:ext>
                </a:extLst>
              </a:tr>
            </a:tbl>
          </a:graphicData>
        </a:graphic>
      </p:graphicFrame>
      <p:sp>
        <p:nvSpPr>
          <p:cNvPr id="6" name="矩形 5"/>
          <p:cNvSpPr/>
          <p:nvPr/>
        </p:nvSpPr>
        <p:spPr>
          <a:xfrm>
            <a:off x="0" y="83683"/>
            <a:ext cx="11539762" cy="400110"/>
          </a:xfrm>
          <a:prstGeom prst="rect">
            <a:avLst/>
          </a:prstGeom>
        </p:spPr>
        <p:txBody>
          <a:bodyPr wrap="none">
            <a:spAutoFit/>
          </a:bodyPr>
          <a:lstStyle/>
          <a:p>
            <a:r>
              <a:rPr lang="en-US" altLang="zh-TW" sz="2000" dirty="0"/>
              <a:t>2</a:t>
            </a:r>
            <a:r>
              <a:rPr lang="en-US" altLang="zh-TW" sz="2000" dirty="0" smtClean="0"/>
              <a:t>.</a:t>
            </a:r>
            <a:r>
              <a:rPr lang="zh-TW" altLang="en-US" sz="2000" dirty="0"/>
              <a:t>資源開發</a:t>
            </a:r>
            <a:r>
              <a:rPr lang="en-US" altLang="zh-TW" sz="2000" dirty="0"/>
              <a:t>Resource Development</a:t>
            </a:r>
            <a:r>
              <a:rPr lang="zh-TW" altLang="en-US" sz="2000" dirty="0" smtClean="0"/>
              <a:t>戰術</a:t>
            </a:r>
            <a:r>
              <a:rPr lang="en-US" altLang="zh-TW" sz="2000" dirty="0" smtClean="0"/>
              <a:t>| 4.</a:t>
            </a:r>
            <a:r>
              <a:rPr lang="zh-TW" altLang="en-US" sz="2000" dirty="0"/>
              <a:t>損害基礎設施 </a:t>
            </a:r>
            <a:r>
              <a:rPr lang="en-US" altLang="zh-TW" sz="2000" dirty="0"/>
              <a:t>Compromise Infrastructure </a:t>
            </a:r>
            <a:r>
              <a:rPr lang="en-US" altLang="zh-TW" sz="2000" dirty="0" smtClean="0"/>
              <a:t>T1584 </a:t>
            </a:r>
            <a:r>
              <a:rPr lang="en-US" altLang="zh-TW" sz="2000" dirty="0"/>
              <a:t>(7)</a:t>
            </a:r>
            <a:r>
              <a:rPr lang="zh-TW" altLang="en-US" sz="2000" dirty="0" smtClean="0"/>
              <a:t>技術</a:t>
            </a:r>
            <a:endParaRPr lang="zh-TW" altLang="en-US" sz="2000" dirty="0"/>
          </a:p>
        </p:txBody>
      </p:sp>
    </p:spTree>
    <p:extLst>
      <p:ext uri="{BB962C8B-B14F-4D97-AF65-F5344CB8AC3E}">
        <p14:creationId xmlns:p14="http://schemas.microsoft.com/office/powerpoint/2010/main" val="325215318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5772150" y="1825625"/>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800" b="0" i="0" u="none" strike="noStrike" cap="none" normalizeH="0" baseline="0" dirty="0">
                <a:ln>
                  <a:noFill/>
                </a:ln>
                <a:solidFill>
                  <a:schemeClr val="tx1"/>
                </a:solidFill>
                <a:effectLst/>
                <a:latin typeface="Arial" panose="020B0604020202020204" pitchFamily="34" charset="0"/>
              </a:rPr>
              <a:t/>
            </a:r>
            <a:br>
              <a:rPr kumimoji="0" lang="zh-TW" altLang="zh-TW" sz="1800" b="0" i="0" u="none" strike="noStrike" cap="none" normalizeH="0" baseline="0" dirty="0">
                <a:ln>
                  <a:noFill/>
                </a:ln>
                <a:solidFill>
                  <a:schemeClr val="tx1"/>
                </a:solidFill>
                <a:effectLst/>
                <a:latin typeface="Arial" panose="020B0604020202020204" pitchFamily="34" charset="0"/>
              </a:rPr>
            </a:br>
            <a:endParaRPr kumimoji="0" lang="zh-TW" altLang="zh-TW" sz="1800" b="0" i="0" u="none" strike="noStrike" cap="none" normalizeH="0" baseline="0" dirty="0">
              <a:ln>
                <a:noFill/>
              </a:ln>
              <a:solidFill>
                <a:schemeClr val="tx1"/>
              </a:solidFill>
              <a:effectLst/>
              <a:latin typeface="Arial" panose="020B0604020202020204" pitchFamily="34" charset="0"/>
            </a:endParaRPr>
          </a:p>
        </p:txBody>
      </p:sp>
      <p:sp>
        <p:nvSpPr>
          <p:cNvPr id="2" name="投影片編號版面配置區 1"/>
          <p:cNvSpPr>
            <a:spLocks noGrp="1"/>
          </p:cNvSpPr>
          <p:nvPr>
            <p:ph type="sldNum" sz="quarter" idx="12"/>
          </p:nvPr>
        </p:nvSpPr>
        <p:spPr/>
        <p:txBody>
          <a:bodyPr/>
          <a:lstStyle/>
          <a:p>
            <a:fld id="{D16C3A51-89D0-4E4D-AA61-5A30A561532A}" type="slidenum">
              <a:rPr lang="zh-TW" altLang="en-US" smtClean="0"/>
              <a:pPr/>
              <a:t>23</a:t>
            </a:fld>
            <a:endParaRPr lang="zh-TW" altLang="en-US"/>
          </a:p>
        </p:txBody>
      </p:sp>
      <p:graphicFrame>
        <p:nvGraphicFramePr>
          <p:cNvPr id="5" name="表格 4"/>
          <p:cNvGraphicFramePr>
            <a:graphicFrameLocks noGrp="1"/>
          </p:cNvGraphicFramePr>
          <p:nvPr>
            <p:extLst>
              <p:ext uri="{D42A27DB-BD31-4B8C-83A1-F6EECF244321}">
                <p14:modId xmlns:p14="http://schemas.microsoft.com/office/powerpoint/2010/main" val="974370934"/>
              </p:ext>
            </p:extLst>
          </p:nvPr>
        </p:nvGraphicFramePr>
        <p:xfrm>
          <a:off x="1" y="594911"/>
          <a:ext cx="12191999" cy="6827262"/>
        </p:xfrm>
        <a:graphic>
          <a:graphicData uri="http://schemas.openxmlformats.org/drawingml/2006/table">
            <a:tbl>
              <a:tblPr/>
              <a:tblGrid>
                <a:gridCol w="1233889">
                  <a:extLst>
                    <a:ext uri="{9D8B030D-6E8A-4147-A177-3AD203B41FA5}">
                      <a16:colId xmlns:a16="http://schemas.microsoft.com/office/drawing/2014/main" val="2340207979"/>
                    </a:ext>
                  </a:extLst>
                </a:gridCol>
                <a:gridCol w="1949986">
                  <a:extLst>
                    <a:ext uri="{9D8B030D-6E8A-4147-A177-3AD203B41FA5}">
                      <a16:colId xmlns:a16="http://schemas.microsoft.com/office/drawing/2014/main" val="3916782922"/>
                    </a:ext>
                  </a:extLst>
                </a:gridCol>
                <a:gridCol w="9008124">
                  <a:extLst>
                    <a:ext uri="{9D8B030D-6E8A-4147-A177-3AD203B41FA5}">
                      <a16:colId xmlns:a16="http://schemas.microsoft.com/office/drawing/2014/main" val="3138876756"/>
                    </a:ext>
                  </a:extLst>
                </a:gridCol>
              </a:tblGrid>
              <a:tr h="350391">
                <a:tc gridSpan="3">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600" b="0" i="0" u="none" strike="noStrike" cap="none" normalizeH="0" baseline="0" dirty="0">
                          <a:ln>
                            <a:noFill/>
                          </a:ln>
                          <a:solidFill>
                            <a:srgbClr val="FFFF00"/>
                          </a:solidFill>
                          <a:effectLst/>
                          <a:latin typeface="Arial" panose="020B0604020202020204" pitchFamily="34" charset="0"/>
                          <a:ea typeface="Roboto-Regular"/>
                        </a:rPr>
                        <a:t>Sub-techniques </a:t>
                      </a:r>
                      <a:r>
                        <a:rPr kumimoji="0" lang="zh-TW" altLang="zh-TW" sz="1600" b="0" i="0" u="none" strike="noStrike" cap="none" normalizeH="0" baseline="0" dirty="0" smtClean="0">
                          <a:ln>
                            <a:noFill/>
                          </a:ln>
                          <a:solidFill>
                            <a:srgbClr val="FFFF00"/>
                          </a:solidFill>
                          <a:effectLst/>
                          <a:latin typeface="Arial" panose="020B0604020202020204" pitchFamily="34" charset="0"/>
                          <a:ea typeface="Roboto-Regular"/>
                        </a:rPr>
                        <a:t>(</a:t>
                      </a:r>
                      <a:r>
                        <a:rPr kumimoji="0" lang="en-US" altLang="zh-TW" sz="1600" b="0" i="0" u="none" strike="noStrike" cap="none" normalizeH="0" baseline="0" dirty="0" smtClean="0">
                          <a:ln>
                            <a:noFill/>
                          </a:ln>
                          <a:solidFill>
                            <a:srgbClr val="FFFF00"/>
                          </a:solidFill>
                          <a:effectLst/>
                          <a:latin typeface="Arial" panose="020B0604020202020204" pitchFamily="34" charset="0"/>
                          <a:ea typeface="Roboto-Regular"/>
                        </a:rPr>
                        <a:t>7</a:t>
                      </a:r>
                      <a:r>
                        <a:rPr kumimoji="0" lang="zh-TW" altLang="zh-TW" sz="1600" b="0" i="0" u="none" strike="noStrike" cap="none" normalizeH="0" baseline="0" dirty="0" smtClean="0">
                          <a:ln>
                            <a:noFill/>
                          </a:ln>
                          <a:solidFill>
                            <a:srgbClr val="FFFF00"/>
                          </a:solidFill>
                          <a:effectLst/>
                          <a:latin typeface="Arial" panose="020B0604020202020204" pitchFamily="34" charset="0"/>
                          <a:ea typeface="Roboto-Regular"/>
                        </a:rPr>
                        <a:t>)</a:t>
                      </a:r>
                      <a:endParaRPr kumimoji="0" lang="zh-TW" altLang="zh-TW" sz="1600" b="0" i="0" u="none" strike="noStrike" cap="none" normalizeH="0" baseline="0" dirty="0">
                        <a:ln>
                          <a:noFill/>
                        </a:ln>
                        <a:solidFill>
                          <a:srgbClr val="FFFF00"/>
                        </a:solidFill>
                        <a:effectLst/>
                        <a:latin typeface="Arial" panose="020B0604020202020204" pitchFamily="34" charset="0"/>
                        <a:ea typeface="Roboto-Regular"/>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9A3FF"/>
                    </a:solidFill>
                  </a:tcPr>
                </a:tc>
                <a:tc hMerge="1">
                  <a:txBody>
                    <a:bodyPr/>
                    <a:lstStyle/>
                    <a:p>
                      <a:pPr algn="l" fontAlgn="b"/>
                      <a:endParaRPr lang="en-US" dirty="0">
                        <a:effectLst/>
                      </a:endParaRPr>
                    </a:p>
                  </a:txBody>
                  <a:tcPr anchor="b">
                    <a:lnL w="9525" cap="flat" cmpd="sng" algn="ctr">
                      <a:solidFill>
                        <a:srgbClr val="DFDFDF"/>
                      </a:solidFill>
                      <a:prstDash val="solid"/>
                      <a:round/>
                      <a:headEnd type="none" w="med" len="med"/>
                      <a:tailEnd type="none" w="med" len="med"/>
                    </a:lnL>
                    <a:lnR>
                      <a:noFill/>
                    </a:lnR>
                    <a:lnT w="9525" cap="flat" cmpd="sng" algn="ctr">
                      <a:solidFill>
                        <a:srgbClr val="A0CD9D"/>
                      </a:solidFill>
                      <a:prstDash val="solid"/>
                      <a:round/>
                      <a:headEnd type="none" w="med" len="med"/>
                      <a:tailEnd type="none" w="med" len="med"/>
                    </a:lnT>
                    <a:lnB w="9525" cap="flat" cmpd="sng" algn="ctr">
                      <a:solidFill>
                        <a:srgbClr val="E0CC9D"/>
                      </a:solidFill>
                      <a:prstDash val="solid"/>
                      <a:round/>
                      <a:headEnd type="none" w="med" len="med"/>
                      <a:tailEnd type="none" w="med" len="med"/>
                    </a:lnB>
                  </a:tcPr>
                </a:tc>
                <a:tc hMerge="1">
                  <a:txBody>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zh-TW" sz="1600" b="0" i="0" u="none" strike="noStrike" cap="none" normalizeH="0" baseline="0" dirty="0">
                        <a:ln>
                          <a:noFill/>
                        </a:ln>
                        <a:solidFill>
                          <a:srgbClr val="39434C"/>
                        </a:solidFill>
                        <a:effectLst/>
                        <a:latin typeface="Arial" panose="020B0604020202020204" pitchFamily="34" charset="0"/>
                        <a:ea typeface="Roboto-Regular"/>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9A3FF"/>
                    </a:solidFill>
                  </a:tcPr>
                </a:tc>
                <a:extLst>
                  <a:ext uri="{0D108BD9-81ED-4DB2-BD59-A6C34878D82A}">
                    <a16:rowId xmlns:a16="http://schemas.microsoft.com/office/drawing/2014/main" val="2394320160"/>
                  </a:ext>
                </a:extLst>
              </a:tr>
              <a:tr h="350391">
                <a:tc>
                  <a:txBody>
                    <a:bodyPr/>
                    <a:lstStyle/>
                    <a:p>
                      <a:pPr algn="l" fontAlgn="b"/>
                      <a:r>
                        <a:rPr lang="en-US" sz="1600" dirty="0">
                          <a:solidFill>
                            <a:srgbClr val="FFFF00"/>
                          </a:solidFill>
                          <a:effectLst/>
                        </a:rPr>
                        <a:t>ID</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9A3FF"/>
                    </a:solidFill>
                  </a:tcPr>
                </a:tc>
                <a:tc>
                  <a:txBody>
                    <a:bodyPr/>
                    <a:lstStyle/>
                    <a:p>
                      <a:pPr algn="l" fontAlgn="b"/>
                      <a:r>
                        <a:rPr lang="en-US" sz="1600" dirty="0">
                          <a:solidFill>
                            <a:srgbClr val="FFFF00"/>
                          </a:solidFill>
                          <a:effectLst/>
                        </a:rPr>
                        <a:t>Name</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9A3FF"/>
                    </a:solidFill>
                  </a:tcPr>
                </a:tc>
                <a:tc>
                  <a:txBody>
                    <a:bodyPr/>
                    <a:lstStyle/>
                    <a:p>
                      <a:pPr algn="l" fontAlgn="b"/>
                      <a:r>
                        <a:rPr lang="en-US" altLang="zh-TW" sz="1600" b="0" i="0" kern="1200" dirty="0" smtClean="0">
                          <a:solidFill>
                            <a:srgbClr val="FFFF00"/>
                          </a:solidFill>
                          <a:effectLst/>
                          <a:latin typeface="+mn-lt"/>
                          <a:ea typeface="+mn-ea"/>
                          <a:cs typeface="+mn-cs"/>
                        </a:rPr>
                        <a:t>Description</a:t>
                      </a:r>
                      <a:endParaRPr lang="en-US" sz="1600" dirty="0">
                        <a:solidFill>
                          <a:srgbClr val="FFFF00"/>
                        </a:solidFill>
                        <a:effectLst/>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9A3FF"/>
                    </a:solidFill>
                  </a:tcPr>
                </a:tc>
                <a:extLst>
                  <a:ext uri="{0D108BD9-81ED-4DB2-BD59-A6C34878D82A}">
                    <a16:rowId xmlns:a16="http://schemas.microsoft.com/office/drawing/2014/main" val="1934092260"/>
                  </a:ext>
                </a:extLst>
              </a:tr>
              <a:tr h="350391">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altLang="zh-TW" sz="1600" b="0" i="0" u="none" strike="noStrike" kern="1200" dirty="0" smtClean="0">
                          <a:solidFill>
                            <a:srgbClr val="FFFF00"/>
                          </a:solidFill>
                          <a:effectLst/>
                          <a:latin typeface="+mn-lt"/>
                          <a:ea typeface="+mn-ea"/>
                          <a:cs typeface="+mn-cs"/>
                          <a:hlinkClick r:id="rId2"/>
                        </a:rPr>
                        <a:t>T1584.006</a:t>
                      </a:r>
                      <a:endParaRPr lang="en-US" altLang="zh-TW" sz="1600" dirty="0" smtClean="0">
                        <a:solidFill>
                          <a:srgbClr val="FFFF00"/>
                        </a:solidFill>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9A3FF"/>
                    </a:solidFill>
                  </a:tcPr>
                </a:tc>
                <a:tc>
                  <a:txBody>
                    <a:bodyPr/>
                    <a:lstStyle/>
                    <a:p>
                      <a:pPr fontAlgn="t"/>
                      <a:r>
                        <a:rPr lang="en-US" altLang="zh-TW" sz="1400" b="0" i="0" u="none" strike="noStrike" kern="1200" dirty="0" smtClean="0">
                          <a:solidFill>
                            <a:srgbClr val="FFFF00"/>
                          </a:solidFill>
                          <a:effectLst/>
                          <a:latin typeface="+mn-lt"/>
                          <a:ea typeface="+mn-ea"/>
                          <a:cs typeface="+mn-cs"/>
                          <a:hlinkClick r:id="rId2"/>
                        </a:rPr>
                        <a:t>Web Services</a:t>
                      </a:r>
                      <a:endParaRPr lang="en-US" altLang="zh-TW" sz="1400" b="0" i="0" u="none" strike="noStrike" kern="1200" dirty="0" smtClean="0">
                        <a:solidFill>
                          <a:srgbClr val="FFFF00"/>
                        </a:solidFill>
                        <a:effectLst/>
                        <a:latin typeface="+mn-lt"/>
                        <a:ea typeface="+mn-ea"/>
                        <a:cs typeface="+mn-cs"/>
                      </a:endParaRPr>
                    </a:p>
                    <a:p>
                      <a:pPr fontAlgn="t"/>
                      <a:r>
                        <a:rPr lang="zh-TW" altLang="en-US" sz="1800" dirty="0" smtClean="0">
                          <a:solidFill>
                            <a:srgbClr val="FFFF00"/>
                          </a:solidFill>
                          <a:effectLst/>
                        </a:rPr>
                        <a:t>網頁服務</a:t>
                      </a:r>
                      <a:endParaRPr lang="en-US" sz="1800" dirty="0">
                        <a:solidFill>
                          <a:srgbClr val="FFFF00"/>
                        </a:solidFill>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9A3FF"/>
                    </a:solidFill>
                  </a:tcPr>
                </a:tc>
                <a:tc>
                  <a:txBody>
                    <a:bodyPr/>
                    <a:lstStyle/>
                    <a:p>
                      <a:pPr marL="171450" indent="-171450" fontAlgn="t">
                        <a:buFont typeface="Wingdings" panose="05000000000000000000" pitchFamily="2" charset="2"/>
                        <a:buChar char="n"/>
                      </a:pPr>
                      <a:r>
                        <a:rPr lang="en-US" altLang="zh-TW" sz="1800" dirty="0" smtClean="0">
                          <a:solidFill>
                            <a:srgbClr val="FFFF00"/>
                          </a:solidFill>
                          <a:effectLst/>
                        </a:rPr>
                        <a:t>Adversaries may compromise access to third-party web services that can be used during targeting. A variety of popular websites exist for legitimate users to register for web-based services, such as GitHub, Twitter, Dropbox, Google, </a:t>
                      </a:r>
                      <a:r>
                        <a:rPr lang="en-US" altLang="zh-TW" sz="1800" dirty="0" err="1" smtClean="0">
                          <a:solidFill>
                            <a:srgbClr val="FFFF00"/>
                          </a:solidFill>
                          <a:effectLst/>
                        </a:rPr>
                        <a:t>SendGrid</a:t>
                      </a:r>
                      <a:r>
                        <a:rPr lang="en-US" altLang="zh-TW" sz="1800" dirty="0" smtClean="0">
                          <a:solidFill>
                            <a:srgbClr val="FFFF00"/>
                          </a:solidFill>
                          <a:effectLst/>
                        </a:rPr>
                        <a:t>, etc. Adversaries may try to take ownership of a legitimate user's access to a web service and use that web service as infrastructure in support of cyber operations. Such web services can be abused during later stages of the adversary lifecycle, such as during Command and Control (Web Service), Exfiltration Over Web Service, or Phishing. Using common services, such as those offered by Google or Twitter, makes it easier for adversaries to hide in expected noise. By utilizing a web service, particularly when access is stolen from legitimate users, adversaries can make it difficult to physically tie back operations to them. Additionally, leveraging compromised web-based email services may allow adversaries to leverage the trust associated with legitimate domains.</a:t>
                      </a:r>
                    </a:p>
                    <a:p>
                      <a:pPr marL="171450" indent="-171450" fontAlgn="t">
                        <a:buFont typeface="Wingdings" panose="05000000000000000000" pitchFamily="2" charset="2"/>
                        <a:buChar char="n"/>
                      </a:pPr>
                      <a:r>
                        <a:rPr lang="zh-TW" altLang="en-US" sz="1800" dirty="0" smtClean="0">
                          <a:solidFill>
                            <a:srgbClr val="FFFF00"/>
                          </a:solidFill>
                          <a:effectLst/>
                        </a:rPr>
                        <a:t>攻擊者可能會破壞對可在定位過程中使用的第三方網路服務的存取。有許多流行網站供合法用戶註冊基於 </a:t>
                      </a:r>
                      <a:r>
                        <a:rPr lang="en-US" altLang="zh-TW" sz="1800" dirty="0" smtClean="0">
                          <a:solidFill>
                            <a:srgbClr val="FFFF00"/>
                          </a:solidFill>
                          <a:effectLst/>
                        </a:rPr>
                        <a:t>Web </a:t>
                      </a:r>
                      <a:r>
                        <a:rPr lang="zh-TW" altLang="en-US" sz="1800" dirty="0" smtClean="0">
                          <a:solidFill>
                            <a:srgbClr val="FFFF00"/>
                          </a:solidFill>
                          <a:effectLst/>
                        </a:rPr>
                        <a:t>的服務，例如 </a:t>
                      </a:r>
                      <a:r>
                        <a:rPr lang="en-US" altLang="zh-TW" sz="1800" dirty="0" smtClean="0">
                          <a:solidFill>
                            <a:srgbClr val="FFFF00"/>
                          </a:solidFill>
                          <a:effectLst/>
                        </a:rPr>
                        <a:t>GitHub</a:t>
                      </a:r>
                      <a:r>
                        <a:rPr lang="zh-TW" altLang="en-US" sz="1800" dirty="0" smtClean="0">
                          <a:solidFill>
                            <a:srgbClr val="FFFF00"/>
                          </a:solidFill>
                          <a:effectLst/>
                        </a:rPr>
                        <a:t>、</a:t>
                      </a:r>
                      <a:r>
                        <a:rPr lang="en-US" altLang="zh-TW" sz="1800" dirty="0" smtClean="0">
                          <a:solidFill>
                            <a:srgbClr val="FFFF00"/>
                          </a:solidFill>
                          <a:effectLst/>
                        </a:rPr>
                        <a:t>Twitter</a:t>
                      </a:r>
                      <a:r>
                        <a:rPr lang="zh-TW" altLang="en-US" sz="1800" dirty="0" smtClean="0">
                          <a:solidFill>
                            <a:srgbClr val="FFFF00"/>
                          </a:solidFill>
                          <a:effectLst/>
                        </a:rPr>
                        <a:t>、</a:t>
                      </a:r>
                      <a:r>
                        <a:rPr lang="en-US" altLang="zh-TW" sz="1800" dirty="0" smtClean="0">
                          <a:solidFill>
                            <a:srgbClr val="FFFF00"/>
                          </a:solidFill>
                          <a:effectLst/>
                        </a:rPr>
                        <a:t>Dropbox</a:t>
                      </a:r>
                      <a:r>
                        <a:rPr lang="zh-TW" altLang="en-US" sz="1800" dirty="0" smtClean="0">
                          <a:solidFill>
                            <a:srgbClr val="FFFF00"/>
                          </a:solidFill>
                          <a:effectLst/>
                        </a:rPr>
                        <a:t>、</a:t>
                      </a:r>
                      <a:r>
                        <a:rPr lang="en-US" altLang="zh-TW" sz="1800" dirty="0" smtClean="0">
                          <a:solidFill>
                            <a:srgbClr val="FFFF00"/>
                          </a:solidFill>
                          <a:effectLst/>
                        </a:rPr>
                        <a:t>Google</a:t>
                      </a:r>
                      <a:r>
                        <a:rPr lang="zh-TW" altLang="en-US" sz="1800" dirty="0" smtClean="0">
                          <a:solidFill>
                            <a:srgbClr val="FFFF00"/>
                          </a:solidFill>
                          <a:effectLst/>
                        </a:rPr>
                        <a:t>、</a:t>
                      </a:r>
                      <a:r>
                        <a:rPr lang="en-US" altLang="zh-TW" sz="1800" dirty="0" err="1" smtClean="0">
                          <a:solidFill>
                            <a:srgbClr val="FFFF00"/>
                          </a:solidFill>
                          <a:effectLst/>
                        </a:rPr>
                        <a:t>SendGrid</a:t>
                      </a:r>
                      <a:r>
                        <a:rPr lang="en-US" altLang="zh-TW" sz="1800" dirty="0" smtClean="0">
                          <a:solidFill>
                            <a:srgbClr val="FFFF00"/>
                          </a:solidFill>
                          <a:effectLst/>
                        </a:rPr>
                        <a:t> </a:t>
                      </a:r>
                      <a:r>
                        <a:rPr lang="zh-TW" altLang="en-US" sz="1800" dirty="0" smtClean="0">
                          <a:solidFill>
                            <a:srgbClr val="FFFF00"/>
                          </a:solidFill>
                          <a:effectLst/>
                        </a:rPr>
                        <a:t>等。攻擊者可能會嘗試獲取合法用戶對 </a:t>
                      </a:r>
                      <a:r>
                        <a:rPr lang="en-US" altLang="zh-TW" sz="1800" dirty="0" smtClean="0">
                          <a:solidFill>
                            <a:srgbClr val="FFFF00"/>
                          </a:solidFill>
                          <a:effectLst/>
                        </a:rPr>
                        <a:t>Web </a:t>
                      </a:r>
                      <a:r>
                        <a:rPr lang="zh-TW" altLang="en-US" sz="1800" dirty="0" smtClean="0">
                          <a:solidFill>
                            <a:srgbClr val="FFFF00"/>
                          </a:solidFill>
                          <a:effectLst/>
                        </a:rPr>
                        <a:t>服務的訪問權限並使用該 </a:t>
                      </a:r>
                      <a:r>
                        <a:rPr lang="en-US" altLang="zh-TW" sz="1800" dirty="0" smtClean="0">
                          <a:solidFill>
                            <a:srgbClr val="FFFF00"/>
                          </a:solidFill>
                          <a:effectLst/>
                        </a:rPr>
                        <a:t>Web</a:t>
                      </a:r>
                      <a:r>
                        <a:rPr lang="zh-TW" altLang="en-US" sz="1800" dirty="0" smtClean="0">
                          <a:solidFill>
                            <a:srgbClr val="FFFF00"/>
                          </a:solidFill>
                          <a:effectLst/>
                        </a:rPr>
                        <a:t>服務作為支援網路運營的基礎設施。此類 </a:t>
                      </a:r>
                      <a:r>
                        <a:rPr lang="en-US" altLang="zh-TW" sz="1800" dirty="0" smtClean="0">
                          <a:solidFill>
                            <a:srgbClr val="FFFF00"/>
                          </a:solidFill>
                          <a:effectLst/>
                        </a:rPr>
                        <a:t>Web </a:t>
                      </a:r>
                      <a:r>
                        <a:rPr lang="zh-TW" altLang="en-US" sz="1800" dirty="0" smtClean="0">
                          <a:solidFill>
                            <a:srgbClr val="FFFF00"/>
                          </a:solidFill>
                          <a:effectLst/>
                        </a:rPr>
                        <a:t>服務可能會在攻擊者生命週期的後期階段被濫用，例如在命令和控制（</a:t>
                      </a:r>
                      <a:r>
                        <a:rPr lang="en-US" altLang="zh-TW" sz="1800" dirty="0" smtClean="0">
                          <a:solidFill>
                            <a:srgbClr val="FFFF00"/>
                          </a:solidFill>
                          <a:effectLst/>
                        </a:rPr>
                        <a:t>Web </a:t>
                      </a:r>
                      <a:r>
                        <a:rPr lang="zh-TW" altLang="en-US" sz="1800" dirty="0" smtClean="0">
                          <a:solidFill>
                            <a:srgbClr val="FFFF00"/>
                          </a:solidFill>
                          <a:effectLst/>
                        </a:rPr>
                        <a:t>服務）、</a:t>
                      </a:r>
                      <a:r>
                        <a:rPr lang="en-US" altLang="zh-TW" sz="1800" dirty="0" smtClean="0">
                          <a:solidFill>
                            <a:srgbClr val="FFFF00"/>
                          </a:solidFill>
                          <a:effectLst/>
                        </a:rPr>
                        <a:t>Web </a:t>
                      </a:r>
                      <a:r>
                        <a:rPr lang="zh-TW" altLang="en-US" sz="1800" dirty="0" smtClean="0">
                          <a:solidFill>
                            <a:srgbClr val="FFFF00"/>
                          </a:solidFill>
                          <a:effectLst/>
                        </a:rPr>
                        <a:t>服務滲透或網路釣魚期間。使用通用服務，例如</a:t>
                      </a:r>
                      <a:r>
                        <a:rPr lang="en-US" altLang="zh-TW" sz="1800" dirty="0" smtClean="0">
                          <a:solidFill>
                            <a:srgbClr val="FFFF00"/>
                          </a:solidFill>
                          <a:effectLst/>
                        </a:rPr>
                        <a:t>Google</a:t>
                      </a:r>
                      <a:r>
                        <a:rPr lang="zh-TW" altLang="en-US" sz="1800" dirty="0" smtClean="0">
                          <a:solidFill>
                            <a:srgbClr val="FFFF00"/>
                          </a:solidFill>
                          <a:effectLst/>
                        </a:rPr>
                        <a:t>或推特提供的服務，可以讓對手更容易隱藏在預期的噪音中。透過利用網路服務，特別是當合法用戶的存取權限被竊取時，攻擊者可能很難將操作與他們進行實體綁定。此外，利用受損的基於網路的電子郵件服務可能會讓對手利用與合法領域相關的信任。</a:t>
                      </a:r>
                      <a:endParaRPr lang="en-US" sz="1800" dirty="0">
                        <a:solidFill>
                          <a:srgbClr val="FFFF00"/>
                        </a:solidFill>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9A3FF"/>
                    </a:solidFill>
                  </a:tcPr>
                </a:tc>
                <a:extLst>
                  <a:ext uri="{0D108BD9-81ED-4DB2-BD59-A6C34878D82A}">
                    <a16:rowId xmlns:a16="http://schemas.microsoft.com/office/drawing/2014/main" val="3018917720"/>
                  </a:ext>
                </a:extLst>
              </a:tr>
            </a:tbl>
          </a:graphicData>
        </a:graphic>
      </p:graphicFrame>
      <p:sp>
        <p:nvSpPr>
          <p:cNvPr id="6" name="矩形 5"/>
          <p:cNvSpPr/>
          <p:nvPr/>
        </p:nvSpPr>
        <p:spPr>
          <a:xfrm>
            <a:off x="0" y="83683"/>
            <a:ext cx="11539762" cy="400110"/>
          </a:xfrm>
          <a:prstGeom prst="rect">
            <a:avLst/>
          </a:prstGeom>
        </p:spPr>
        <p:txBody>
          <a:bodyPr wrap="none">
            <a:spAutoFit/>
          </a:bodyPr>
          <a:lstStyle/>
          <a:p>
            <a:r>
              <a:rPr lang="en-US" altLang="zh-TW" sz="2000" dirty="0"/>
              <a:t>2</a:t>
            </a:r>
            <a:r>
              <a:rPr lang="en-US" altLang="zh-TW" sz="2000" dirty="0" smtClean="0"/>
              <a:t>.</a:t>
            </a:r>
            <a:r>
              <a:rPr lang="zh-TW" altLang="en-US" sz="2000" dirty="0"/>
              <a:t>資源開發</a:t>
            </a:r>
            <a:r>
              <a:rPr lang="en-US" altLang="zh-TW" sz="2000" dirty="0"/>
              <a:t>Resource Development</a:t>
            </a:r>
            <a:r>
              <a:rPr lang="zh-TW" altLang="en-US" sz="2000" dirty="0" smtClean="0"/>
              <a:t>戰術</a:t>
            </a:r>
            <a:r>
              <a:rPr lang="en-US" altLang="zh-TW" sz="2000" dirty="0" smtClean="0"/>
              <a:t>| 4.</a:t>
            </a:r>
            <a:r>
              <a:rPr lang="zh-TW" altLang="en-US" sz="2000" dirty="0"/>
              <a:t>損害基礎設施 </a:t>
            </a:r>
            <a:r>
              <a:rPr lang="en-US" altLang="zh-TW" sz="2000" dirty="0"/>
              <a:t>Compromise Infrastructure </a:t>
            </a:r>
            <a:r>
              <a:rPr lang="en-US" altLang="zh-TW" sz="2000" dirty="0" smtClean="0"/>
              <a:t>T1584 </a:t>
            </a:r>
            <a:r>
              <a:rPr lang="en-US" altLang="zh-TW" sz="2000" dirty="0"/>
              <a:t>(7)</a:t>
            </a:r>
            <a:r>
              <a:rPr lang="zh-TW" altLang="en-US" sz="2000" dirty="0" smtClean="0"/>
              <a:t>技術</a:t>
            </a:r>
            <a:endParaRPr lang="zh-TW" altLang="en-US" sz="2000" dirty="0"/>
          </a:p>
        </p:txBody>
      </p:sp>
    </p:spTree>
    <p:extLst>
      <p:ext uri="{BB962C8B-B14F-4D97-AF65-F5344CB8AC3E}">
        <p14:creationId xmlns:p14="http://schemas.microsoft.com/office/powerpoint/2010/main" val="84062764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5772150" y="1825625"/>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800" b="0" i="0" u="none" strike="noStrike" cap="none" normalizeH="0" baseline="0" dirty="0">
                <a:ln>
                  <a:noFill/>
                </a:ln>
                <a:solidFill>
                  <a:schemeClr val="tx1"/>
                </a:solidFill>
                <a:effectLst/>
                <a:latin typeface="Arial" panose="020B0604020202020204" pitchFamily="34" charset="0"/>
              </a:rPr>
              <a:t/>
            </a:r>
            <a:br>
              <a:rPr kumimoji="0" lang="zh-TW" altLang="zh-TW" sz="1800" b="0" i="0" u="none" strike="noStrike" cap="none" normalizeH="0" baseline="0" dirty="0">
                <a:ln>
                  <a:noFill/>
                </a:ln>
                <a:solidFill>
                  <a:schemeClr val="tx1"/>
                </a:solidFill>
                <a:effectLst/>
                <a:latin typeface="Arial" panose="020B0604020202020204" pitchFamily="34" charset="0"/>
              </a:rPr>
            </a:br>
            <a:endParaRPr kumimoji="0" lang="zh-TW" altLang="zh-TW" sz="1800" b="0" i="0" u="none" strike="noStrike" cap="none" normalizeH="0" baseline="0" dirty="0">
              <a:ln>
                <a:noFill/>
              </a:ln>
              <a:solidFill>
                <a:schemeClr val="tx1"/>
              </a:solidFill>
              <a:effectLst/>
              <a:latin typeface="Arial" panose="020B0604020202020204" pitchFamily="34" charset="0"/>
            </a:endParaRPr>
          </a:p>
        </p:txBody>
      </p:sp>
      <p:sp>
        <p:nvSpPr>
          <p:cNvPr id="2" name="投影片編號版面配置區 1"/>
          <p:cNvSpPr>
            <a:spLocks noGrp="1"/>
          </p:cNvSpPr>
          <p:nvPr>
            <p:ph type="sldNum" sz="quarter" idx="12"/>
          </p:nvPr>
        </p:nvSpPr>
        <p:spPr/>
        <p:txBody>
          <a:bodyPr/>
          <a:lstStyle/>
          <a:p>
            <a:fld id="{D16C3A51-89D0-4E4D-AA61-5A30A561532A}" type="slidenum">
              <a:rPr lang="zh-TW" altLang="en-US" smtClean="0"/>
              <a:pPr/>
              <a:t>24</a:t>
            </a:fld>
            <a:endParaRPr lang="zh-TW" altLang="en-US"/>
          </a:p>
        </p:txBody>
      </p:sp>
      <p:graphicFrame>
        <p:nvGraphicFramePr>
          <p:cNvPr id="5" name="表格 4"/>
          <p:cNvGraphicFramePr>
            <a:graphicFrameLocks noGrp="1"/>
          </p:cNvGraphicFramePr>
          <p:nvPr>
            <p:extLst>
              <p:ext uri="{D42A27DB-BD31-4B8C-83A1-F6EECF244321}">
                <p14:modId xmlns:p14="http://schemas.microsoft.com/office/powerpoint/2010/main" val="3668784798"/>
              </p:ext>
            </p:extLst>
          </p:nvPr>
        </p:nvGraphicFramePr>
        <p:xfrm>
          <a:off x="1" y="594911"/>
          <a:ext cx="12191999" cy="2712462"/>
        </p:xfrm>
        <a:graphic>
          <a:graphicData uri="http://schemas.openxmlformats.org/drawingml/2006/table">
            <a:tbl>
              <a:tblPr/>
              <a:tblGrid>
                <a:gridCol w="1233889">
                  <a:extLst>
                    <a:ext uri="{9D8B030D-6E8A-4147-A177-3AD203B41FA5}">
                      <a16:colId xmlns:a16="http://schemas.microsoft.com/office/drawing/2014/main" val="2340207979"/>
                    </a:ext>
                  </a:extLst>
                </a:gridCol>
                <a:gridCol w="1949986">
                  <a:extLst>
                    <a:ext uri="{9D8B030D-6E8A-4147-A177-3AD203B41FA5}">
                      <a16:colId xmlns:a16="http://schemas.microsoft.com/office/drawing/2014/main" val="3916782922"/>
                    </a:ext>
                  </a:extLst>
                </a:gridCol>
                <a:gridCol w="9008124">
                  <a:extLst>
                    <a:ext uri="{9D8B030D-6E8A-4147-A177-3AD203B41FA5}">
                      <a16:colId xmlns:a16="http://schemas.microsoft.com/office/drawing/2014/main" val="3138876756"/>
                    </a:ext>
                  </a:extLst>
                </a:gridCol>
              </a:tblGrid>
              <a:tr h="350391">
                <a:tc gridSpan="3">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600" b="0" i="0" u="none" strike="noStrike" cap="none" normalizeH="0" baseline="0" dirty="0">
                          <a:ln>
                            <a:noFill/>
                          </a:ln>
                          <a:solidFill>
                            <a:srgbClr val="FFFF00"/>
                          </a:solidFill>
                          <a:effectLst/>
                          <a:latin typeface="Arial" panose="020B0604020202020204" pitchFamily="34" charset="0"/>
                          <a:ea typeface="Roboto-Regular"/>
                        </a:rPr>
                        <a:t>Sub-techniques </a:t>
                      </a:r>
                      <a:r>
                        <a:rPr kumimoji="0" lang="zh-TW" altLang="zh-TW" sz="1600" b="0" i="0" u="none" strike="noStrike" cap="none" normalizeH="0" baseline="0" dirty="0" smtClean="0">
                          <a:ln>
                            <a:noFill/>
                          </a:ln>
                          <a:solidFill>
                            <a:srgbClr val="FFFF00"/>
                          </a:solidFill>
                          <a:effectLst/>
                          <a:latin typeface="Arial" panose="020B0604020202020204" pitchFamily="34" charset="0"/>
                          <a:ea typeface="Roboto-Regular"/>
                        </a:rPr>
                        <a:t>(</a:t>
                      </a:r>
                      <a:r>
                        <a:rPr kumimoji="0" lang="en-US" altLang="zh-TW" sz="1600" b="0" i="0" u="none" strike="noStrike" cap="none" normalizeH="0" baseline="0" dirty="0" smtClean="0">
                          <a:ln>
                            <a:noFill/>
                          </a:ln>
                          <a:solidFill>
                            <a:srgbClr val="FFFF00"/>
                          </a:solidFill>
                          <a:effectLst/>
                          <a:latin typeface="Arial" panose="020B0604020202020204" pitchFamily="34" charset="0"/>
                          <a:ea typeface="Roboto-Regular"/>
                        </a:rPr>
                        <a:t>7</a:t>
                      </a:r>
                      <a:r>
                        <a:rPr kumimoji="0" lang="zh-TW" altLang="zh-TW" sz="1600" b="0" i="0" u="none" strike="noStrike" cap="none" normalizeH="0" baseline="0" dirty="0" smtClean="0">
                          <a:ln>
                            <a:noFill/>
                          </a:ln>
                          <a:solidFill>
                            <a:srgbClr val="FFFF00"/>
                          </a:solidFill>
                          <a:effectLst/>
                          <a:latin typeface="Arial" panose="020B0604020202020204" pitchFamily="34" charset="0"/>
                          <a:ea typeface="Roboto-Regular"/>
                        </a:rPr>
                        <a:t>)</a:t>
                      </a:r>
                      <a:endParaRPr kumimoji="0" lang="zh-TW" altLang="zh-TW" sz="1600" b="0" i="0" u="none" strike="noStrike" cap="none" normalizeH="0" baseline="0" dirty="0">
                        <a:ln>
                          <a:noFill/>
                        </a:ln>
                        <a:solidFill>
                          <a:srgbClr val="FFFF00"/>
                        </a:solidFill>
                        <a:effectLst/>
                        <a:latin typeface="Arial" panose="020B0604020202020204" pitchFamily="34" charset="0"/>
                        <a:ea typeface="Roboto-Regular"/>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9A3FF"/>
                    </a:solidFill>
                  </a:tcPr>
                </a:tc>
                <a:tc hMerge="1">
                  <a:txBody>
                    <a:bodyPr/>
                    <a:lstStyle/>
                    <a:p>
                      <a:pPr algn="l" fontAlgn="b"/>
                      <a:endParaRPr lang="en-US" dirty="0">
                        <a:effectLst/>
                      </a:endParaRPr>
                    </a:p>
                  </a:txBody>
                  <a:tcPr anchor="b">
                    <a:lnL w="9525" cap="flat" cmpd="sng" algn="ctr">
                      <a:solidFill>
                        <a:srgbClr val="DFDFDF"/>
                      </a:solidFill>
                      <a:prstDash val="solid"/>
                      <a:round/>
                      <a:headEnd type="none" w="med" len="med"/>
                      <a:tailEnd type="none" w="med" len="med"/>
                    </a:lnL>
                    <a:lnR>
                      <a:noFill/>
                    </a:lnR>
                    <a:lnT w="9525" cap="flat" cmpd="sng" algn="ctr">
                      <a:solidFill>
                        <a:srgbClr val="A0CD9D"/>
                      </a:solidFill>
                      <a:prstDash val="solid"/>
                      <a:round/>
                      <a:headEnd type="none" w="med" len="med"/>
                      <a:tailEnd type="none" w="med" len="med"/>
                    </a:lnT>
                    <a:lnB w="9525" cap="flat" cmpd="sng" algn="ctr">
                      <a:solidFill>
                        <a:srgbClr val="E0CC9D"/>
                      </a:solidFill>
                      <a:prstDash val="solid"/>
                      <a:round/>
                      <a:headEnd type="none" w="med" len="med"/>
                      <a:tailEnd type="none" w="med" len="med"/>
                    </a:lnB>
                  </a:tcPr>
                </a:tc>
                <a:tc hMerge="1">
                  <a:txBody>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zh-TW" sz="1600" b="0" i="0" u="none" strike="noStrike" cap="none" normalizeH="0" baseline="0" dirty="0">
                        <a:ln>
                          <a:noFill/>
                        </a:ln>
                        <a:solidFill>
                          <a:srgbClr val="39434C"/>
                        </a:solidFill>
                        <a:effectLst/>
                        <a:latin typeface="Arial" panose="020B0604020202020204" pitchFamily="34" charset="0"/>
                        <a:ea typeface="Roboto-Regular"/>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9A3FF"/>
                    </a:solidFill>
                  </a:tcPr>
                </a:tc>
                <a:extLst>
                  <a:ext uri="{0D108BD9-81ED-4DB2-BD59-A6C34878D82A}">
                    <a16:rowId xmlns:a16="http://schemas.microsoft.com/office/drawing/2014/main" val="2394320160"/>
                  </a:ext>
                </a:extLst>
              </a:tr>
              <a:tr h="350391">
                <a:tc>
                  <a:txBody>
                    <a:bodyPr/>
                    <a:lstStyle/>
                    <a:p>
                      <a:pPr algn="l" fontAlgn="b"/>
                      <a:r>
                        <a:rPr lang="en-US" sz="1600" dirty="0">
                          <a:solidFill>
                            <a:srgbClr val="FFFF00"/>
                          </a:solidFill>
                          <a:effectLst/>
                        </a:rPr>
                        <a:t>ID</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9A3FF"/>
                    </a:solidFill>
                  </a:tcPr>
                </a:tc>
                <a:tc>
                  <a:txBody>
                    <a:bodyPr/>
                    <a:lstStyle/>
                    <a:p>
                      <a:pPr algn="l" fontAlgn="b"/>
                      <a:r>
                        <a:rPr lang="en-US" sz="1600" dirty="0">
                          <a:solidFill>
                            <a:srgbClr val="FFFF00"/>
                          </a:solidFill>
                          <a:effectLst/>
                        </a:rPr>
                        <a:t>Name</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9A3FF"/>
                    </a:solidFill>
                  </a:tcPr>
                </a:tc>
                <a:tc>
                  <a:txBody>
                    <a:bodyPr/>
                    <a:lstStyle/>
                    <a:p>
                      <a:pPr algn="l" fontAlgn="b"/>
                      <a:r>
                        <a:rPr lang="en-US" altLang="zh-TW" sz="1600" b="0" i="0" kern="1200" dirty="0" smtClean="0">
                          <a:solidFill>
                            <a:srgbClr val="FFFF00"/>
                          </a:solidFill>
                          <a:effectLst/>
                          <a:latin typeface="+mn-lt"/>
                          <a:ea typeface="+mn-ea"/>
                          <a:cs typeface="+mn-cs"/>
                        </a:rPr>
                        <a:t>Description</a:t>
                      </a:r>
                      <a:endParaRPr lang="en-US" sz="1600" dirty="0">
                        <a:solidFill>
                          <a:srgbClr val="FFFF00"/>
                        </a:solidFill>
                        <a:effectLst/>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9A3FF"/>
                    </a:solidFill>
                  </a:tcPr>
                </a:tc>
                <a:extLst>
                  <a:ext uri="{0D108BD9-81ED-4DB2-BD59-A6C34878D82A}">
                    <a16:rowId xmlns:a16="http://schemas.microsoft.com/office/drawing/2014/main" val="1934092260"/>
                  </a:ext>
                </a:extLst>
              </a:tr>
              <a:tr h="340660">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altLang="zh-TW" sz="1600" b="0" i="0" u="none" strike="noStrike" kern="1200" dirty="0" smtClean="0">
                          <a:solidFill>
                            <a:srgbClr val="FFFF00"/>
                          </a:solidFill>
                          <a:effectLst/>
                          <a:latin typeface="+mn-lt"/>
                          <a:ea typeface="+mn-ea"/>
                          <a:cs typeface="+mn-cs"/>
                          <a:hlinkClick r:id="rId2"/>
                        </a:rPr>
                        <a:t>T1584.007</a:t>
                      </a:r>
                      <a:endParaRPr lang="en-US" altLang="zh-TW" sz="1400" dirty="0" smtClean="0">
                        <a:solidFill>
                          <a:srgbClr val="FFFF00"/>
                        </a:solidFill>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9A3FF"/>
                    </a:solidFill>
                  </a:tcPr>
                </a:tc>
                <a:tc>
                  <a:txBody>
                    <a:bodyPr/>
                    <a:lstStyle/>
                    <a:p>
                      <a:pPr fontAlgn="t"/>
                      <a:r>
                        <a:rPr lang="en-US" altLang="zh-TW" sz="1400" b="0" i="0" u="none" strike="noStrike" kern="1200" dirty="0" err="1" smtClean="0">
                          <a:solidFill>
                            <a:srgbClr val="FFFF00"/>
                          </a:solidFill>
                          <a:effectLst/>
                          <a:latin typeface="+mn-lt"/>
                          <a:ea typeface="+mn-ea"/>
                          <a:cs typeface="+mn-cs"/>
                          <a:hlinkClick r:id="rId2"/>
                        </a:rPr>
                        <a:t>Serverless</a:t>
                      </a:r>
                      <a:endParaRPr lang="en-US" altLang="zh-TW" sz="1400" b="0" i="0" u="none" strike="noStrike" kern="1200" dirty="0" smtClean="0">
                        <a:solidFill>
                          <a:srgbClr val="FFFF00"/>
                        </a:solidFill>
                        <a:effectLst/>
                        <a:latin typeface="+mn-lt"/>
                        <a:ea typeface="+mn-ea"/>
                        <a:cs typeface="+mn-cs"/>
                      </a:endParaRPr>
                    </a:p>
                    <a:p>
                      <a:pPr fontAlgn="t"/>
                      <a:r>
                        <a:rPr lang="zh-TW" altLang="en-US" sz="1800" dirty="0" smtClean="0">
                          <a:solidFill>
                            <a:srgbClr val="FFFF00"/>
                          </a:solidFill>
                          <a:effectLst/>
                        </a:rPr>
                        <a:t>無伺服器</a:t>
                      </a:r>
                      <a:endParaRPr lang="en-US" sz="1800" dirty="0">
                        <a:solidFill>
                          <a:srgbClr val="FFFF00"/>
                        </a:solidFill>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9A3FF"/>
                    </a:solidFill>
                  </a:tcPr>
                </a:tc>
                <a:tc>
                  <a:txBody>
                    <a:bodyPr/>
                    <a:lstStyle/>
                    <a:p>
                      <a:pPr marL="171450" indent="-171450" fontAlgn="t">
                        <a:buFont typeface="Wingdings" panose="05000000000000000000" pitchFamily="2" charset="2"/>
                        <a:buChar char="n"/>
                      </a:pPr>
                      <a:r>
                        <a:rPr lang="en-US" sz="1800" dirty="0" smtClean="0">
                          <a:solidFill>
                            <a:srgbClr val="FFFF00"/>
                          </a:solidFill>
                          <a:effectLst/>
                        </a:rPr>
                        <a:t>Adversaries may compromise </a:t>
                      </a:r>
                      <a:r>
                        <a:rPr lang="en-US" sz="1800" dirty="0" err="1" smtClean="0">
                          <a:solidFill>
                            <a:srgbClr val="FFFF00"/>
                          </a:solidFill>
                          <a:effectLst/>
                        </a:rPr>
                        <a:t>serverless</a:t>
                      </a:r>
                      <a:r>
                        <a:rPr lang="en-US" sz="1800" dirty="0" smtClean="0">
                          <a:solidFill>
                            <a:srgbClr val="FFFF00"/>
                          </a:solidFill>
                          <a:effectLst/>
                        </a:rPr>
                        <a:t> cloud infrastructure, such as </a:t>
                      </a:r>
                      <a:r>
                        <a:rPr lang="en-US" sz="1800" dirty="0" err="1" smtClean="0">
                          <a:solidFill>
                            <a:srgbClr val="FFFF00"/>
                          </a:solidFill>
                          <a:effectLst/>
                        </a:rPr>
                        <a:t>Cloudflare</a:t>
                      </a:r>
                      <a:r>
                        <a:rPr lang="en-US" sz="1800" dirty="0" smtClean="0">
                          <a:solidFill>
                            <a:srgbClr val="FFFF00"/>
                          </a:solidFill>
                          <a:effectLst/>
                        </a:rPr>
                        <a:t> Workers or AWS Lambda functions, that can be used during targeting. By utilizing </a:t>
                      </a:r>
                      <a:r>
                        <a:rPr lang="en-US" sz="1800" dirty="0" err="1" smtClean="0">
                          <a:solidFill>
                            <a:srgbClr val="FFFF00"/>
                          </a:solidFill>
                          <a:effectLst/>
                        </a:rPr>
                        <a:t>serverless</a:t>
                      </a:r>
                      <a:r>
                        <a:rPr lang="en-US" sz="1800" dirty="0" smtClean="0">
                          <a:solidFill>
                            <a:srgbClr val="FFFF00"/>
                          </a:solidFill>
                          <a:effectLst/>
                        </a:rPr>
                        <a:t> infrastructure, adversaries can make it more difficult to attribute infrastructure used during operations back to them.</a:t>
                      </a:r>
                    </a:p>
                    <a:p>
                      <a:pPr marL="171450" indent="-171450" fontAlgn="t">
                        <a:buFont typeface="Wingdings" panose="05000000000000000000" pitchFamily="2" charset="2"/>
                        <a:buChar char="n"/>
                      </a:pPr>
                      <a:r>
                        <a:rPr lang="zh-TW" altLang="en-US" sz="1800" dirty="0" smtClean="0">
                          <a:solidFill>
                            <a:srgbClr val="FFFF00"/>
                          </a:solidFill>
                          <a:effectLst/>
                        </a:rPr>
                        <a:t>攻擊者可能會破壞可在目標定位過程中使用的無伺服器雲端基礎設施，例如 </a:t>
                      </a:r>
                      <a:r>
                        <a:rPr lang="en-US" altLang="zh-TW" sz="1800" dirty="0" err="1" smtClean="0">
                          <a:solidFill>
                            <a:srgbClr val="FFFF00"/>
                          </a:solidFill>
                          <a:effectLst/>
                        </a:rPr>
                        <a:t>Cloudflare</a:t>
                      </a:r>
                      <a:r>
                        <a:rPr lang="en-US" altLang="zh-TW" sz="1800" dirty="0" smtClean="0">
                          <a:solidFill>
                            <a:srgbClr val="FFFF00"/>
                          </a:solidFill>
                          <a:effectLst/>
                        </a:rPr>
                        <a:t> Workers </a:t>
                      </a:r>
                      <a:r>
                        <a:rPr lang="zh-TW" altLang="en-US" sz="1800" dirty="0" smtClean="0">
                          <a:solidFill>
                            <a:srgbClr val="FFFF00"/>
                          </a:solidFill>
                          <a:effectLst/>
                        </a:rPr>
                        <a:t>或 </a:t>
                      </a:r>
                      <a:r>
                        <a:rPr lang="en-US" altLang="zh-TW" sz="1800" dirty="0" smtClean="0">
                          <a:solidFill>
                            <a:srgbClr val="FFFF00"/>
                          </a:solidFill>
                          <a:effectLst/>
                        </a:rPr>
                        <a:t>AWS Lambda </a:t>
                      </a:r>
                      <a:r>
                        <a:rPr lang="zh-TW" altLang="en-US" sz="1800" dirty="0" smtClean="0">
                          <a:solidFill>
                            <a:srgbClr val="FFFF00"/>
                          </a:solidFill>
                          <a:effectLst/>
                        </a:rPr>
                        <a:t>函數。透過利用無伺服器基礎設施，對手可以更難以將操作期間使用的基礎設施歸因於他們。</a:t>
                      </a:r>
                      <a:endParaRPr lang="en-US" sz="1800" dirty="0">
                        <a:solidFill>
                          <a:srgbClr val="FFFF00"/>
                        </a:solidFill>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9A3FF"/>
                    </a:solidFill>
                  </a:tcPr>
                </a:tc>
                <a:extLst>
                  <a:ext uri="{0D108BD9-81ED-4DB2-BD59-A6C34878D82A}">
                    <a16:rowId xmlns:a16="http://schemas.microsoft.com/office/drawing/2014/main" val="2578970281"/>
                  </a:ext>
                </a:extLst>
              </a:tr>
            </a:tbl>
          </a:graphicData>
        </a:graphic>
      </p:graphicFrame>
      <p:sp>
        <p:nvSpPr>
          <p:cNvPr id="6" name="矩形 5"/>
          <p:cNvSpPr/>
          <p:nvPr/>
        </p:nvSpPr>
        <p:spPr>
          <a:xfrm>
            <a:off x="0" y="83683"/>
            <a:ext cx="11539762" cy="400110"/>
          </a:xfrm>
          <a:prstGeom prst="rect">
            <a:avLst/>
          </a:prstGeom>
        </p:spPr>
        <p:txBody>
          <a:bodyPr wrap="none">
            <a:spAutoFit/>
          </a:bodyPr>
          <a:lstStyle/>
          <a:p>
            <a:r>
              <a:rPr lang="en-US" altLang="zh-TW" sz="2000" dirty="0"/>
              <a:t>2</a:t>
            </a:r>
            <a:r>
              <a:rPr lang="en-US" altLang="zh-TW" sz="2000" dirty="0" smtClean="0"/>
              <a:t>.</a:t>
            </a:r>
            <a:r>
              <a:rPr lang="zh-TW" altLang="en-US" sz="2000" dirty="0"/>
              <a:t>資源開發</a:t>
            </a:r>
            <a:r>
              <a:rPr lang="en-US" altLang="zh-TW" sz="2000" dirty="0"/>
              <a:t>Resource Development</a:t>
            </a:r>
            <a:r>
              <a:rPr lang="zh-TW" altLang="en-US" sz="2000" dirty="0" smtClean="0"/>
              <a:t>戰術</a:t>
            </a:r>
            <a:r>
              <a:rPr lang="en-US" altLang="zh-TW" sz="2000" dirty="0" smtClean="0"/>
              <a:t>| 4.</a:t>
            </a:r>
            <a:r>
              <a:rPr lang="zh-TW" altLang="en-US" sz="2000" dirty="0"/>
              <a:t>損害基礎設施 </a:t>
            </a:r>
            <a:r>
              <a:rPr lang="en-US" altLang="zh-TW" sz="2000" dirty="0"/>
              <a:t>Compromise Infrastructure </a:t>
            </a:r>
            <a:r>
              <a:rPr lang="en-US" altLang="zh-TW" sz="2000" dirty="0" smtClean="0"/>
              <a:t>T1584 </a:t>
            </a:r>
            <a:r>
              <a:rPr lang="en-US" altLang="zh-TW" sz="2000" dirty="0"/>
              <a:t>(7)</a:t>
            </a:r>
            <a:r>
              <a:rPr lang="zh-TW" altLang="en-US" sz="2000" dirty="0" smtClean="0"/>
              <a:t>技術</a:t>
            </a:r>
            <a:endParaRPr lang="zh-TW" altLang="en-US" sz="2000" dirty="0"/>
          </a:p>
        </p:txBody>
      </p:sp>
    </p:spTree>
    <p:extLst>
      <p:ext uri="{BB962C8B-B14F-4D97-AF65-F5344CB8AC3E}">
        <p14:creationId xmlns:p14="http://schemas.microsoft.com/office/powerpoint/2010/main" val="300669442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763407"/>
            <a:ext cx="3175356" cy="461665"/>
          </a:xfrm>
          <a:prstGeom prst="rect">
            <a:avLst/>
          </a:prstGeom>
        </p:spPr>
        <p:txBody>
          <a:bodyPr wrap="none">
            <a:spAutoFit/>
          </a:bodyPr>
          <a:lstStyle/>
          <a:p>
            <a:r>
              <a:rPr lang="en-US" altLang="zh-TW" sz="2400" b="1" dirty="0">
                <a:solidFill>
                  <a:srgbClr val="39434C"/>
                </a:solidFill>
                <a:latin typeface="Roboto-Light"/>
              </a:rPr>
              <a:t>Mitigations</a:t>
            </a:r>
            <a:r>
              <a:rPr lang="zh-TW" altLang="en-US" sz="2400" b="1" dirty="0">
                <a:solidFill>
                  <a:srgbClr val="39434C"/>
                </a:solidFill>
                <a:latin typeface="Roboto-Light"/>
              </a:rPr>
              <a:t> </a:t>
            </a:r>
            <a:r>
              <a:rPr lang="zh-TW" altLang="en-US" sz="2400" b="1" dirty="0"/>
              <a:t>緩解措施</a:t>
            </a:r>
          </a:p>
        </p:txBody>
      </p:sp>
      <p:graphicFrame>
        <p:nvGraphicFramePr>
          <p:cNvPr id="4" name="表格 3"/>
          <p:cNvGraphicFramePr>
            <a:graphicFrameLocks noGrp="1"/>
          </p:cNvGraphicFramePr>
          <p:nvPr>
            <p:extLst>
              <p:ext uri="{D42A27DB-BD31-4B8C-83A1-F6EECF244321}">
                <p14:modId xmlns:p14="http://schemas.microsoft.com/office/powerpoint/2010/main" val="1567375379"/>
              </p:ext>
            </p:extLst>
          </p:nvPr>
        </p:nvGraphicFramePr>
        <p:xfrm>
          <a:off x="146223" y="2665580"/>
          <a:ext cx="11804985" cy="1478860"/>
        </p:xfrm>
        <a:graphic>
          <a:graphicData uri="http://schemas.openxmlformats.org/drawingml/2006/table">
            <a:tbl>
              <a:tblPr/>
              <a:tblGrid>
                <a:gridCol w="938755">
                  <a:extLst>
                    <a:ext uri="{9D8B030D-6E8A-4147-A177-3AD203B41FA5}">
                      <a16:colId xmlns:a16="http://schemas.microsoft.com/office/drawing/2014/main" val="3772659884"/>
                    </a:ext>
                  </a:extLst>
                </a:gridCol>
                <a:gridCol w="1425329">
                  <a:extLst>
                    <a:ext uri="{9D8B030D-6E8A-4147-A177-3AD203B41FA5}">
                      <a16:colId xmlns:a16="http://schemas.microsoft.com/office/drawing/2014/main" val="2877839457"/>
                    </a:ext>
                  </a:extLst>
                </a:gridCol>
                <a:gridCol w="9440901">
                  <a:extLst>
                    <a:ext uri="{9D8B030D-6E8A-4147-A177-3AD203B41FA5}">
                      <a16:colId xmlns:a16="http://schemas.microsoft.com/office/drawing/2014/main" val="3645969166"/>
                    </a:ext>
                  </a:extLst>
                </a:gridCol>
              </a:tblGrid>
              <a:tr h="270220">
                <a:tc>
                  <a:txBody>
                    <a:bodyPr/>
                    <a:lstStyle/>
                    <a:p>
                      <a:pPr algn="l" fontAlgn="b"/>
                      <a:r>
                        <a:rPr lang="en-US" sz="1400" b="1" dirty="0">
                          <a:effectLst/>
                        </a:rPr>
                        <a:t>ID</a:t>
                      </a:r>
                    </a:p>
                  </a:txBody>
                  <a:tcPr marL="68870" marR="68870" marT="34435" marB="3443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a:effectLst/>
                        </a:rPr>
                        <a:t>Mitigation</a:t>
                      </a:r>
                    </a:p>
                  </a:txBody>
                  <a:tcPr marL="68870" marR="68870" marT="34435" marB="3443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a:effectLst/>
                        </a:rPr>
                        <a:t>Description</a:t>
                      </a:r>
                    </a:p>
                  </a:txBody>
                  <a:tcPr marL="68870" marR="68870" marT="34435" marB="3443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2095200646"/>
                  </a:ext>
                </a:extLst>
              </a:tr>
              <a:tr h="1145709">
                <a:tc>
                  <a:txBody>
                    <a:bodyPr/>
                    <a:lstStyle/>
                    <a:p>
                      <a:pPr fontAlgn="t"/>
                      <a:r>
                        <a:rPr lang="en-US" sz="1400" b="1" u="none" strike="noStrike" dirty="0">
                          <a:solidFill>
                            <a:srgbClr val="4F7CAC"/>
                          </a:solidFill>
                          <a:effectLst/>
                          <a:hlinkClick r:id="rId2"/>
                        </a:rPr>
                        <a:t>M1056</a:t>
                      </a:r>
                      <a:endParaRPr lang="en-US" sz="14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fontAlgn="t"/>
                      <a:r>
                        <a:rPr lang="en-US" sz="1400" b="1" u="none" strike="noStrike" dirty="0">
                          <a:solidFill>
                            <a:srgbClr val="4F7CAC"/>
                          </a:solidFill>
                          <a:effectLst/>
                          <a:hlinkClick r:id="rId2"/>
                        </a:rPr>
                        <a:t>Pre-compromise</a:t>
                      </a:r>
                      <a:endParaRPr lang="en-US" sz="14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marL="285750" indent="-285750" fontAlgn="t">
                        <a:buFont typeface="Wingdings" panose="05000000000000000000" pitchFamily="2" charset="2"/>
                        <a:buChar char="n"/>
                      </a:pPr>
                      <a:r>
                        <a:rPr lang="en-US" sz="1400" b="1" dirty="0">
                          <a:effectLst/>
                        </a:rPr>
                        <a:t>This technique cannot be easily mitigated with preventive controls since it is based on behaviors</a:t>
                      </a:r>
                      <a:r>
                        <a:rPr lang="zh-TW" altLang="en-US" sz="1400" b="1" dirty="0">
                          <a:effectLst/>
                        </a:rPr>
                        <a:t> </a:t>
                      </a:r>
                      <a:r>
                        <a:rPr lang="en-US" sz="1400" b="1" dirty="0">
                          <a:effectLst/>
                        </a:rPr>
                        <a:t>performed outside of the scope of enterprise defenses and controls. </a:t>
                      </a:r>
                      <a:r>
                        <a:rPr lang="zh-TW" altLang="en-US" sz="1400" b="1" i="0" kern="1200" dirty="0">
                          <a:solidFill>
                            <a:schemeClr val="tx1"/>
                          </a:solidFill>
                          <a:effectLst/>
                          <a:latin typeface="+mn-lt"/>
                          <a:ea typeface="+mn-ea"/>
                          <a:cs typeface="+mn-cs"/>
                        </a:rPr>
                        <a:t>這種技術無法通過預防性控制輕鬆緩解，因為它基於在企業防禦和控制範圍之外執行的行為</a:t>
                      </a:r>
                      <a:r>
                        <a:rPr lang="zh-TW" altLang="en-US" sz="1800" b="1" i="0" kern="1200" dirty="0">
                          <a:solidFill>
                            <a:schemeClr val="tx1"/>
                          </a:solidFill>
                          <a:effectLst/>
                          <a:latin typeface="+mn-lt"/>
                          <a:ea typeface="+mn-ea"/>
                          <a:cs typeface="+mn-cs"/>
                        </a:rPr>
                        <a:t>。</a:t>
                      </a:r>
                      <a:endParaRPr lang="en-US" altLang="zh-TW" sz="1800" b="1" i="0" kern="1200" dirty="0">
                        <a:solidFill>
                          <a:schemeClr val="tx1"/>
                        </a:solidFill>
                        <a:effectLst/>
                        <a:latin typeface="+mn-lt"/>
                        <a:ea typeface="+mn-ea"/>
                        <a:cs typeface="+mn-cs"/>
                      </a:endParaRPr>
                    </a:p>
                    <a:p>
                      <a:pPr marL="285750" indent="-285750" fontAlgn="t">
                        <a:buFont typeface="Wingdings" panose="05000000000000000000" pitchFamily="2" charset="2"/>
                        <a:buChar char="n"/>
                      </a:pPr>
                      <a:r>
                        <a:rPr lang="en-US" sz="1400" b="1" dirty="0">
                          <a:effectLst/>
                        </a:rPr>
                        <a:t>Efforts should focus on minimizing the amount and sensitivity of data available to external parties.</a:t>
                      </a:r>
                      <a:r>
                        <a:rPr lang="zh-TW" altLang="en-US" sz="1400" b="1" i="0" kern="1200" dirty="0">
                          <a:solidFill>
                            <a:schemeClr val="tx1"/>
                          </a:solidFill>
                          <a:effectLst/>
                          <a:latin typeface="+mn-lt"/>
                          <a:ea typeface="+mn-ea"/>
                          <a:cs typeface="+mn-cs"/>
                        </a:rPr>
                        <a:t>應重點努力最大限度地減少外部各方可用數據的數量和敏感性。</a:t>
                      </a:r>
                      <a:endParaRPr lang="en-US" altLang="zh-TW" sz="11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2489582577"/>
                  </a:ext>
                </a:extLst>
              </a:tr>
            </a:tbl>
          </a:graphicData>
        </a:graphic>
      </p:graphicFrame>
      <p:sp>
        <p:nvSpPr>
          <p:cNvPr id="6" name="矩形 5"/>
          <p:cNvSpPr/>
          <p:nvPr/>
        </p:nvSpPr>
        <p:spPr>
          <a:xfrm>
            <a:off x="0" y="83683"/>
            <a:ext cx="11539762" cy="400110"/>
          </a:xfrm>
          <a:prstGeom prst="rect">
            <a:avLst/>
          </a:prstGeom>
        </p:spPr>
        <p:txBody>
          <a:bodyPr wrap="none">
            <a:spAutoFit/>
          </a:bodyPr>
          <a:lstStyle/>
          <a:p>
            <a:r>
              <a:rPr lang="en-US" altLang="zh-TW" sz="2000" dirty="0"/>
              <a:t>2</a:t>
            </a:r>
            <a:r>
              <a:rPr lang="en-US" altLang="zh-TW" sz="2000" dirty="0" smtClean="0"/>
              <a:t>.</a:t>
            </a:r>
            <a:r>
              <a:rPr lang="zh-TW" altLang="en-US" sz="2000" dirty="0"/>
              <a:t>資源開發</a:t>
            </a:r>
            <a:r>
              <a:rPr lang="en-US" altLang="zh-TW" sz="2000" dirty="0"/>
              <a:t>Resource Development</a:t>
            </a:r>
            <a:r>
              <a:rPr lang="zh-TW" altLang="en-US" sz="2000" dirty="0" smtClean="0"/>
              <a:t>戰術</a:t>
            </a:r>
            <a:r>
              <a:rPr lang="en-US" altLang="zh-TW" sz="2000" dirty="0" smtClean="0"/>
              <a:t>| 4.</a:t>
            </a:r>
            <a:r>
              <a:rPr lang="zh-TW" altLang="en-US" sz="2000" dirty="0"/>
              <a:t>損害基礎設施 </a:t>
            </a:r>
            <a:r>
              <a:rPr lang="en-US" altLang="zh-TW" sz="2000" dirty="0"/>
              <a:t>Compromise Infrastructure </a:t>
            </a:r>
            <a:r>
              <a:rPr lang="en-US" altLang="zh-TW" sz="2000" dirty="0" smtClean="0"/>
              <a:t>T1584 </a:t>
            </a:r>
            <a:r>
              <a:rPr lang="en-US" altLang="zh-TW" sz="2000" dirty="0"/>
              <a:t>(7)</a:t>
            </a:r>
            <a:r>
              <a:rPr lang="zh-TW" altLang="en-US" sz="2000" dirty="0" smtClean="0"/>
              <a:t>技術</a:t>
            </a:r>
            <a:endParaRPr lang="zh-TW" altLang="en-US" sz="2000" dirty="0"/>
          </a:p>
        </p:txBody>
      </p:sp>
      <p:sp>
        <p:nvSpPr>
          <p:cNvPr id="7" name="投影片編號版面配置區 6"/>
          <p:cNvSpPr>
            <a:spLocks noGrp="1"/>
          </p:cNvSpPr>
          <p:nvPr>
            <p:ph type="sldNum" sz="quarter" idx="12"/>
          </p:nvPr>
        </p:nvSpPr>
        <p:spPr/>
        <p:txBody>
          <a:bodyPr/>
          <a:lstStyle/>
          <a:p>
            <a:fld id="{D16C3A51-89D0-4E4D-AA61-5A30A561532A}" type="slidenum">
              <a:rPr lang="zh-TW" altLang="en-US" smtClean="0"/>
              <a:pPr/>
              <a:t>25</a:t>
            </a:fld>
            <a:endParaRPr lang="zh-TW" altLang="en-US"/>
          </a:p>
        </p:txBody>
      </p:sp>
    </p:spTree>
    <p:extLst>
      <p:ext uri="{BB962C8B-B14F-4D97-AF65-F5344CB8AC3E}">
        <p14:creationId xmlns:p14="http://schemas.microsoft.com/office/powerpoint/2010/main" val="2676425016"/>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p:txBody>
          <a:bodyPr/>
          <a:lstStyle/>
          <a:p>
            <a:fld id="{7F744221-BDCB-440C-89EF-463871313D3B}" type="slidenum">
              <a:rPr lang="zh-TW" altLang="en-US" smtClean="0"/>
              <a:pPr/>
              <a:t>26</a:t>
            </a:fld>
            <a:endParaRPr lang="zh-TW" altLang="en-US"/>
          </a:p>
        </p:txBody>
      </p:sp>
      <p:sp>
        <p:nvSpPr>
          <p:cNvPr id="4" name="矩形 3"/>
          <p:cNvSpPr/>
          <p:nvPr/>
        </p:nvSpPr>
        <p:spPr>
          <a:xfrm>
            <a:off x="0" y="-73922"/>
            <a:ext cx="2955553" cy="584775"/>
          </a:xfrm>
          <a:prstGeom prst="rect">
            <a:avLst/>
          </a:prstGeom>
        </p:spPr>
        <p:txBody>
          <a:bodyPr wrap="none">
            <a:spAutoFit/>
          </a:bodyPr>
          <a:lstStyle/>
          <a:p>
            <a:r>
              <a:rPr lang="en-US" altLang="zh-TW" sz="3200" b="1" dirty="0">
                <a:solidFill>
                  <a:srgbClr val="39434C"/>
                </a:solidFill>
                <a:latin typeface="Roboto-Light"/>
              </a:rPr>
              <a:t>Detection</a:t>
            </a:r>
            <a:r>
              <a:rPr lang="zh-TW" altLang="en-US" sz="3200" b="1" dirty="0">
                <a:solidFill>
                  <a:srgbClr val="39434C"/>
                </a:solidFill>
                <a:latin typeface="Roboto-Light"/>
              </a:rPr>
              <a:t>偵測</a:t>
            </a:r>
            <a:endParaRPr lang="en-US" altLang="zh-TW" sz="3200" b="1" dirty="0">
              <a:solidFill>
                <a:srgbClr val="39434C"/>
              </a:solidFill>
              <a:latin typeface="Roboto-Light"/>
            </a:endParaRPr>
          </a:p>
        </p:txBody>
      </p:sp>
      <p:graphicFrame>
        <p:nvGraphicFramePr>
          <p:cNvPr id="5" name="表格 4"/>
          <p:cNvGraphicFramePr>
            <a:graphicFrameLocks noGrp="1"/>
          </p:cNvGraphicFramePr>
          <p:nvPr>
            <p:extLst>
              <p:ext uri="{D42A27DB-BD31-4B8C-83A1-F6EECF244321}">
                <p14:modId xmlns:p14="http://schemas.microsoft.com/office/powerpoint/2010/main" val="1461428114"/>
              </p:ext>
            </p:extLst>
          </p:nvPr>
        </p:nvGraphicFramePr>
        <p:xfrm>
          <a:off x="0" y="444351"/>
          <a:ext cx="12191999" cy="7081438"/>
        </p:xfrm>
        <a:graphic>
          <a:graphicData uri="http://schemas.openxmlformats.org/drawingml/2006/table">
            <a:tbl>
              <a:tblPr/>
              <a:tblGrid>
                <a:gridCol w="803166">
                  <a:extLst>
                    <a:ext uri="{9D8B030D-6E8A-4147-A177-3AD203B41FA5}">
                      <a16:colId xmlns:a16="http://schemas.microsoft.com/office/drawing/2014/main" val="906928145"/>
                    </a:ext>
                  </a:extLst>
                </a:gridCol>
                <a:gridCol w="1382225">
                  <a:extLst>
                    <a:ext uri="{9D8B030D-6E8A-4147-A177-3AD203B41FA5}">
                      <a16:colId xmlns:a16="http://schemas.microsoft.com/office/drawing/2014/main" val="515423261"/>
                    </a:ext>
                  </a:extLst>
                </a:gridCol>
                <a:gridCol w="1640391">
                  <a:extLst>
                    <a:ext uri="{9D8B030D-6E8A-4147-A177-3AD203B41FA5}">
                      <a16:colId xmlns:a16="http://schemas.microsoft.com/office/drawing/2014/main" val="951650634"/>
                    </a:ext>
                  </a:extLst>
                </a:gridCol>
                <a:gridCol w="8366217">
                  <a:extLst>
                    <a:ext uri="{9D8B030D-6E8A-4147-A177-3AD203B41FA5}">
                      <a16:colId xmlns:a16="http://schemas.microsoft.com/office/drawing/2014/main" val="1647455623"/>
                    </a:ext>
                  </a:extLst>
                </a:gridCol>
              </a:tblGrid>
              <a:tr h="170552">
                <a:tc>
                  <a:txBody>
                    <a:bodyPr/>
                    <a:lstStyle/>
                    <a:p>
                      <a:pPr algn="l" fontAlgn="b"/>
                      <a:r>
                        <a:rPr lang="en-US" sz="1400" b="1" dirty="0">
                          <a:effectLst>
                            <a:outerShdw blurRad="38100" dist="38100" dir="2700000" algn="tl">
                              <a:srgbClr val="000000">
                                <a:alpha val="43137"/>
                              </a:srgbClr>
                            </a:outerShdw>
                          </a:effectLst>
                        </a:rPr>
                        <a:t>ID</a:t>
                      </a:r>
                    </a:p>
                  </a:txBody>
                  <a:tcPr marL="54279" marR="54279" marT="27139" marB="2713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a:effectLst>
                            <a:outerShdw blurRad="38100" dist="38100" dir="2700000" algn="tl">
                              <a:srgbClr val="000000">
                                <a:alpha val="43137"/>
                              </a:srgbClr>
                            </a:outerShdw>
                          </a:effectLst>
                        </a:rPr>
                        <a:t>Data Source</a:t>
                      </a:r>
                    </a:p>
                  </a:txBody>
                  <a:tcPr marL="54279" marR="54279" marT="27139" marB="2713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a:effectLst>
                            <a:outerShdw blurRad="38100" dist="38100" dir="2700000" algn="tl">
                              <a:srgbClr val="000000">
                                <a:alpha val="43137"/>
                              </a:srgbClr>
                            </a:outerShdw>
                          </a:effectLst>
                        </a:rPr>
                        <a:t>Data Component</a:t>
                      </a:r>
                    </a:p>
                  </a:txBody>
                  <a:tcPr marL="54279" marR="54279" marT="27139" marB="2713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a:effectLst>
                            <a:outerShdw blurRad="38100" dist="38100" dir="2700000" algn="tl">
                              <a:srgbClr val="000000">
                                <a:alpha val="43137"/>
                              </a:srgbClr>
                            </a:outerShdw>
                          </a:effectLst>
                        </a:rPr>
                        <a:t>Detects</a:t>
                      </a:r>
                    </a:p>
                  </a:txBody>
                  <a:tcPr marL="54279" marR="54279" marT="27139" marB="2713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228550365"/>
                  </a:ext>
                </a:extLst>
              </a:tr>
              <a:tr h="714044">
                <a:tc rowSpan="3">
                  <a:txBody>
                    <a:bodyPr/>
                    <a:lstStyle/>
                    <a:p>
                      <a:pPr fontAlgn="t"/>
                      <a:r>
                        <a:rPr lang="en-US" altLang="zh-TW" sz="1400" b="0" i="0" u="none" strike="noStrike" dirty="0" smtClean="0">
                          <a:solidFill>
                            <a:srgbClr val="4F7CAC"/>
                          </a:solidFill>
                          <a:effectLst/>
                          <a:latin typeface="Roboto-Regular"/>
                          <a:hlinkClick r:id="rId2"/>
                        </a:rPr>
                        <a:t>DS0038</a:t>
                      </a:r>
                      <a:endParaRPr lang="en-US" sz="1400" b="1" dirty="0">
                        <a:effectLst>
                          <a:outerShdw blurRad="38100" dist="38100" dir="2700000" algn="tl">
                            <a:srgbClr val="000000">
                              <a:alpha val="43137"/>
                            </a:srgbClr>
                          </a:outerShdw>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rowSpan="3">
                  <a:txBody>
                    <a:bodyPr/>
                    <a:lstStyle/>
                    <a:p>
                      <a:pPr fontAlgn="t"/>
                      <a:r>
                        <a:rPr lang="en-US" altLang="zh-TW" sz="1400" b="0" i="0" u="none" strike="noStrike" dirty="0" smtClean="0">
                          <a:solidFill>
                            <a:srgbClr val="4F7CAC"/>
                          </a:solidFill>
                          <a:effectLst/>
                          <a:latin typeface="Roboto-Regular"/>
                          <a:hlinkClick r:id="rId2"/>
                        </a:rPr>
                        <a:t>Domain</a:t>
                      </a:r>
                      <a:r>
                        <a:rPr lang="en-US" altLang="zh-TW" sz="1400" b="0" i="0" u="none" strike="noStrike" baseline="0" dirty="0" smtClean="0">
                          <a:solidFill>
                            <a:srgbClr val="4F7CAC"/>
                          </a:solidFill>
                          <a:effectLst/>
                          <a:latin typeface="Roboto-Regular"/>
                          <a:hlinkClick r:id="rId2"/>
                        </a:rPr>
                        <a:t> </a:t>
                      </a:r>
                      <a:r>
                        <a:rPr lang="en-US" altLang="zh-TW" sz="1400" b="0" i="0" u="none" strike="noStrike" dirty="0" smtClean="0">
                          <a:solidFill>
                            <a:srgbClr val="4F7CAC"/>
                          </a:solidFill>
                          <a:effectLst/>
                          <a:latin typeface="Roboto-Regular"/>
                          <a:hlinkClick r:id="rId2"/>
                        </a:rPr>
                        <a:t>Name</a:t>
                      </a:r>
                      <a:r>
                        <a:rPr lang="zh-TW" altLang="en-US" sz="1400" b="1" dirty="0" smtClean="0">
                          <a:effectLst/>
                        </a:rPr>
                        <a:t>網域</a:t>
                      </a:r>
                      <a:endParaRPr lang="en-US" sz="1400" b="1"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t"/>
                      <a:r>
                        <a:rPr lang="en-US" altLang="zh-TW" sz="1400" b="0" i="0" u="none" strike="noStrike" dirty="0" smtClean="0">
                          <a:solidFill>
                            <a:srgbClr val="4F7CAC"/>
                          </a:solidFill>
                          <a:effectLst/>
                          <a:latin typeface="Roboto-Regular"/>
                          <a:hlinkClick r:id="rId3"/>
                        </a:rPr>
                        <a:t>Active DNS</a:t>
                      </a:r>
                      <a:endParaRPr lang="en-US" altLang="zh-TW" sz="1400" b="0" i="0" u="none" strike="noStrike" dirty="0" smtClean="0">
                        <a:solidFill>
                          <a:srgbClr val="4F7CAC"/>
                        </a:solidFill>
                        <a:effectLst/>
                        <a:latin typeface="Roboto-Regular"/>
                      </a:endParaRPr>
                    </a:p>
                    <a:p>
                      <a:pPr fontAlgn="t"/>
                      <a:r>
                        <a:rPr lang="zh-TW" altLang="en-US" sz="1400" b="1" dirty="0" smtClean="0">
                          <a:effectLst/>
                        </a:rPr>
                        <a:t>網絡流量內容</a:t>
                      </a:r>
                      <a:endParaRPr lang="en-US" sz="1400" b="1"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285750" indent="-285750" fontAlgn="t">
                        <a:buFont typeface="Wingdings" panose="05000000000000000000" pitchFamily="2" charset="2"/>
                        <a:buChar char="n"/>
                      </a:pPr>
                      <a:r>
                        <a:rPr lang="en-US" altLang="zh-TW" sz="1400" b="1" dirty="0" smtClean="0">
                          <a:effectLst/>
                        </a:rPr>
                        <a:t>Monitor for queried domain name system (DNS) registry data that may compromise third-party infrastructure that can be used during targeting. Detection efforts may be focused on related stages of the adversary lifecycle, such as during Command and Control.</a:t>
                      </a:r>
                      <a:r>
                        <a:rPr lang="zh-TW" altLang="en-US" sz="1400" b="1" dirty="0" smtClean="0">
                          <a:effectLst/>
                        </a:rPr>
                        <a:t>監視查詢的網域名稱系統 </a:t>
                      </a:r>
                      <a:r>
                        <a:rPr lang="en-US" altLang="zh-TW" sz="1400" b="1" dirty="0" smtClean="0">
                          <a:effectLst/>
                        </a:rPr>
                        <a:t>(DNS) </a:t>
                      </a:r>
                      <a:r>
                        <a:rPr lang="zh-TW" altLang="en-US" sz="1400" b="1" dirty="0" smtClean="0">
                          <a:effectLst/>
                        </a:rPr>
                        <a:t>註冊表數據，這些數據可能會損害可在定位過程中使用的第三方基礎設施。檢測工作可能集中在對手生命週期的相關階段，例如在命令和控制期間。</a:t>
                      </a:r>
                      <a:endParaRPr lang="en-US" altLang="zh-TW" sz="1400" b="1"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462269059"/>
                  </a:ext>
                </a:extLst>
              </a:tr>
              <a:tr h="679196">
                <a:tc vMerge="1">
                  <a:txBody>
                    <a:bodyPr/>
                    <a:lstStyle/>
                    <a:p>
                      <a:endParaRPr lang="zh-TW" altLang="en-US"/>
                    </a:p>
                  </a:txBody>
                  <a:tcPr/>
                </a:tc>
                <a:tc vMerge="1">
                  <a:txBody>
                    <a:bodyPr/>
                    <a:lstStyle/>
                    <a:p>
                      <a:endParaRPr lang="zh-TW" altLang="en-US"/>
                    </a:p>
                  </a:txBody>
                  <a:tcPr/>
                </a:tc>
                <a:tc>
                  <a:txBody>
                    <a:bodyPr/>
                    <a:lstStyle/>
                    <a:p>
                      <a:pPr fontAlgn="t"/>
                      <a:r>
                        <a:rPr lang="en-US" altLang="zh-TW" sz="1400" b="0" i="0" u="none" strike="noStrike" dirty="0" smtClean="0">
                          <a:solidFill>
                            <a:srgbClr val="4F7CAC"/>
                          </a:solidFill>
                          <a:effectLst/>
                          <a:latin typeface="Roboto-Regular"/>
                          <a:hlinkClick r:id="rId3"/>
                        </a:rPr>
                        <a:t>Domain Registration</a:t>
                      </a:r>
                      <a:endParaRPr lang="en-US" altLang="zh-TW" sz="1400" b="0" i="0" u="none" strike="noStrike" dirty="0" smtClean="0">
                        <a:solidFill>
                          <a:srgbClr val="4F7CAC"/>
                        </a:solidFill>
                        <a:effectLst/>
                        <a:latin typeface="Roboto-Regular"/>
                      </a:endParaRPr>
                    </a:p>
                    <a:p>
                      <a:pPr fontAlgn="t"/>
                      <a:r>
                        <a:rPr lang="zh-TW" altLang="en-US" sz="1400" b="1" dirty="0" smtClean="0">
                          <a:effectLst/>
                        </a:rPr>
                        <a:t>域名註冊</a:t>
                      </a:r>
                      <a:endParaRPr lang="en-US" sz="1400" b="1"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285750" indent="-285750">
                        <a:buFont typeface="Wingdings" panose="05000000000000000000" pitchFamily="2" charset="2"/>
                        <a:buChar char="n"/>
                      </a:pPr>
                      <a:r>
                        <a:rPr lang="en-US" altLang="zh-TW" sz="1400" b="1" dirty="0" smtClean="0">
                          <a:latin typeface="+mn-lt"/>
                        </a:rPr>
                        <a:t>Consider monitoring for anomalous changes to domain registrant information and/or domain resolution information that may indicate the compromise of a domain. Efforts may need to be tailored to specific domains of interest as benign registration and resolution changes are a common occurrence on the internet.</a:t>
                      </a:r>
                      <a:r>
                        <a:rPr lang="zh-TW" altLang="en-US" sz="1400" b="1" dirty="0" smtClean="0">
                          <a:latin typeface="+mn-lt"/>
                        </a:rPr>
                        <a:t>考慮監視域註冊者資訊和</a:t>
                      </a:r>
                      <a:r>
                        <a:rPr lang="en-US" altLang="zh-TW" sz="1400" b="1" dirty="0" smtClean="0">
                          <a:latin typeface="+mn-lt"/>
                        </a:rPr>
                        <a:t>/</a:t>
                      </a:r>
                      <a:r>
                        <a:rPr lang="zh-TW" altLang="en-US" sz="1400" b="1" dirty="0" smtClean="0">
                          <a:latin typeface="+mn-lt"/>
                        </a:rPr>
                        <a:t>或網域解析資訊的異常更改，這些更改可能表示網域受到威脅。由於良性註冊和解析度變更在網路上很常見，因此可能需要針對特定的興趣領域進行調整。</a:t>
                      </a:r>
                      <a:endParaRPr lang="zh-TW" altLang="en-US" sz="1400" b="1" dirty="0">
                        <a:latin typeface="+mn-l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407240701"/>
                  </a:ext>
                </a:extLst>
              </a:tr>
              <a:tr h="483881">
                <a:tc vMerge="1">
                  <a:txBody>
                    <a:bodyPr/>
                    <a:lstStyle/>
                    <a:p>
                      <a:endParaRPr lang="zh-TW" altLang="en-US"/>
                    </a:p>
                  </a:txBody>
                  <a:tcPr/>
                </a:tc>
                <a:tc vMerge="1">
                  <a:txBody>
                    <a:bodyPr/>
                    <a:lstStyle/>
                    <a:p>
                      <a:endParaRPr lang="zh-TW" altLang="en-US"/>
                    </a:p>
                  </a:txBody>
                  <a:tcPr/>
                </a:tc>
                <a:tc>
                  <a:txBody>
                    <a:bodyPr/>
                    <a:lstStyle/>
                    <a:p>
                      <a:pPr fontAlgn="t"/>
                      <a:r>
                        <a:rPr lang="en-US" sz="1400" u="none" strike="noStrike" dirty="0" smtClean="0">
                          <a:solidFill>
                            <a:srgbClr val="4F7CAC"/>
                          </a:solidFill>
                          <a:effectLst/>
                          <a:hlinkClick r:id="rId3"/>
                        </a:rPr>
                        <a:t>Passive DNS</a:t>
                      </a:r>
                      <a:endParaRPr lang="en-US" sz="1400" u="none" strike="noStrike" dirty="0" smtClean="0">
                        <a:solidFill>
                          <a:srgbClr val="4F7CAC"/>
                        </a:solidFill>
                        <a:effectLst/>
                      </a:endParaRPr>
                    </a:p>
                    <a:p>
                      <a:pPr fontAlgn="t"/>
                      <a:r>
                        <a:rPr lang="zh-TW" altLang="en-US" sz="1400" b="1" dirty="0" smtClean="0">
                          <a:effectLst/>
                        </a:rPr>
                        <a:t>被動</a:t>
                      </a:r>
                      <a:r>
                        <a:rPr lang="en-US" sz="1400" b="1" dirty="0" smtClean="0">
                          <a:effectLst/>
                        </a:rPr>
                        <a:t>DNS</a:t>
                      </a:r>
                      <a:endParaRPr lang="en-US" sz="1400" b="1" dirty="0">
                        <a:effectLst/>
                      </a:endParaRPr>
                    </a:p>
                  </a:txBody>
                  <a:tcPr marL="95250" marR="95250" marT="95250" marB="952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285750" indent="-285750">
                        <a:buFont typeface="Wingdings" panose="05000000000000000000" pitchFamily="2" charset="2"/>
                        <a:buChar char="n"/>
                      </a:pPr>
                      <a:r>
                        <a:rPr lang="en-US" altLang="zh-TW" sz="1400" b="1" i="0" kern="1200" dirty="0" smtClean="0">
                          <a:solidFill>
                            <a:schemeClr val="tx1"/>
                          </a:solidFill>
                          <a:effectLst/>
                          <a:latin typeface="+mn-lt"/>
                          <a:ea typeface="+mn-ea"/>
                          <a:cs typeface="+mn-cs"/>
                        </a:rPr>
                        <a:t>Monitor for logged domain name system (DNS) data that may compromise third-party infrastructure that can be used during targeting. Detection efforts may be focused on related stages of the adversary lifecycle, such as during Command and Control</a:t>
                      </a:r>
                      <a:r>
                        <a:rPr lang="en-US" altLang="zh-TW" sz="1800" b="0" i="0" kern="1200" dirty="0" smtClean="0">
                          <a:solidFill>
                            <a:schemeClr val="tx1"/>
                          </a:solidFill>
                          <a:effectLst/>
                          <a:latin typeface="+mn-lt"/>
                          <a:ea typeface="+mn-ea"/>
                          <a:cs typeface="+mn-cs"/>
                        </a:rPr>
                        <a:t>.</a:t>
                      </a:r>
                      <a:r>
                        <a:rPr lang="zh-TW" altLang="en-US" sz="1400" b="1" i="0" kern="1200" dirty="0" smtClean="0">
                          <a:solidFill>
                            <a:schemeClr val="tx1"/>
                          </a:solidFill>
                          <a:effectLst/>
                          <a:latin typeface="+mn-ea"/>
                          <a:ea typeface="+mn-ea"/>
                          <a:cs typeface="+mn-cs"/>
                        </a:rPr>
                        <a:t>監控記錄的域名系統 </a:t>
                      </a:r>
                      <a:r>
                        <a:rPr lang="en-US" altLang="zh-TW" sz="1400" b="1" i="0" kern="1200" dirty="0" smtClean="0">
                          <a:solidFill>
                            <a:schemeClr val="tx1"/>
                          </a:solidFill>
                          <a:effectLst/>
                          <a:latin typeface="+mn-ea"/>
                          <a:ea typeface="+mn-ea"/>
                          <a:cs typeface="+mn-cs"/>
                        </a:rPr>
                        <a:t>(DNS) </a:t>
                      </a:r>
                      <a:r>
                        <a:rPr lang="zh-TW" altLang="en-US" sz="1400" b="1" i="0" kern="1200" dirty="0" smtClean="0">
                          <a:solidFill>
                            <a:schemeClr val="tx1"/>
                          </a:solidFill>
                          <a:effectLst/>
                          <a:latin typeface="+mn-ea"/>
                          <a:ea typeface="+mn-ea"/>
                          <a:cs typeface="+mn-cs"/>
                        </a:rPr>
                        <a:t>數據，這些數據可能會損害可在定位過程中使用的第三方基礎設施。檢測工作可能集中在對手生命週期的相關階段，例如在命令和控制期間。</a:t>
                      </a:r>
                      <a:endParaRPr lang="zh-TW" altLang="en-US" sz="1400" b="1" dirty="0">
                        <a:latin typeface="+mn-ea"/>
                        <a:ea typeface="+mn-ea"/>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085537242"/>
                  </a:ext>
                </a:extLst>
              </a:tr>
              <a:tr h="483260">
                <a:tc rowSpan="2">
                  <a:txBody>
                    <a:bodyPr/>
                    <a:lstStyle/>
                    <a:p>
                      <a:pPr fontAlgn="t"/>
                      <a:r>
                        <a:rPr lang="en-US" altLang="zh-TW" sz="1400" b="0" i="0" u="none" strike="noStrike" dirty="0" smtClean="0">
                          <a:solidFill>
                            <a:srgbClr val="4F7CAC"/>
                          </a:solidFill>
                          <a:effectLst/>
                          <a:latin typeface="Roboto-Regular"/>
                          <a:hlinkClick r:id="rId4"/>
                        </a:rPr>
                        <a:t>DS0035</a:t>
                      </a:r>
                      <a:endParaRPr lang="en-US" sz="1400" b="1" dirty="0">
                        <a:effectLst>
                          <a:outerShdw blurRad="38100" dist="38100" dir="2700000" algn="tl">
                            <a:srgbClr val="000000">
                              <a:alpha val="43137"/>
                            </a:srgbClr>
                          </a:outerShdw>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rowSpan="2">
                  <a:txBody>
                    <a:bodyPr/>
                    <a:lstStyle/>
                    <a:p>
                      <a:pPr fontAlgn="t"/>
                      <a:r>
                        <a:rPr lang="en-US" altLang="zh-TW" sz="1400" b="0" i="0" u="none" strike="noStrike" dirty="0" smtClean="0">
                          <a:solidFill>
                            <a:srgbClr val="4F7CAC"/>
                          </a:solidFill>
                          <a:effectLst/>
                          <a:latin typeface="Roboto-Regular"/>
                          <a:hlinkClick r:id="rId4"/>
                        </a:rPr>
                        <a:t>Internet Scan</a:t>
                      </a:r>
                      <a:endParaRPr lang="en-US" altLang="zh-TW" sz="1400" b="0" i="0" u="none" strike="noStrike" dirty="0" smtClean="0">
                        <a:solidFill>
                          <a:srgbClr val="4F7CAC"/>
                        </a:solidFill>
                        <a:effectLst/>
                        <a:latin typeface="Roboto-Regular"/>
                      </a:endParaRPr>
                    </a:p>
                    <a:p>
                      <a:pPr fontAlgn="t"/>
                      <a:r>
                        <a:rPr lang="zh-TW" altLang="en-US" sz="1400" b="1" dirty="0" smtClean="0">
                          <a:effectLst/>
                        </a:rPr>
                        <a:t>網路掃描</a:t>
                      </a:r>
                      <a:endParaRPr lang="en-US" sz="1400" b="1"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t"/>
                      <a:r>
                        <a:rPr lang="en-US" altLang="zh-TW" sz="1400" b="0" i="0" u="none" strike="noStrike" dirty="0" smtClean="0">
                          <a:solidFill>
                            <a:srgbClr val="4F7CAC"/>
                          </a:solidFill>
                          <a:effectLst/>
                          <a:latin typeface="Roboto-Regular"/>
                          <a:hlinkClick r:id="rId5"/>
                        </a:rPr>
                        <a:t>Response Content</a:t>
                      </a:r>
                      <a:endParaRPr lang="en-US" altLang="zh-TW" sz="1400" b="0" i="0" u="none" strike="noStrike" dirty="0" smtClean="0">
                        <a:solidFill>
                          <a:srgbClr val="4F7CAC"/>
                        </a:solidFill>
                        <a:effectLst/>
                        <a:latin typeface="Roboto-Regular"/>
                      </a:endParaRPr>
                    </a:p>
                    <a:p>
                      <a:pPr fontAlgn="t"/>
                      <a:r>
                        <a:rPr lang="zh-TW" altLang="en-US" sz="1400" b="1" u="none" strike="noStrike" dirty="0" smtClean="0">
                          <a:solidFill>
                            <a:schemeClr val="tx1"/>
                          </a:solidFill>
                          <a:effectLst/>
                        </a:rPr>
                        <a:t>回覆內容</a:t>
                      </a:r>
                      <a:endParaRPr lang="en-US" sz="1400" b="1" u="none" strike="noStrike" dirty="0">
                        <a:solidFill>
                          <a:schemeClr val="tx1"/>
                        </a:solidFill>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342900" marR="0" indent="-342900" algn="l" defTabSz="914400" rtl="0" eaLnBrk="1" fontAlgn="t" latinLnBrk="0" hangingPunct="1">
                        <a:lnSpc>
                          <a:spcPct val="100000"/>
                        </a:lnSpc>
                        <a:spcBef>
                          <a:spcPts val="0"/>
                        </a:spcBef>
                        <a:spcAft>
                          <a:spcPts val="0"/>
                        </a:spcAft>
                        <a:buClrTx/>
                        <a:buSzTx/>
                        <a:buFont typeface="Wingdings" panose="05000000000000000000" pitchFamily="2" charset="2"/>
                        <a:buChar char="n"/>
                        <a:tabLst/>
                        <a:defRPr/>
                      </a:pPr>
                      <a:r>
                        <a:rPr lang="en-US" sz="1400" b="1" dirty="0" smtClean="0">
                          <a:effectLst/>
                        </a:rPr>
                        <a:t>Once adversaries have provisioned compromised infrastructure (ex: a server for use in command and control), internet scans may help proactively discover compromised infrastructure. Consider looking for identifiable patterns such as services listening, certificates in use, SSL/TLS negotiation features, or other response artifacts associated with adversary C2 software</a:t>
                      </a:r>
                      <a:r>
                        <a:rPr lang="zh-TW" altLang="en-US" sz="1400" b="1" dirty="0" smtClean="0">
                          <a:effectLst/>
                        </a:rPr>
                        <a:t>一旦對手提供了受損的基礎設施（例如：用於命令和控制的伺服器），網路掃描可能有助於主動發現受損的基礎設施。考慮尋找可辨識的模式，例如服務偵聽、使用的憑證、</a:t>
                      </a:r>
                      <a:r>
                        <a:rPr lang="en-US" altLang="zh-TW" sz="1400" b="1" dirty="0" smtClean="0">
                          <a:effectLst/>
                        </a:rPr>
                        <a:t>SSL/TLS </a:t>
                      </a:r>
                      <a:r>
                        <a:rPr lang="zh-TW" altLang="en-US" sz="1400" b="1" dirty="0" smtClean="0">
                          <a:effectLst/>
                        </a:rPr>
                        <a:t>協商功能或與對手 </a:t>
                      </a:r>
                      <a:r>
                        <a:rPr lang="en-US" altLang="zh-TW" sz="1400" b="1" dirty="0" smtClean="0">
                          <a:effectLst/>
                        </a:rPr>
                        <a:t>C2 </a:t>
                      </a:r>
                      <a:r>
                        <a:rPr lang="zh-TW" altLang="en-US" sz="1400" b="1" dirty="0" smtClean="0">
                          <a:effectLst/>
                        </a:rPr>
                        <a:t>軟體相關的其他回應工件</a:t>
                      </a:r>
                      <a:endParaRPr lang="en-US" sz="1400" b="1"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150352773"/>
                  </a:ext>
                </a:extLst>
              </a:tr>
              <a:tr h="483260">
                <a:tc vMerge="1">
                  <a:txBody>
                    <a:bodyPr/>
                    <a:lstStyle/>
                    <a:p>
                      <a:endParaRPr lang="zh-TW" altLang="en-US"/>
                    </a:p>
                  </a:txBody>
                  <a:tcPr/>
                </a:tc>
                <a:tc vMerge="1">
                  <a:txBody>
                    <a:bodyPr/>
                    <a:lstStyle/>
                    <a:p>
                      <a:endParaRPr lang="zh-TW" altLang="en-US"/>
                    </a:p>
                  </a:txBody>
                  <a:tcPr/>
                </a:tc>
                <a:tc>
                  <a:txBody>
                    <a:bodyPr/>
                    <a:lstStyle/>
                    <a:p>
                      <a:pPr fontAlgn="t"/>
                      <a:r>
                        <a:rPr lang="en-US" altLang="zh-TW" sz="1400" b="0" i="0" u="none" strike="noStrike" dirty="0" smtClean="0">
                          <a:solidFill>
                            <a:srgbClr val="4F7CAC"/>
                          </a:solidFill>
                          <a:effectLst/>
                          <a:latin typeface="Roboto-Regular"/>
                          <a:hlinkClick r:id="rId5"/>
                        </a:rPr>
                        <a:t>Response Metadata</a:t>
                      </a:r>
                      <a:endParaRPr lang="en-US" altLang="zh-TW" sz="1400" b="0" i="0" u="none" strike="noStrike" dirty="0" smtClean="0">
                        <a:solidFill>
                          <a:srgbClr val="4F7CAC"/>
                        </a:solidFill>
                        <a:effectLst/>
                        <a:latin typeface="Roboto-Regular"/>
                      </a:endParaRPr>
                    </a:p>
                    <a:p>
                      <a:pPr fontAlgn="t"/>
                      <a:r>
                        <a:rPr lang="zh-TW" altLang="en-US" sz="1400" b="1" u="none" strike="noStrike" dirty="0" smtClean="0">
                          <a:solidFill>
                            <a:schemeClr val="tx1"/>
                          </a:solidFill>
                          <a:effectLst/>
                        </a:rPr>
                        <a:t>響應元數據</a:t>
                      </a:r>
                      <a:endParaRPr lang="en-US" sz="1400" b="1" u="none" strike="noStrike" dirty="0">
                        <a:solidFill>
                          <a:schemeClr val="tx1"/>
                        </a:solidFill>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342900" marR="0" indent="-342900" algn="l" defTabSz="914400" rtl="0" eaLnBrk="1" fontAlgn="t" latinLnBrk="0" hangingPunct="1">
                        <a:lnSpc>
                          <a:spcPct val="100000"/>
                        </a:lnSpc>
                        <a:spcBef>
                          <a:spcPts val="0"/>
                        </a:spcBef>
                        <a:spcAft>
                          <a:spcPts val="0"/>
                        </a:spcAft>
                        <a:buClrTx/>
                        <a:buSzTx/>
                        <a:buFont typeface="Wingdings" panose="05000000000000000000" pitchFamily="2" charset="2"/>
                        <a:buChar char="n"/>
                        <a:tabLst/>
                        <a:defRPr/>
                      </a:pPr>
                      <a:r>
                        <a:rPr lang="en-US" sz="1400" b="1" dirty="0" smtClean="0">
                          <a:effectLst/>
                        </a:rPr>
                        <a:t>Monitor for contextual data about an Internet-facing resource gathered from a scan, such as running services or ports that may compromise third-party infrastructure that can be used during targeting. Detection efforts may be focused on related stages of the adversary lifecycle, such as during Command and Control.</a:t>
                      </a:r>
                      <a:r>
                        <a:rPr lang="zh-TW" altLang="en-US" sz="1400" b="1" dirty="0" smtClean="0">
                          <a:effectLst/>
                        </a:rPr>
                        <a:t>監視從掃描中收集的有關面向 </a:t>
                      </a:r>
                      <a:r>
                        <a:rPr lang="en-US" altLang="zh-TW" sz="1400" b="1" dirty="0" smtClean="0">
                          <a:effectLst/>
                        </a:rPr>
                        <a:t>Internet </a:t>
                      </a:r>
                      <a:r>
                        <a:rPr lang="zh-TW" altLang="en-US" sz="1400" b="1" dirty="0" smtClean="0">
                          <a:effectLst/>
                        </a:rPr>
                        <a:t>的資源的上下文數據，例如可能會損害在定位過程中使用的第三方基礎設施的正在運行的服務或連接埠。檢測工作可能集中在對手生命週期的相關階段，例如在命令和控制期間。</a:t>
                      </a:r>
                      <a:endParaRPr lang="en-US" sz="1400" b="1"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48722337"/>
                  </a:ext>
                </a:extLst>
              </a:tr>
            </a:tbl>
          </a:graphicData>
        </a:graphic>
      </p:graphicFrame>
    </p:spTree>
    <p:extLst>
      <p:ext uri="{BB962C8B-B14F-4D97-AF65-F5344CB8AC3E}">
        <p14:creationId xmlns:p14="http://schemas.microsoft.com/office/powerpoint/2010/main" val="42328069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5772150" y="1825625"/>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800" b="0" i="0" u="none" strike="noStrike" cap="none" normalizeH="0" baseline="0" dirty="0">
                <a:ln>
                  <a:noFill/>
                </a:ln>
                <a:solidFill>
                  <a:schemeClr val="tx1"/>
                </a:solidFill>
                <a:effectLst/>
                <a:latin typeface="Arial" panose="020B0604020202020204" pitchFamily="34" charset="0"/>
              </a:rPr>
              <a:t/>
            </a:r>
            <a:br>
              <a:rPr kumimoji="0" lang="zh-TW" altLang="zh-TW" sz="1800" b="0" i="0" u="none" strike="noStrike" cap="none" normalizeH="0" baseline="0" dirty="0">
                <a:ln>
                  <a:noFill/>
                </a:ln>
                <a:solidFill>
                  <a:schemeClr val="tx1"/>
                </a:solidFill>
                <a:effectLst/>
                <a:latin typeface="Arial" panose="020B0604020202020204" pitchFamily="34" charset="0"/>
              </a:rPr>
            </a:br>
            <a:endParaRPr kumimoji="0" lang="zh-TW" altLang="zh-TW" sz="1800" b="0" i="0" u="none" strike="noStrike" cap="none" normalizeH="0" baseline="0" dirty="0">
              <a:ln>
                <a:noFill/>
              </a:ln>
              <a:solidFill>
                <a:schemeClr val="tx1"/>
              </a:solidFill>
              <a:effectLst/>
              <a:latin typeface="Arial" panose="020B0604020202020204" pitchFamily="34" charset="0"/>
            </a:endParaRPr>
          </a:p>
        </p:txBody>
      </p:sp>
      <p:graphicFrame>
        <p:nvGraphicFramePr>
          <p:cNvPr id="4" name="表格 3"/>
          <p:cNvGraphicFramePr>
            <a:graphicFrameLocks noGrp="1"/>
          </p:cNvGraphicFramePr>
          <p:nvPr>
            <p:extLst>
              <p:ext uri="{D42A27DB-BD31-4B8C-83A1-F6EECF244321}">
                <p14:modId xmlns:p14="http://schemas.microsoft.com/office/powerpoint/2010/main" val="382433723"/>
              </p:ext>
            </p:extLst>
          </p:nvPr>
        </p:nvGraphicFramePr>
        <p:xfrm>
          <a:off x="184410" y="219187"/>
          <a:ext cx="11419986" cy="5439680"/>
        </p:xfrm>
        <a:graphic>
          <a:graphicData uri="http://schemas.openxmlformats.org/drawingml/2006/table">
            <a:tbl>
              <a:tblPr firstRow="1" bandRow="1">
                <a:tableStyleId>{5C22544A-7EE6-4342-B048-85BDC9FD1C3A}</a:tableStyleId>
              </a:tblPr>
              <a:tblGrid>
                <a:gridCol w="11419986">
                  <a:extLst>
                    <a:ext uri="{9D8B030D-6E8A-4147-A177-3AD203B41FA5}">
                      <a16:colId xmlns:a16="http://schemas.microsoft.com/office/drawing/2014/main" val="3994818564"/>
                    </a:ext>
                  </a:extLst>
                </a:gridCol>
              </a:tblGrid>
              <a:tr h="543968">
                <a:tc>
                  <a:txBody>
                    <a:bodyPr/>
                    <a:lstStyle/>
                    <a:p>
                      <a:r>
                        <a:rPr lang="en-US" altLang="zh-TW" sz="2800" dirty="0" smtClean="0"/>
                        <a:t>3.</a:t>
                      </a:r>
                      <a:r>
                        <a:rPr lang="zh-TW" altLang="en-US" sz="2800" dirty="0" smtClean="0"/>
                        <a:t>初步存取</a:t>
                      </a:r>
                      <a:r>
                        <a:rPr lang="en-US" altLang="zh-TW" sz="2800" dirty="0" smtClean="0"/>
                        <a:t>Initial Access </a:t>
                      </a:r>
                      <a:r>
                        <a:rPr lang="zh-TW" altLang="en-US" sz="2800" dirty="0" smtClean="0"/>
                        <a:t>戰術的</a:t>
                      </a:r>
                      <a:r>
                        <a:rPr lang="en-US" altLang="zh-TW" sz="2800" dirty="0" smtClean="0"/>
                        <a:t>9</a:t>
                      </a:r>
                      <a:r>
                        <a:rPr lang="zh-TW" altLang="en-US" sz="2800" dirty="0" smtClean="0"/>
                        <a:t>大</a:t>
                      </a:r>
                      <a:r>
                        <a:rPr lang="zh-TW" altLang="en-US" sz="2800" dirty="0"/>
                        <a:t>類型技術</a:t>
                      </a:r>
                      <a:r>
                        <a:rPr lang="en-US" altLang="zh-TW" sz="2800" dirty="0"/>
                        <a:t>(Techniques)</a:t>
                      </a:r>
                    </a:p>
                  </a:txBody>
                  <a:tcPr/>
                </a:tc>
                <a:extLst>
                  <a:ext uri="{0D108BD9-81ED-4DB2-BD59-A6C34878D82A}">
                    <a16:rowId xmlns:a16="http://schemas.microsoft.com/office/drawing/2014/main" val="826265273"/>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a:t>1</a:t>
                      </a:r>
                      <a:r>
                        <a:rPr lang="en-US" altLang="zh-TW" sz="2800" b="1" dirty="0" smtClean="0"/>
                        <a:t>.</a:t>
                      </a:r>
                      <a:r>
                        <a:rPr lang="zh-TW" altLang="en-US" sz="2800" b="1" dirty="0" smtClean="0"/>
                        <a:t>路過式妥協 </a:t>
                      </a:r>
                      <a:r>
                        <a:rPr lang="en-US" altLang="zh-TW" sz="2800" b="1" dirty="0" smtClean="0"/>
                        <a:t>Drive-by Compromise</a:t>
                      </a:r>
                      <a:endParaRPr lang="en-US" altLang="zh-TW" sz="2800" b="1" dirty="0"/>
                    </a:p>
                  </a:txBody>
                  <a:tcPr/>
                </a:tc>
                <a:extLst>
                  <a:ext uri="{0D108BD9-81ED-4DB2-BD59-A6C34878D82A}">
                    <a16:rowId xmlns:a16="http://schemas.microsoft.com/office/drawing/2014/main" val="1535378437"/>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a:t>2</a:t>
                      </a:r>
                      <a:r>
                        <a:rPr lang="en-US" altLang="zh-TW" sz="2800" b="1" dirty="0" smtClean="0"/>
                        <a:t>.</a:t>
                      </a:r>
                      <a:r>
                        <a:rPr lang="zh-TW" altLang="en-US" sz="2800" b="1" dirty="0" smtClean="0"/>
                        <a:t>利用面向公眾的應用程式 </a:t>
                      </a:r>
                      <a:r>
                        <a:rPr lang="en-US" altLang="zh-TW" sz="2800" b="1" dirty="0" smtClean="0"/>
                        <a:t>Exploit Public-Facing Application</a:t>
                      </a:r>
                      <a:endParaRPr lang="zh-TW" altLang="en-US" sz="2800" b="1" dirty="0"/>
                    </a:p>
                  </a:txBody>
                  <a:tcPr>
                    <a:solidFill>
                      <a:schemeClr val="accent6">
                        <a:lumMod val="20000"/>
                        <a:lumOff val="80000"/>
                      </a:schemeClr>
                    </a:solidFill>
                  </a:tcPr>
                </a:tc>
                <a:extLst>
                  <a:ext uri="{0D108BD9-81ED-4DB2-BD59-A6C34878D82A}">
                    <a16:rowId xmlns:a16="http://schemas.microsoft.com/office/drawing/2014/main" val="3624120180"/>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smtClean="0"/>
                        <a:t>3.</a:t>
                      </a:r>
                      <a:r>
                        <a:rPr lang="zh-TW" altLang="en-US" sz="2800" b="1" dirty="0" smtClean="0"/>
                        <a:t>外部遠端服務 </a:t>
                      </a:r>
                      <a:r>
                        <a:rPr lang="en-US" altLang="zh-TW" sz="2800" b="1" dirty="0" smtClean="0"/>
                        <a:t>External Remote Services</a:t>
                      </a:r>
                    </a:p>
                  </a:txBody>
                  <a:tcPr>
                    <a:solidFill>
                      <a:schemeClr val="accent6">
                        <a:lumMod val="20000"/>
                        <a:lumOff val="80000"/>
                      </a:schemeClr>
                    </a:solidFill>
                  </a:tcPr>
                </a:tc>
                <a:extLst>
                  <a:ext uri="{0D108BD9-81ED-4DB2-BD59-A6C34878D82A}">
                    <a16:rowId xmlns:a16="http://schemas.microsoft.com/office/drawing/2014/main" val="943303741"/>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a:t>4</a:t>
                      </a:r>
                      <a:r>
                        <a:rPr lang="en-US" altLang="zh-TW" sz="2800" b="1" dirty="0" smtClean="0"/>
                        <a:t>.</a:t>
                      </a:r>
                      <a:r>
                        <a:rPr lang="zh-TW" altLang="en-US" sz="2800" b="1" dirty="0" smtClean="0"/>
                        <a:t>硬體添加 </a:t>
                      </a:r>
                      <a:r>
                        <a:rPr lang="en-US" altLang="zh-TW" sz="2800" b="1" dirty="0" smtClean="0"/>
                        <a:t>Hardware Additions</a:t>
                      </a:r>
                      <a:endParaRPr lang="en-US" altLang="zh-TW" sz="2800" b="1" dirty="0"/>
                    </a:p>
                  </a:txBody>
                  <a:tcPr>
                    <a:solidFill>
                      <a:schemeClr val="accent6">
                        <a:lumMod val="20000"/>
                        <a:lumOff val="80000"/>
                      </a:schemeClr>
                    </a:solidFill>
                  </a:tcPr>
                </a:tc>
                <a:extLst>
                  <a:ext uri="{0D108BD9-81ED-4DB2-BD59-A6C34878D82A}">
                    <a16:rowId xmlns:a16="http://schemas.microsoft.com/office/drawing/2014/main" val="1413733454"/>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a:t>5</a:t>
                      </a:r>
                      <a:r>
                        <a:rPr lang="en-US" altLang="zh-TW" sz="2800" b="1" dirty="0" smtClean="0"/>
                        <a:t>.</a:t>
                      </a:r>
                      <a:r>
                        <a:rPr lang="zh-TW" altLang="en-US" sz="2800" b="1" dirty="0" smtClean="0"/>
                        <a:t>網路釣魚 </a:t>
                      </a:r>
                      <a:r>
                        <a:rPr lang="en-US" altLang="zh-TW" sz="2800" b="1" dirty="0" smtClean="0"/>
                        <a:t>Phishing (3)</a:t>
                      </a:r>
                      <a:endParaRPr lang="en-US" altLang="zh-TW" sz="2800" b="1" dirty="0"/>
                    </a:p>
                  </a:txBody>
                  <a:tcPr>
                    <a:solidFill>
                      <a:schemeClr val="accent6">
                        <a:lumMod val="20000"/>
                        <a:lumOff val="80000"/>
                      </a:schemeClr>
                    </a:solidFill>
                  </a:tcPr>
                </a:tc>
                <a:extLst>
                  <a:ext uri="{0D108BD9-81ED-4DB2-BD59-A6C34878D82A}">
                    <a16:rowId xmlns:a16="http://schemas.microsoft.com/office/drawing/2014/main" val="1450935706"/>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a:t>6</a:t>
                      </a:r>
                      <a:r>
                        <a:rPr lang="en-US" altLang="zh-TW" sz="2800" b="1" dirty="0" smtClean="0"/>
                        <a:t>.</a:t>
                      </a:r>
                      <a:r>
                        <a:rPr lang="zh-TW" altLang="en-US" sz="2800" b="1" dirty="0" smtClean="0"/>
                        <a:t>透過可移動介質複製 </a:t>
                      </a:r>
                      <a:r>
                        <a:rPr lang="en-US" altLang="zh-TW" sz="2800" b="1" dirty="0" smtClean="0"/>
                        <a:t>Replication Through Removable Media</a:t>
                      </a:r>
                      <a:endParaRPr lang="en-US" altLang="zh-TW" sz="2800" b="1" dirty="0"/>
                    </a:p>
                  </a:txBody>
                  <a:tcPr/>
                </a:tc>
                <a:extLst>
                  <a:ext uri="{0D108BD9-81ED-4DB2-BD59-A6C34878D82A}">
                    <a16:rowId xmlns:a16="http://schemas.microsoft.com/office/drawing/2014/main" val="1260882538"/>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a:t>7</a:t>
                      </a:r>
                      <a:r>
                        <a:rPr lang="en-US" altLang="zh-TW" sz="2800" b="1" dirty="0" smtClean="0"/>
                        <a:t>.</a:t>
                      </a:r>
                      <a:r>
                        <a:rPr lang="zh-TW" altLang="en-US" sz="2800" b="1" dirty="0" smtClean="0"/>
                        <a:t>供應鏈妥協 </a:t>
                      </a:r>
                      <a:r>
                        <a:rPr lang="en-US" altLang="zh-TW" sz="2800" b="1" dirty="0" smtClean="0"/>
                        <a:t>Supply Chain Compromise (3)</a:t>
                      </a:r>
                      <a:endParaRPr lang="en-US" altLang="zh-TW" sz="2800" b="1" dirty="0"/>
                    </a:p>
                  </a:txBody>
                  <a:tcPr/>
                </a:tc>
                <a:extLst>
                  <a:ext uri="{0D108BD9-81ED-4DB2-BD59-A6C34878D82A}">
                    <a16:rowId xmlns:a16="http://schemas.microsoft.com/office/drawing/2014/main" val="211472250"/>
                  </a:ext>
                </a:extLst>
              </a:tr>
              <a:tr h="543968">
                <a:tc>
                  <a:txBody>
                    <a:bodyPr/>
                    <a:lstStyle/>
                    <a:p>
                      <a:r>
                        <a:rPr lang="en-US" altLang="zh-TW" sz="2800" b="1" dirty="0"/>
                        <a:t>8</a:t>
                      </a:r>
                      <a:r>
                        <a:rPr lang="en-US" altLang="zh-TW" sz="2800" b="1" dirty="0" smtClean="0"/>
                        <a:t>.</a:t>
                      </a:r>
                      <a:r>
                        <a:rPr lang="zh-TW" altLang="en-US" sz="2800" b="1" dirty="0" smtClean="0"/>
                        <a:t>值得信賴的關係 </a:t>
                      </a:r>
                      <a:r>
                        <a:rPr lang="en-US" altLang="zh-TW" sz="2800" b="1" dirty="0" smtClean="0"/>
                        <a:t>Trusted Relationship</a:t>
                      </a:r>
                      <a:endParaRPr lang="en-US" altLang="zh-TW" sz="2800" b="1" dirty="0"/>
                    </a:p>
                  </a:txBody>
                  <a:tcPr/>
                </a:tc>
                <a:extLst>
                  <a:ext uri="{0D108BD9-81ED-4DB2-BD59-A6C34878D82A}">
                    <a16:rowId xmlns:a16="http://schemas.microsoft.com/office/drawing/2014/main" val="1551759250"/>
                  </a:ext>
                </a:extLst>
              </a:tr>
              <a:tr h="543968">
                <a:tc>
                  <a:txBody>
                    <a:bodyPr/>
                    <a:lstStyle/>
                    <a:p>
                      <a:r>
                        <a:rPr lang="en-US" altLang="zh-TW" sz="2800" b="1" dirty="0" smtClean="0"/>
                        <a:t>9.</a:t>
                      </a:r>
                      <a:r>
                        <a:rPr lang="zh-TW" altLang="en-US" sz="2800" b="1" dirty="0" smtClean="0"/>
                        <a:t>有效帳戶 </a:t>
                      </a:r>
                      <a:r>
                        <a:rPr lang="en-US" altLang="zh-TW" sz="2800" b="1" dirty="0" smtClean="0"/>
                        <a:t>Valid Accounts (4)</a:t>
                      </a:r>
                      <a:endParaRPr lang="en-US" altLang="zh-TW" sz="2800" b="1" dirty="0"/>
                    </a:p>
                  </a:txBody>
                  <a:tcPr/>
                </a:tc>
                <a:extLst>
                  <a:ext uri="{0D108BD9-81ED-4DB2-BD59-A6C34878D82A}">
                    <a16:rowId xmlns:a16="http://schemas.microsoft.com/office/drawing/2014/main" val="804109124"/>
                  </a:ext>
                </a:extLst>
              </a:tr>
            </a:tbl>
          </a:graphicData>
        </a:graphic>
      </p:graphicFrame>
      <p:sp>
        <p:nvSpPr>
          <p:cNvPr id="2" name="投影片編號版面配置區 1"/>
          <p:cNvSpPr>
            <a:spLocks noGrp="1"/>
          </p:cNvSpPr>
          <p:nvPr>
            <p:ph type="sldNum" sz="quarter" idx="12"/>
          </p:nvPr>
        </p:nvSpPr>
        <p:spPr/>
        <p:txBody>
          <a:bodyPr/>
          <a:lstStyle/>
          <a:p>
            <a:fld id="{D16C3A51-89D0-4E4D-AA61-5A30A561532A}" type="slidenum">
              <a:rPr lang="zh-TW" altLang="en-US" smtClean="0"/>
              <a:pPr/>
              <a:t>27</a:t>
            </a:fld>
            <a:endParaRPr lang="zh-TW" altLang="en-US"/>
          </a:p>
        </p:txBody>
      </p:sp>
      <p:sp>
        <p:nvSpPr>
          <p:cNvPr id="7" name="文字方塊 6"/>
          <p:cNvSpPr txBox="1"/>
          <p:nvPr/>
        </p:nvSpPr>
        <p:spPr>
          <a:xfrm>
            <a:off x="3657600" y="5951913"/>
            <a:ext cx="45719" cy="369332"/>
          </a:xfrm>
          <a:prstGeom prst="rect">
            <a:avLst/>
          </a:prstGeom>
          <a:noFill/>
        </p:spPr>
        <p:txBody>
          <a:bodyPr wrap="square" rtlCol="0">
            <a:spAutoFit/>
          </a:bodyPr>
          <a:lstStyle/>
          <a:p>
            <a:endParaRPr lang="zh-TW" altLang="en-US" dirty="0"/>
          </a:p>
        </p:txBody>
      </p:sp>
    </p:spTree>
    <p:extLst>
      <p:ext uri="{BB962C8B-B14F-4D97-AF65-F5344CB8AC3E}">
        <p14:creationId xmlns:p14="http://schemas.microsoft.com/office/powerpoint/2010/main" val="3802425076"/>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p:cNvGraphicFramePr>
            <a:graphicFrameLocks noGrp="1"/>
          </p:cNvGraphicFramePr>
          <p:nvPr>
            <p:extLst>
              <p:ext uri="{D42A27DB-BD31-4B8C-83A1-F6EECF244321}">
                <p14:modId xmlns:p14="http://schemas.microsoft.com/office/powerpoint/2010/main" val="3301630285"/>
              </p:ext>
            </p:extLst>
          </p:nvPr>
        </p:nvGraphicFramePr>
        <p:xfrm>
          <a:off x="6965973" y="3268683"/>
          <a:ext cx="4630281" cy="2377440"/>
        </p:xfrm>
        <a:graphic>
          <a:graphicData uri="http://schemas.openxmlformats.org/drawingml/2006/table">
            <a:tbl>
              <a:tblPr/>
              <a:tblGrid>
                <a:gridCol w="1741065">
                  <a:extLst>
                    <a:ext uri="{9D8B030D-6E8A-4147-A177-3AD203B41FA5}">
                      <a16:colId xmlns:a16="http://schemas.microsoft.com/office/drawing/2014/main" val="2340207979"/>
                    </a:ext>
                  </a:extLst>
                </a:gridCol>
                <a:gridCol w="2889216">
                  <a:extLst>
                    <a:ext uri="{9D8B030D-6E8A-4147-A177-3AD203B41FA5}">
                      <a16:colId xmlns:a16="http://schemas.microsoft.com/office/drawing/2014/main" val="3916782922"/>
                    </a:ext>
                  </a:extLst>
                </a:gridCol>
              </a:tblGrid>
              <a:tr h="0">
                <a:tc gridSpan="2">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2000" b="0" i="0" u="none" strike="noStrike" cap="none" normalizeH="0" baseline="0" dirty="0">
                          <a:ln>
                            <a:noFill/>
                          </a:ln>
                          <a:solidFill>
                            <a:srgbClr val="39434C"/>
                          </a:solidFill>
                          <a:effectLst/>
                          <a:latin typeface="Arial" panose="020B0604020202020204" pitchFamily="34" charset="0"/>
                          <a:ea typeface="Roboto-Regular"/>
                        </a:rPr>
                        <a:t>Sub-techniques (3)</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l" fontAlgn="b"/>
                      <a:endParaRPr lang="en-US" dirty="0">
                        <a:effectLst/>
                      </a:endParaRPr>
                    </a:p>
                  </a:txBody>
                  <a:tcPr anchor="b">
                    <a:lnL w="9525" cap="flat" cmpd="sng" algn="ctr">
                      <a:solidFill>
                        <a:srgbClr val="DFDFDF"/>
                      </a:solidFill>
                      <a:prstDash val="solid"/>
                      <a:round/>
                      <a:headEnd type="none" w="med" len="med"/>
                      <a:tailEnd type="none" w="med" len="med"/>
                    </a:lnL>
                    <a:lnR>
                      <a:noFill/>
                    </a:lnR>
                    <a:lnT w="9525" cap="flat" cmpd="sng" algn="ctr">
                      <a:solidFill>
                        <a:srgbClr val="A0CD9D"/>
                      </a:solidFill>
                      <a:prstDash val="solid"/>
                      <a:round/>
                      <a:headEnd type="none" w="med" len="med"/>
                      <a:tailEnd type="none" w="med" len="med"/>
                    </a:lnT>
                    <a:lnB w="9525" cap="flat" cmpd="sng" algn="ctr">
                      <a:solidFill>
                        <a:srgbClr val="E0CC9D"/>
                      </a:solidFill>
                      <a:prstDash val="solid"/>
                      <a:round/>
                      <a:headEnd type="none" w="med" len="med"/>
                      <a:tailEnd type="none" w="med" len="med"/>
                    </a:lnB>
                  </a:tcPr>
                </a:tc>
                <a:extLst>
                  <a:ext uri="{0D108BD9-81ED-4DB2-BD59-A6C34878D82A}">
                    <a16:rowId xmlns:a16="http://schemas.microsoft.com/office/drawing/2014/main" val="2394320160"/>
                  </a:ext>
                </a:extLst>
              </a:tr>
              <a:tr h="0">
                <a:tc>
                  <a:txBody>
                    <a:bodyPr/>
                    <a:lstStyle/>
                    <a:p>
                      <a:pPr algn="l" fontAlgn="b"/>
                      <a:r>
                        <a:rPr lang="en-US" sz="2000" dirty="0">
                          <a:effectLst/>
                        </a:rPr>
                        <a:t>ID</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2000" dirty="0">
                          <a:effectLst/>
                        </a:rPr>
                        <a:t>Name</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34092260"/>
                  </a:ext>
                </a:extLst>
              </a:tr>
              <a:tr h="0">
                <a:tc>
                  <a:txBody>
                    <a:bodyPr/>
                    <a:lstStyle/>
                    <a:p>
                      <a:pPr fontAlgn="t"/>
                      <a:r>
                        <a:rPr lang="en-US" altLang="zh-TW" sz="2000" dirty="0" smtClean="0">
                          <a:solidFill>
                            <a:srgbClr val="4F7CAC"/>
                          </a:solidFill>
                          <a:latin typeface="+mn-lt"/>
                          <a:hlinkClick r:id="rId2"/>
                        </a:rPr>
                        <a:t>T1566.001</a:t>
                      </a:r>
                      <a:endParaRPr lang="en-US" sz="2000" dirty="0">
                        <a:effectLst/>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US" altLang="zh-TW" sz="1400" b="0" i="0" u="none" strike="noStrike" kern="1200" dirty="0" smtClean="0">
                          <a:solidFill>
                            <a:schemeClr val="tx1"/>
                          </a:solidFill>
                          <a:effectLst/>
                          <a:latin typeface="+mn-lt"/>
                          <a:ea typeface="+mn-ea"/>
                          <a:cs typeface="+mn-cs"/>
                          <a:hlinkClick r:id="rId3"/>
                        </a:rPr>
                        <a:t>Spearphishing Attachment</a:t>
                      </a:r>
                      <a:endParaRPr lang="en-US" sz="1600" dirty="0">
                        <a:effectLst/>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31283260"/>
                  </a:ext>
                </a:extLst>
              </a:tr>
              <a:tr h="0">
                <a:tc>
                  <a:txBody>
                    <a:bodyPr/>
                    <a:lstStyle/>
                    <a:p>
                      <a:pPr fontAlgn="t"/>
                      <a:r>
                        <a:rPr lang="en-US" altLang="zh-TW" sz="2000" dirty="0" smtClean="0">
                          <a:solidFill>
                            <a:srgbClr val="4F7CAC"/>
                          </a:solidFill>
                          <a:latin typeface="+mn-lt"/>
                          <a:hlinkClick r:id="rId4"/>
                        </a:rPr>
                        <a:t>T1566.002</a:t>
                      </a:r>
                      <a:endParaRPr lang="en-US" sz="2000" dirty="0">
                        <a:effectLst/>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US" altLang="zh-TW" sz="1400" b="0" i="0" u="none" strike="noStrike" kern="1200" dirty="0" smtClean="0">
                          <a:solidFill>
                            <a:schemeClr val="tx1"/>
                          </a:solidFill>
                          <a:effectLst/>
                          <a:latin typeface="+mn-lt"/>
                          <a:ea typeface="+mn-ea"/>
                          <a:cs typeface="+mn-cs"/>
                          <a:hlinkClick r:id="rId5"/>
                        </a:rPr>
                        <a:t>Spearphishing Link</a:t>
                      </a:r>
                      <a:endParaRPr lang="en-US" sz="11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37149618"/>
                  </a:ext>
                </a:extLst>
              </a:tr>
              <a:tr h="0">
                <a:tc>
                  <a:txBody>
                    <a:bodyPr/>
                    <a:lstStyle/>
                    <a:p>
                      <a:pPr fontAlgn="t"/>
                      <a:r>
                        <a:rPr lang="en-US" altLang="zh-TW" sz="2000" dirty="0" smtClean="0">
                          <a:solidFill>
                            <a:srgbClr val="4F7CAC"/>
                          </a:solidFill>
                          <a:latin typeface="+mn-lt"/>
                          <a:hlinkClick r:id="rId6"/>
                        </a:rPr>
                        <a:t>T1566.003</a:t>
                      </a:r>
                      <a:endParaRPr lang="en-US" sz="2000" dirty="0">
                        <a:effectLst/>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US" sz="1400" u="none" strike="noStrike" dirty="0" smtClean="0">
                          <a:solidFill>
                            <a:srgbClr val="4F7CAC"/>
                          </a:solidFill>
                          <a:effectLst/>
                          <a:hlinkClick r:id="rId7"/>
                        </a:rPr>
                        <a:t>Spearphishing </a:t>
                      </a:r>
                      <a:r>
                        <a:rPr lang="en-US" sz="1400" u="none" strike="noStrike" dirty="0">
                          <a:solidFill>
                            <a:srgbClr val="4F7CAC"/>
                          </a:solidFill>
                          <a:effectLst/>
                          <a:hlinkClick r:id="rId7"/>
                        </a:rPr>
                        <a:t>via Service</a:t>
                      </a:r>
                      <a:endParaRPr lang="en-US" sz="14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39967100"/>
                  </a:ext>
                </a:extLst>
              </a:tr>
              <a:tr h="0">
                <a:tc>
                  <a:txBody>
                    <a:bodyPr/>
                    <a:lstStyle/>
                    <a:p>
                      <a:pPr fontAlgn="t"/>
                      <a:r>
                        <a:rPr lang="en-US" altLang="zh-TW" sz="2000" b="0" i="0" u="none" strike="noStrike" kern="1200" dirty="0" smtClean="0">
                          <a:solidFill>
                            <a:schemeClr val="tx1"/>
                          </a:solidFill>
                          <a:effectLst/>
                          <a:latin typeface="+mn-lt"/>
                          <a:ea typeface="+mn-ea"/>
                          <a:cs typeface="+mn-cs"/>
                          <a:hlinkClick r:id="rId8"/>
                        </a:rPr>
                        <a:t>T1566.004</a:t>
                      </a:r>
                      <a:endParaRPr lang="en-US" sz="2000" dirty="0">
                        <a:effectLst/>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US" altLang="zh-TW" sz="1400" b="0" i="0" u="none" strike="noStrike" kern="1200" dirty="0" err="1" smtClean="0">
                          <a:solidFill>
                            <a:schemeClr val="tx1"/>
                          </a:solidFill>
                          <a:effectLst/>
                          <a:latin typeface="+mn-lt"/>
                          <a:ea typeface="+mn-ea"/>
                          <a:cs typeface="+mn-cs"/>
                          <a:hlinkClick r:id="rId9"/>
                        </a:rPr>
                        <a:t>Spearphishing</a:t>
                      </a:r>
                      <a:r>
                        <a:rPr lang="en-US" altLang="zh-TW" sz="1400" b="0" i="0" u="none" strike="noStrike" kern="1200" dirty="0" smtClean="0">
                          <a:solidFill>
                            <a:schemeClr val="tx1"/>
                          </a:solidFill>
                          <a:effectLst/>
                          <a:latin typeface="+mn-lt"/>
                          <a:ea typeface="+mn-ea"/>
                          <a:cs typeface="+mn-cs"/>
                          <a:hlinkClick r:id="rId9"/>
                        </a:rPr>
                        <a:t> Voice</a:t>
                      </a:r>
                      <a:endParaRPr lang="en-US" sz="11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30931039"/>
                  </a:ext>
                </a:extLst>
              </a:tr>
            </a:tbl>
          </a:graphicData>
        </a:graphic>
      </p:graphicFrame>
      <p:sp>
        <p:nvSpPr>
          <p:cNvPr id="4" name="矩形 3"/>
          <p:cNvSpPr/>
          <p:nvPr/>
        </p:nvSpPr>
        <p:spPr>
          <a:xfrm>
            <a:off x="0" y="-20184"/>
            <a:ext cx="10828605" cy="584775"/>
          </a:xfrm>
          <a:prstGeom prst="rect">
            <a:avLst/>
          </a:prstGeom>
        </p:spPr>
        <p:txBody>
          <a:bodyPr wrap="none">
            <a:spAutoFit/>
          </a:bodyPr>
          <a:lstStyle/>
          <a:p>
            <a:r>
              <a:rPr lang="en-US" altLang="zh-TW" sz="3200" dirty="0"/>
              <a:t>3</a:t>
            </a:r>
            <a:r>
              <a:rPr lang="en-US" altLang="zh-TW" sz="3200" dirty="0" smtClean="0"/>
              <a:t>.</a:t>
            </a:r>
            <a:r>
              <a:rPr lang="zh-TW" altLang="en-US" sz="3200" dirty="0" smtClean="0"/>
              <a:t>初步存取</a:t>
            </a:r>
            <a:r>
              <a:rPr lang="en-US" altLang="zh-TW" sz="3200" dirty="0" smtClean="0"/>
              <a:t>Initial Access</a:t>
            </a:r>
            <a:r>
              <a:rPr lang="zh-TW" altLang="en-US" sz="3200" dirty="0" smtClean="0"/>
              <a:t> 戰術</a:t>
            </a:r>
            <a:r>
              <a:rPr lang="en-US" altLang="zh-TW" sz="3200" dirty="0" smtClean="0"/>
              <a:t>| </a:t>
            </a:r>
            <a:r>
              <a:rPr lang="en-US" altLang="zh-TW" sz="2400" dirty="0"/>
              <a:t>5</a:t>
            </a:r>
            <a:r>
              <a:rPr lang="en-US" altLang="zh-TW" sz="2400" dirty="0" smtClean="0"/>
              <a:t>.</a:t>
            </a:r>
            <a:r>
              <a:rPr lang="zh-TW" altLang="en-US" sz="2400" b="1" dirty="0" smtClean="0">
                <a:solidFill>
                  <a:srgbClr val="FF0000"/>
                </a:solidFill>
                <a:effectLst>
                  <a:outerShdw blurRad="38100" dist="38100" dir="2700000" algn="tl">
                    <a:srgbClr val="000000">
                      <a:alpha val="43137"/>
                    </a:srgbClr>
                  </a:outerShdw>
                </a:effectLst>
              </a:rPr>
              <a:t>網路釣魚 </a:t>
            </a:r>
            <a:r>
              <a:rPr lang="en-US" altLang="zh-TW" sz="2400" b="1" dirty="0" smtClean="0">
                <a:solidFill>
                  <a:srgbClr val="FF0000"/>
                </a:solidFill>
                <a:effectLst>
                  <a:outerShdw blurRad="38100" dist="38100" dir="2700000" algn="tl">
                    <a:srgbClr val="000000">
                      <a:alpha val="43137"/>
                    </a:srgbClr>
                  </a:outerShdw>
                </a:effectLst>
              </a:rPr>
              <a:t>Phishing </a:t>
            </a:r>
            <a:r>
              <a:rPr lang="en-US" altLang="zh-TW" sz="2400" dirty="0" smtClean="0"/>
              <a:t>T1566 (3)</a:t>
            </a:r>
            <a:r>
              <a:rPr lang="zh-TW" altLang="en-US" sz="2400" dirty="0" smtClean="0"/>
              <a:t>技術</a:t>
            </a:r>
            <a:endParaRPr lang="en-US" altLang="zh-TW" sz="2400" dirty="0"/>
          </a:p>
        </p:txBody>
      </p:sp>
      <p:sp>
        <p:nvSpPr>
          <p:cNvPr id="5" name="矩形 4"/>
          <p:cNvSpPr/>
          <p:nvPr/>
        </p:nvSpPr>
        <p:spPr>
          <a:xfrm>
            <a:off x="0" y="564591"/>
            <a:ext cx="6888784" cy="6340197"/>
          </a:xfrm>
          <a:prstGeom prst="rect">
            <a:avLst/>
          </a:prstGeom>
        </p:spPr>
        <p:txBody>
          <a:bodyPr wrap="square">
            <a:spAutoFit/>
          </a:bodyPr>
          <a:lstStyle/>
          <a:p>
            <a:pPr marL="285750" indent="-285750">
              <a:buFont typeface="Wingdings" panose="05000000000000000000" pitchFamily="2" charset="2"/>
              <a:buChar char="n"/>
            </a:pPr>
            <a:r>
              <a:rPr lang="en-US" altLang="zh-TW" dirty="0"/>
              <a:t>Adversaries(</a:t>
            </a:r>
            <a:r>
              <a:rPr lang="zh-TW" altLang="en-US" dirty="0"/>
              <a:t>攻擊者</a:t>
            </a:r>
            <a:r>
              <a:rPr lang="en-US" altLang="zh-TW" dirty="0"/>
              <a:t>)</a:t>
            </a:r>
            <a:r>
              <a:rPr lang="zh-TW" altLang="en-US" dirty="0" smtClean="0"/>
              <a:t>可能</a:t>
            </a:r>
            <a:r>
              <a:rPr lang="zh-TW" altLang="en-US" dirty="0"/>
              <a:t>會發送網路釣魚訊息以獲取受害者係統的存取權限</a:t>
            </a:r>
            <a:r>
              <a:rPr lang="zh-TW" altLang="en-US" dirty="0" smtClean="0"/>
              <a:t>。</a:t>
            </a:r>
            <a:endParaRPr lang="en-US" altLang="zh-TW" dirty="0" smtClean="0"/>
          </a:p>
          <a:p>
            <a:pPr marL="285750" indent="-285750">
              <a:buFont typeface="Wingdings" panose="05000000000000000000" pitchFamily="2" charset="2"/>
              <a:buChar char="n"/>
            </a:pPr>
            <a:r>
              <a:rPr lang="zh-TW" altLang="en-US" dirty="0" smtClean="0"/>
              <a:t>所有</a:t>
            </a:r>
            <a:r>
              <a:rPr lang="zh-TW" altLang="en-US" dirty="0"/>
              <a:t>形式的網路釣魚都是透過電子方式進行的社會工程</a:t>
            </a:r>
            <a:r>
              <a:rPr lang="zh-TW" altLang="en-US" dirty="0" smtClean="0"/>
              <a:t>。</a:t>
            </a:r>
            <a:endParaRPr lang="en-US" altLang="zh-TW" dirty="0" smtClean="0"/>
          </a:p>
          <a:p>
            <a:r>
              <a:rPr lang="zh-TW" altLang="en-US" dirty="0" smtClean="0"/>
              <a:t>     網路</a:t>
            </a:r>
            <a:r>
              <a:rPr lang="zh-TW" altLang="en-US" dirty="0"/>
              <a:t>釣魚可以是有針對性的，稱為魚叉式網路釣魚</a:t>
            </a:r>
            <a:r>
              <a:rPr lang="zh-TW" altLang="en-US" dirty="0" smtClean="0"/>
              <a:t>。</a:t>
            </a:r>
            <a:endParaRPr lang="en-US" altLang="zh-TW" dirty="0" smtClean="0"/>
          </a:p>
          <a:p>
            <a:pPr marL="285750" indent="-285750">
              <a:buFont typeface="Wingdings" panose="05000000000000000000" pitchFamily="2" charset="2"/>
              <a:buChar char="n"/>
            </a:pPr>
            <a:r>
              <a:rPr lang="zh-TW" altLang="en-US" dirty="0" smtClean="0"/>
              <a:t>在</a:t>
            </a:r>
            <a:r>
              <a:rPr lang="zh-TW" altLang="en-US" dirty="0"/>
              <a:t>魚叉式網路釣魚中，特定的個人、公司或產業將</a:t>
            </a:r>
            <a:r>
              <a:rPr lang="zh-TW" altLang="en-US" dirty="0" smtClean="0"/>
              <a:t>成為</a:t>
            </a:r>
            <a:endParaRPr lang="en-US" altLang="zh-TW" dirty="0" smtClean="0"/>
          </a:p>
          <a:p>
            <a:r>
              <a:rPr lang="en-US" altLang="zh-TW" dirty="0"/>
              <a:t>     </a:t>
            </a:r>
            <a:r>
              <a:rPr lang="en-US" altLang="zh-TW" dirty="0" smtClean="0"/>
              <a:t>Adversaries</a:t>
            </a:r>
            <a:r>
              <a:rPr lang="zh-TW" altLang="en-US" dirty="0" smtClean="0"/>
              <a:t>的</a:t>
            </a:r>
            <a:r>
              <a:rPr lang="zh-TW" altLang="en-US" dirty="0"/>
              <a:t>目標</a:t>
            </a:r>
            <a:r>
              <a:rPr lang="zh-TW" altLang="en-US" dirty="0" smtClean="0"/>
              <a:t>。</a:t>
            </a:r>
            <a:endParaRPr lang="en-US" altLang="zh-TW" dirty="0"/>
          </a:p>
          <a:p>
            <a:pPr marL="285750" indent="-285750">
              <a:buFont typeface="Wingdings" panose="05000000000000000000" pitchFamily="2" charset="2"/>
              <a:buChar char="n"/>
            </a:pPr>
            <a:r>
              <a:rPr lang="zh-TW" altLang="en-US" dirty="0" smtClean="0"/>
              <a:t>更</a:t>
            </a:r>
            <a:r>
              <a:rPr lang="zh-TW" altLang="en-US" dirty="0"/>
              <a:t>一般地說，對手可以進行非針對性的網路</a:t>
            </a:r>
            <a:r>
              <a:rPr lang="zh-TW" altLang="en-US" dirty="0" smtClean="0"/>
              <a:t>釣魚</a:t>
            </a:r>
            <a:endParaRPr lang="en-US" altLang="zh-TW" dirty="0" smtClean="0"/>
          </a:p>
          <a:p>
            <a:r>
              <a:rPr lang="zh-TW" altLang="en-US" dirty="0" smtClean="0"/>
              <a:t>     例如</a:t>
            </a:r>
            <a:r>
              <a:rPr lang="zh-TW" altLang="en-US" dirty="0"/>
              <a:t>大規模惡意軟體垃圾郵件活動</a:t>
            </a:r>
            <a:r>
              <a:rPr lang="zh-TW" altLang="en-US" dirty="0" smtClean="0"/>
              <a:t>。</a:t>
            </a:r>
            <a:endParaRPr lang="en-US" altLang="zh-TW" dirty="0" smtClean="0"/>
          </a:p>
          <a:p>
            <a:pPr marL="285750" indent="-285750">
              <a:buFont typeface="Wingdings" panose="05000000000000000000" pitchFamily="2" charset="2"/>
              <a:buChar char="n"/>
            </a:pPr>
            <a:r>
              <a:rPr lang="en-US" altLang="zh-TW" dirty="0"/>
              <a:t>Adversaries</a:t>
            </a:r>
            <a:r>
              <a:rPr lang="zh-TW" altLang="en-US" dirty="0" smtClean="0"/>
              <a:t>可能</a:t>
            </a:r>
            <a:r>
              <a:rPr lang="zh-TW" altLang="en-US" dirty="0"/>
              <a:t>會向受害者發送包含惡意附件或</a:t>
            </a:r>
            <a:r>
              <a:rPr lang="zh-TW" altLang="en-US" dirty="0" smtClean="0"/>
              <a:t>連結</a:t>
            </a:r>
            <a:endParaRPr lang="en-US" altLang="zh-TW" dirty="0" smtClean="0"/>
          </a:p>
          <a:p>
            <a:r>
              <a:rPr lang="zh-TW" altLang="en-US" dirty="0" smtClean="0"/>
              <a:t>    的</a:t>
            </a:r>
            <a:r>
              <a:rPr lang="zh-TW" altLang="en-US" dirty="0"/>
              <a:t>電子郵件，通常是為了在受害者係統上執行惡意程式碼</a:t>
            </a:r>
            <a:r>
              <a:rPr lang="zh-TW" altLang="en-US" dirty="0" smtClean="0"/>
              <a:t>。</a:t>
            </a:r>
            <a:endParaRPr lang="en-US" altLang="zh-TW" dirty="0" smtClean="0"/>
          </a:p>
          <a:p>
            <a:pPr marL="285750" indent="-285750">
              <a:buFont typeface="Wingdings" panose="05000000000000000000" pitchFamily="2" charset="2"/>
              <a:buChar char="n"/>
            </a:pPr>
            <a:r>
              <a:rPr lang="zh-TW" altLang="en-US" dirty="0" smtClean="0"/>
              <a:t>網路</a:t>
            </a:r>
            <a:r>
              <a:rPr lang="zh-TW" altLang="en-US" dirty="0"/>
              <a:t>釣魚也可能透過社群媒體平台等第三方服務進行</a:t>
            </a:r>
            <a:r>
              <a:rPr lang="zh-TW" altLang="en-US" dirty="0" smtClean="0"/>
              <a:t>。</a:t>
            </a:r>
            <a:endParaRPr lang="en-US" altLang="zh-TW" dirty="0" smtClean="0"/>
          </a:p>
          <a:p>
            <a:r>
              <a:rPr lang="zh-TW" altLang="en-US" dirty="0" smtClean="0"/>
              <a:t>    網路</a:t>
            </a:r>
            <a:r>
              <a:rPr lang="zh-TW" altLang="en-US" dirty="0"/>
              <a:t>釣魚也可能涉及社會工程技術，例如冒充可信</a:t>
            </a:r>
            <a:r>
              <a:rPr lang="zh-TW" altLang="en-US" dirty="0" smtClean="0"/>
              <a:t>任來源</a:t>
            </a:r>
            <a:endParaRPr lang="en-US" altLang="zh-TW" dirty="0" smtClean="0"/>
          </a:p>
          <a:p>
            <a:r>
              <a:rPr lang="zh-TW" altLang="en-US" dirty="0" smtClean="0"/>
              <a:t> 以及</a:t>
            </a:r>
            <a:r>
              <a:rPr lang="zh-TW" altLang="en-US" dirty="0"/>
              <a:t>規避技術，例如從被濫用來發送訊息的受損帳戶中刪除或</a:t>
            </a:r>
            <a:r>
              <a:rPr lang="zh-TW" altLang="en-US" dirty="0" smtClean="0"/>
              <a:t>操縱</a:t>
            </a:r>
            <a:endParaRPr lang="en-US" altLang="zh-TW" dirty="0" smtClean="0"/>
          </a:p>
          <a:p>
            <a:r>
              <a:rPr lang="zh-TW" altLang="en-US" dirty="0" smtClean="0"/>
              <a:t>    電子郵件</a:t>
            </a:r>
            <a:r>
              <a:rPr lang="zh-TW" altLang="en-US" dirty="0"/>
              <a:t>或元資料</a:t>
            </a:r>
            <a:r>
              <a:rPr lang="en-US" altLang="zh-TW" dirty="0"/>
              <a:t>/</a:t>
            </a:r>
            <a:r>
              <a:rPr lang="zh-TW" altLang="en-US" dirty="0"/>
              <a:t>標頭（例如，電子郵件隱藏規則）</a:t>
            </a:r>
            <a:r>
              <a:rPr lang="zh-TW" altLang="en-US" dirty="0" smtClean="0"/>
              <a:t>。</a:t>
            </a:r>
            <a:endParaRPr lang="en-US" altLang="zh-TW" dirty="0" smtClean="0"/>
          </a:p>
          <a:p>
            <a:r>
              <a:rPr lang="zh-TW" altLang="en-US" dirty="0" smtClean="0"/>
              <a:t>    實現此目的的另一種方法是偽造或欺騙發送者的身份，</a:t>
            </a:r>
          </a:p>
          <a:p>
            <a:r>
              <a:rPr lang="zh-TW" altLang="en-US" dirty="0" smtClean="0"/>
              <a:t>    可用於欺騙</a:t>
            </a:r>
            <a:r>
              <a:rPr lang="zh-TW" altLang="en-US" dirty="0" smtClean="0">
                <a:solidFill>
                  <a:srgbClr val="FF0000"/>
                </a:solidFill>
              </a:rPr>
              <a:t>笨</a:t>
            </a:r>
            <a:r>
              <a:rPr lang="zh-TW" altLang="en-US" dirty="0">
                <a:solidFill>
                  <a:srgbClr val="FF0000"/>
                </a:solidFill>
              </a:rPr>
              <a:t>蛋</a:t>
            </a:r>
            <a:r>
              <a:rPr lang="zh-TW" altLang="en-US" dirty="0" smtClean="0"/>
              <a:t>人類的接收者以及自動安全工具。</a:t>
            </a:r>
            <a:endParaRPr lang="en-US" altLang="zh-TW" dirty="0" smtClean="0"/>
          </a:p>
          <a:p>
            <a:pPr marL="285750" indent="-285750">
              <a:buFont typeface="Wingdings" panose="05000000000000000000" pitchFamily="2" charset="2"/>
              <a:buChar char="n"/>
            </a:pPr>
            <a:r>
              <a:rPr lang="zh-TW" altLang="en-US" dirty="0"/>
              <a:t>受害者也可能收到網路釣魚訊息，指示他們撥打電話號碼，在該電話號碼中他們被引導訪問惡意 </a:t>
            </a:r>
            <a:r>
              <a:rPr lang="en-US" altLang="zh-TW" dirty="0"/>
              <a:t>URL</a:t>
            </a:r>
            <a:r>
              <a:rPr lang="zh-TW" altLang="en-US" dirty="0"/>
              <a:t>、下載惡意</a:t>
            </a:r>
            <a:r>
              <a:rPr lang="zh-TW" altLang="en-US" dirty="0" smtClean="0"/>
              <a:t>軟體在</a:t>
            </a:r>
            <a:r>
              <a:rPr lang="zh-TW" altLang="en-US" dirty="0"/>
              <a:t>其電腦上安裝對手可存取的遠端管理工具（即</a:t>
            </a:r>
            <a:r>
              <a:rPr lang="zh-TW" altLang="en-US" dirty="0">
                <a:hlinkClick r:id="rId10"/>
              </a:rPr>
              <a:t>使用者執行</a:t>
            </a:r>
            <a:r>
              <a:rPr lang="zh-TW" altLang="en-US" dirty="0" smtClean="0"/>
              <a:t>）</a:t>
            </a:r>
            <a:endParaRPr lang="en-US" altLang="zh-TW" dirty="0" smtClean="0"/>
          </a:p>
          <a:p>
            <a:pPr marL="285750" indent="-285750">
              <a:buFont typeface="Wingdings" panose="05000000000000000000" pitchFamily="2" charset="2"/>
              <a:buChar char="n"/>
            </a:pPr>
            <a:r>
              <a:rPr lang="en-US" altLang="zh-TW" sz="1600" dirty="0" smtClean="0"/>
              <a:t>Victims </a:t>
            </a:r>
            <a:r>
              <a:rPr lang="en-US" altLang="zh-TW" sz="1600" dirty="0"/>
              <a:t>may also receive phishing messages that instruct them to call a phone number where they are directed to visit a malicious URL, download </a:t>
            </a:r>
            <a:r>
              <a:rPr lang="en-US" altLang="zh-TW" sz="1600" dirty="0" smtClean="0"/>
              <a:t>malware</a:t>
            </a:r>
            <a:r>
              <a:rPr lang="zh-TW" altLang="en-US" sz="1600" dirty="0" smtClean="0"/>
              <a:t> </a:t>
            </a:r>
            <a:r>
              <a:rPr lang="en-US" altLang="zh-TW" sz="1600" dirty="0" smtClean="0"/>
              <a:t>,</a:t>
            </a:r>
            <a:r>
              <a:rPr lang="zh-TW" altLang="en-US" sz="1600" dirty="0" smtClean="0"/>
              <a:t> </a:t>
            </a:r>
            <a:r>
              <a:rPr lang="en-US" altLang="zh-TW" sz="1600" dirty="0" smtClean="0"/>
              <a:t>or </a:t>
            </a:r>
            <a:r>
              <a:rPr lang="en-US" altLang="zh-TW" sz="1600" dirty="0"/>
              <a:t>install adversary-accessible remote management tools onto their computer (i.e., </a:t>
            </a:r>
            <a:r>
              <a:rPr lang="en-US" altLang="zh-TW" sz="1600" dirty="0">
                <a:hlinkClick r:id="rId10"/>
              </a:rPr>
              <a:t>User Execution</a:t>
            </a:r>
            <a:r>
              <a:rPr lang="en-US" altLang="zh-TW" sz="1600" dirty="0"/>
              <a:t>).</a:t>
            </a:r>
          </a:p>
        </p:txBody>
      </p:sp>
      <p:sp>
        <p:nvSpPr>
          <p:cNvPr id="6" name="矩形 5"/>
          <p:cNvSpPr/>
          <p:nvPr/>
        </p:nvSpPr>
        <p:spPr>
          <a:xfrm>
            <a:off x="6888784" y="1307063"/>
            <a:ext cx="4649189" cy="2215991"/>
          </a:xfrm>
          <a:prstGeom prst="rect">
            <a:avLst/>
          </a:prstGeom>
          <a:solidFill>
            <a:srgbClr val="7F7F7F"/>
          </a:solidFill>
        </p:spPr>
        <p:txBody>
          <a:bodyPr wrap="square">
            <a:spAutoFit/>
          </a:bodyPr>
          <a:lstStyle/>
          <a:p>
            <a:r>
              <a:rPr lang="en-US" altLang="zh-TW" sz="1400" b="1" dirty="0">
                <a:latin typeface="Roboto-Regular"/>
              </a:rPr>
              <a:t>ID: T1595</a:t>
            </a:r>
          </a:p>
          <a:p>
            <a:r>
              <a:rPr lang="en-US" altLang="zh-TW" sz="1400" b="1" dirty="0">
                <a:latin typeface="Roboto-Regular"/>
              </a:rPr>
              <a:t>Sub-techniques:  </a:t>
            </a:r>
            <a:r>
              <a:rPr lang="en-US" altLang="zh-TW" sz="1400" dirty="0">
                <a:solidFill>
                  <a:srgbClr val="4F7CAC"/>
                </a:solidFill>
                <a:latin typeface="Roboto-Regular"/>
                <a:hlinkClick r:id="rId2"/>
              </a:rPr>
              <a:t> T1566.001</a:t>
            </a:r>
            <a:r>
              <a:rPr lang="en-US" altLang="zh-TW" sz="1400" dirty="0">
                <a:solidFill>
                  <a:srgbClr val="39434C"/>
                </a:solidFill>
                <a:latin typeface="Roboto-Regular"/>
              </a:rPr>
              <a:t>, </a:t>
            </a:r>
            <a:r>
              <a:rPr lang="en-US" altLang="zh-TW" sz="1400" dirty="0">
                <a:solidFill>
                  <a:srgbClr val="4F7CAC"/>
                </a:solidFill>
                <a:latin typeface="Roboto-Regular"/>
                <a:hlinkClick r:id="rId4"/>
              </a:rPr>
              <a:t>T1566.002</a:t>
            </a:r>
            <a:r>
              <a:rPr lang="en-US" altLang="zh-TW" sz="1400" dirty="0">
                <a:solidFill>
                  <a:srgbClr val="39434C"/>
                </a:solidFill>
                <a:latin typeface="Roboto-Regular"/>
              </a:rPr>
              <a:t>, </a:t>
            </a:r>
            <a:r>
              <a:rPr lang="en-US" altLang="zh-TW" sz="1400" dirty="0" smtClean="0">
                <a:solidFill>
                  <a:srgbClr val="4F7CAC"/>
                </a:solidFill>
                <a:latin typeface="Roboto-Regular"/>
                <a:hlinkClick r:id="rId6"/>
              </a:rPr>
              <a:t>T1566.003</a:t>
            </a:r>
            <a:r>
              <a:rPr lang="en-US" altLang="zh-TW" sz="1400" dirty="0" smtClean="0">
                <a:solidFill>
                  <a:srgbClr val="4F7CAC"/>
                </a:solidFill>
                <a:latin typeface="Roboto-Regular"/>
              </a:rPr>
              <a:t>,</a:t>
            </a:r>
            <a:r>
              <a:rPr lang="en-US" altLang="zh-TW" dirty="0">
                <a:hlinkClick r:id="rId8"/>
              </a:rPr>
              <a:t> </a:t>
            </a:r>
            <a:r>
              <a:rPr lang="en-US" altLang="zh-TW" sz="1600" dirty="0">
                <a:latin typeface="Roboto-Regular"/>
                <a:hlinkClick r:id="rId8"/>
              </a:rPr>
              <a:t>T1566.004</a:t>
            </a:r>
            <a:endParaRPr lang="en-US" altLang="zh-TW" sz="1200" b="1" dirty="0">
              <a:latin typeface="Roboto-Regular"/>
            </a:endParaRPr>
          </a:p>
          <a:p>
            <a:r>
              <a:rPr lang="en-US" altLang="zh-TW" sz="1400" b="1" dirty="0">
                <a:latin typeface="Roboto-Regular"/>
              </a:rPr>
              <a:t>Tactic: </a:t>
            </a:r>
            <a:r>
              <a:rPr lang="en-US" altLang="zh-TW" dirty="0">
                <a:hlinkClick r:id="rId11"/>
              </a:rPr>
              <a:t> Initial Access </a:t>
            </a:r>
            <a:endParaRPr lang="en-US" altLang="zh-TW" dirty="0" smtClean="0"/>
          </a:p>
          <a:p>
            <a:r>
              <a:rPr lang="en-US" altLang="zh-TW" sz="1400" b="1" dirty="0" smtClean="0">
                <a:latin typeface="Roboto-Regular"/>
              </a:rPr>
              <a:t>Platforms:</a:t>
            </a:r>
            <a:r>
              <a:rPr lang="en-US" altLang="zh-TW" sz="1400" b="1" dirty="0">
                <a:latin typeface="Roboto-Regular"/>
              </a:rPr>
              <a:t> Google Workspace, Linux, Office 365, SaaS, Windows, </a:t>
            </a:r>
            <a:r>
              <a:rPr lang="en-US" altLang="zh-TW" sz="1400" b="1" dirty="0" smtClean="0">
                <a:latin typeface="Roboto-Regular"/>
              </a:rPr>
              <a:t>macOS</a:t>
            </a:r>
          </a:p>
          <a:p>
            <a:r>
              <a:rPr lang="en-US" altLang="zh-TW" sz="1400" b="1" dirty="0" smtClean="0">
                <a:latin typeface="Roboto-Regular"/>
              </a:rPr>
              <a:t>Version</a:t>
            </a:r>
            <a:r>
              <a:rPr lang="en-US" altLang="zh-TW" sz="1400" b="1" dirty="0">
                <a:latin typeface="Roboto-Regular"/>
              </a:rPr>
              <a:t>: </a:t>
            </a:r>
            <a:r>
              <a:rPr lang="en-US" altLang="zh-TW" sz="1400" b="1" dirty="0" smtClean="0">
                <a:latin typeface="Roboto-Regular"/>
              </a:rPr>
              <a:t>2.3</a:t>
            </a:r>
            <a:endParaRPr lang="en-US" altLang="zh-TW" sz="1400" b="1" dirty="0">
              <a:latin typeface="Roboto-Regular"/>
            </a:endParaRPr>
          </a:p>
          <a:p>
            <a:r>
              <a:rPr lang="en-US" altLang="zh-TW" sz="1400" b="1" dirty="0" smtClean="0">
                <a:latin typeface="Roboto-Regular"/>
              </a:rPr>
              <a:t>Created</a:t>
            </a:r>
            <a:r>
              <a:rPr lang="en-US" altLang="zh-TW" sz="1400" b="1" dirty="0">
                <a:latin typeface="Roboto-Regular"/>
              </a:rPr>
              <a:t>: 02 March 2020</a:t>
            </a:r>
          </a:p>
          <a:p>
            <a:r>
              <a:rPr lang="en-US" altLang="zh-TW" sz="1400" b="1" dirty="0">
                <a:latin typeface="Roboto-Regular"/>
              </a:rPr>
              <a:t>Last Modified: </a:t>
            </a:r>
            <a:r>
              <a:rPr lang="en-US" altLang="zh-TW" sz="1400" b="1" dirty="0" smtClean="0">
                <a:latin typeface="Roboto-Regular"/>
              </a:rPr>
              <a:t>14 April 2023</a:t>
            </a:r>
            <a:endParaRPr lang="en-US" altLang="zh-TW" sz="1400" b="1" i="0" dirty="0">
              <a:latin typeface="Roboto-Regular"/>
            </a:endParaRPr>
          </a:p>
        </p:txBody>
      </p:sp>
      <p:sp>
        <p:nvSpPr>
          <p:cNvPr id="3" name="投影片編號版面配置區 2"/>
          <p:cNvSpPr>
            <a:spLocks noGrp="1"/>
          </p:cNvSpPr>
          <p:nvPr>
            <p:ph type="sldNum" sz="quarter" idx="12"/>
          </p:nvPr>
        </p:nvSpPr>
        <p:spPr/>
        <p:txBody>
          <a:bodyPr/>
          <a:lstStyle/>
          <a:p>
            <a:fld id="{D16C3A51-89D0-4E4D-AA61-5A30A561532A}" type="slidenum">
              <a:rPr lang="zh-TW" altLang="en-US" smtClean="0"/>
              <a:pPr/>
              <a:t>28</a:t>
            </a:fld>
            <a:endParaRPr lang="zh-TW" altLang="en-US"/>
          </a:p>
        </p:txBody>
      </p:sp>
    </p:spTree>
    <p:extLst>
      <p:ext uri="{BB962C8B-B14F-4D97-AF65-F5344CB8AC3E}">
        <p14:creationId xmlns:p14="http://schemas.microsoft.com/office/powerpoint/2010/main" val="7768272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5772150" y="1825625"/>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800" b="0" i="0" u="none" strike="noStrike" cap="none" normalizeH="0" baseline="0" dirty="0">
                <a:ln>
                  <a:noFill/>
                </a:ln>
                <a:solidFill>
                  <a:schemeClr val="tx1"/>
                </a:solidFill>
                <a:effectLst/>
                <a:latin typeface="Arial" panose="020B0604020202020204" pitchFamily="34" charset="0"/>
              </a:rPr>
              <a:t/>
            </a:r>
            <a:br>
              <a:rPr kumimoji="0" lang="zh-TW" altLang="zh-TW" sz="1800" b="0" i="0" u="none" strike="noStrike" cap="none" normalizeH="0" baseline="0" dirty="0">
                <a:ln>
                  <a:noFill/>
                </a:ln>
                <a:solidFill>
                  <a:schemeClr val="tx1"/>
                </a:solidFill>
                <a:effectLst/>
                <a:latin typeface="Arial" panose="020B0604020202020204" pitchFamily="34" charset="0"/>
              </a:rPr>
            </a:br>
            <a:endParaRPr kumimoji="0" lang="zh-TW" altLang="zh-TW" sz="1800" b="0" i="0" u="none" strike="noStrike" cap="none" normalizeH="0" baseline="0" dirty="0">
              <a:ln>
                <a:noFill/>
              </a:ln>
              <a:solidFill>
                <a:schemeClr val="tx1"/>
              </a:solidFill>
              <a:effectLst/>
              <a:latin typeface="Arial" panose="020B0604020202020204" pitchFamily="34" charset="0"/>
            </a:endParaRPr>
          </a:p>
        </p:txBody>
      </p:sp>
      <p:sp>
        <p:nvSpPr>
          <p:cNvPr id="2" name="投影片編號版面配置區 1"/>
          <p:cNvSpPr>
            <a:spLocks noGrp="1"/>
          </p:cNvSpPr>
          <p:nvPr>
            <p:ph type="sldNum" sz="quarter" idx="12"/>
          </p:nvPr>
        </p:nvSpPr>
        <p:spPr/>
        <p:txBody>
          <a:bodyPr/>
          <a:lstStyle/>
          <a:p>
            <a:fld id="{D16C3A51-89D0-4E4D-AA61-5A30A561532A}" type="slidenum">
              <a:rPr lang="zh-TW" altLang="en-US" smtClean="0"/>
              <a:pPr/>
              <a:t>29</a:t>
            </a:fld>
            <a:endParaRPr lang="zh-TW" altLang="en-US"/>
          </a:p>
        </p:txBody>
      </p:sp>
      <p:sp>
        <p:nvSpPr>
          <p:cNvPr id="7" name="文字方塊 6"/>
          <p:cNvSpPr txBox="1"/>
          <p:nvPr/>
        </p:nvSpPr>
        <p:spPr>
          <a:xfrm>
            <a:off x="3657600" y="5951913"/>
            <a:ext cx="45719" cy="369332"/>
          </a:xfrm>
          <a:prstGeom prst="rect">
            <a:avLst/>
          </a:prstGeom>
          <a:noFill/>
        </p:spPr>
        <p:txBody>
          <a:bodyPr wrap="square" rtlCol="0">
            <a:spAutoFit/>
          </a:bodyPr>
          <a:lstStyle/>
          <a:p>
            <a:endParaRPr lang="zh-TW" altLang="en-US" dirty="0"/>
          </a:p>
        </p:txBody>
      </p:sp>
      <p:graphicFrame>
        <p:nvGraphicFramePr>
          <p:cNvPr id="6" name="表格 5"/>
          <p:cNvGraphicFramePr>
            <a:graphicFrameLocks noGrp="1"/>
          </p:cNvGraphicFramePr>
          <p:nvPr>
            <p:extLst>
              <p:ext uri="{D42A27DB-BD31-4B8C-83A1-F6EECF244321}">
                <p14:modId xmlns:p14="http://schemas.microsoft.com/office/powerpoint/2010/main" val="3422612287"/>
              </p:ext>
            </p:extLst>
          </p:nvPr>
        </p:nvGraphicFramePr>
        <p:xfrm>
          <a:off x="1" y="658755"/>
          <a:ext cx="12191999" cy="6096000"/>
        </p:xfrm>
        <a:graphic>
          <a:graphicData uri="http://schemas.openxmlformats.org/drawingml/2006/table">
            <a:tbl>
              <a:tblPr/>
              <a:tblGrid>
                <a:gridCol w="1520326">
                  <a:extLst>
                    <a:ext uri="{9D8B030D-6E8A-4147-A177-3AD203B41FA5}">
                      <a16:colId xmlns:a16="http://schemas.microsoft.com/office/drawing/2014/main" val="2340207979"/>
                    </a:ext>
                  </a:extLst>
                </a:gridCol>
                <a:gridCol w="3227943">
                  <a:extLst>
                    <a:ext uri="{9D8B030D-6E8A-4147-A177-3AD203B41FA5}">
                      <a16:colId xmlns:a16="http://schemas.microsoft.com/office/drawing/2014/main" val="3916782922"/>
                    </a:ext>
                  </a:extLst>
                </a:gridCol>
                <a:gridCol w="7443730">
                  <a:extLst>
                    <a:ext uri="{9D8B030D-6E8A-4147-A177-3AD203B41FA5}">
                      <a16:colId xmlns:a16="http://schemas.microsoft.com/office/drawing/2014/main" val="1692274310"/>
                    </a:ext>
                  </a:extLst>
                </a:gridCol>
              </a:tblGrid>
              <a:tr h="0">
                <a:tc gridSpan="3">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2000" b="0" i="0" u="none" strike="noStrike" cap="none" normalizeH="0" baseline="0" dirty="0">
                          <a:ln>
                            <a:noFill/>
                          </a:ln>
                          <a:solidFill>
                            <a:srgbClr val="39434C"/>
                          </a:solidFill>
                          <a:effectLst/>
                          <a:latin typeface="Arial" panose="020B0604020202020204" pitchFamily="34" charset="0"/>
                          <a:ea typeface="Roboto-Regular"/>
                        </a:rPr>
                        <a:t>Sub-techniques (3)</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F7F7F"/>
                    </a:solidFill>
                  </a:tcPr>
                </a:tc>
                <a:tc hMerge="1">
                  <a:txBody>
                    <a:bodyPr/>
                    <a:lstStyle/>
                    <a:p>
                      <a:pPr algn="l" fontAlgn="b"/>
                      <a:endParaRPr lang="en-US" dirty="0">
                        <a:effectLst/>
                      </a:endParaRPr>
                    </a:p>
                  </a:txBody>
                  <a:tcPr anchor="b">
                    <a:lnL w="9525" cap="flat" cmpd="sng" algn="ctr">
                      <a:solidFill>
                        <a:srgbClr val="DFDFDF"/>
                      </a:solidFill>
                      <a:prstDash val="solid"/>
                      <a:round/>
                      <a:headEnd type="none" w="med" len="med"/>
                      <a:tailEnd type="none" w="med" len="med"/>
                    </a:lnL>
                    <a:lnR>
                      <a:noFill/>
                    </a:lnR>
                    <a:lnT w="9525" cap="flat" cmpd="sng" algn="ctr">
                      <a:solidFill>
                        <a:srgbClr val="A0CD9D"/>
                      </a:solidFill>
                      <a:prstDash val="solid"/>
                      <a:round/>
                      <a:headEnd type="none" w="med" len="med"/>
                      <a:tailEnd type="none" w="med" len="med"/>
                    </a:lnT>
                    <a:lnB w="9525" cap="flat" cmpd="sng" algn="ctr">
                      <a:solidFill>
                        <a:srgbClr val="E0CC9D"/>
                      </a:solidFill>
                      <a:prstDash val="solid"/>
                      <a:round/>
                      <a:headEnd type="none" w="med" len="med"/>
                      <a:tailEnd type="none" w="med" len="med"/>
                    </a:lnB>
                  </a:tcPr>
                </a:tc>
                <a:tc hMerge="1">
                  <a:txBody>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zh-TW" sz="2000" b="0" i="0" u="none" strike="noStrike" cap="none" normalizeH="0" baseline="0" dirty="0">
                        <a:ln>
                          <a:noFill/>
                        </a:ln>
                        <a:solidFill>
                          <a:srgbClr val="39434C"/>
                        </a:solidFill>
                        <a:effectLst/>
                        <a:latin typeface="Arial" panose="020B0604020202020204" pitchFamily="34" charset="0"/>
                        <a:ea typeface="Roboto-Regular"/>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F7F7F"/>
                    </a:solidFill>
                  </a:tcPr>
                </a:tc>
                <a:extLst>
                  <a:ext uri="{0D108BD9-81ED-4DB2-BD59-A6C34878D82A}">
                    <a16:rowId xmlns:a16="http://schemas.microsoft.com/office/drawing/2014/main" val="2394320160"/>
                  </a:ext>
                </a:extLst>
              </a:tr>
              <a:tr h="0">
                <a:tc>
                  <a:txBody>
                    <a:bodyPr/>
                    <a:lstStyle/>
                    <a:p>
                      <a:pPr algn="l" fontAlgn="b"/>
                      <a:r>
                        <a:rPr lang="en-US" sz="2000" dirty="0">
                          <a:effectLst/>
                        </a:rPr>
                        <a:t>ID</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F7F7F"/>
                    </a:solidFill>
                  </a:tcPr>
                </a:tc>
                <a:tc>
                  <a:txBody>
                    <a:bodyPr/>
                    <a:lstStyle/>
                    <a:p>
                      <a:pPr algn="l" fontAlgn="b"/>
                      <a:r>
                        <a:rPr lang="en-US" sz="2000" dirty="0">
                          <a:effectLst/>
                        </a:rPr>
                        <a:t>Name</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F7F7F"/>
                    </a:solidFill>
                  </a:tcPr>
                </a:tc>
                <a:tc>
                  <a:txBody>
                    <a:bodyPr/>
                    <a:lstStyle/>
                    <a:p>
                      <a:pPr algn="l" fontAlgn="b"/>
                      <a:r>
                        <a:rPr lang="en-US" sz="2000" dirty="0" smtClean="0">
                          <a:effectLst/>
                        </a:rPr>
                        <a:t>Description</a:t>
                      </a:r>
                      <a:endParaRPr lang="en-US" sz="2000" dirty="0">
                        <a:effectLst/>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F7F7F"/>
                    </a:solidFill>
                  </a:tcPr>
                </a:tc>
                <a:extLst>
                  <a:ext uri="{0D108BD9-81ED-4DB2-BD59-A6C34878D82A}">
                    <a16:rowId xmlns:a16="http://schemas.microsoft.com/office/drawing/2014/main" val="1934092260"/>
                  </a:ext>
                </a:extLst>
              </a:tr>
              <a:tr h="0">
                <a:tc>
                  <a:txBody>
                    <a:bodyPr/>
                    <a:lstStyle/>
                    <a:p>
                      <a:pPr fontAlgn="t"/>
                      <a:r>
                        <a:rPr lang="en-US" altLang="zh-TW" sz="2000" dirty="0" smtClean="0">
                          <a:solidFill>
                            <a:srgbClr val="4F7CAC"/>
                          </a:solidFill>
                          <a:latin typeface="+mn-lt"/>
                          <a:hlinkClick r:id="rId2"/>
                        </a:rPr>
                        <a:t>T1566.001</a:t>
                      </a:r>
                      <a:endParaRPr lang="en-US" sz="2000" dirty="0">
                        <a:effectLst/>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F7F7F"/>
                    </a:solidFill>
                  </a:tcPr>
                </a:tc>
                <a:tc>
                  <a:txBody>
                    <a:bodyPr/>
                    <a:lstStyle/>
                    <a:p>
                      <a:pPr fontAlgn="t"/>
                      <a:r>
                        <a:rPr lang="en-US" altLang="zh-TW" sz="1800" b="0" i="0" u="none" strike="noStrike" kern="1200" dirty="0" err="1" smtClean="0">
                          <a:solidFill>
                            <a:schemeClr val="tx1"/>
                          </a:solidFill>
                          <a:effectLst/>
                          <a:latin typeface="+mn-lt"/>
                          <a:ea typeface="+mn-ea"/>
                          <a:cs typeface="+mn-cs"/>
                          <a:hlinkClick r:id="rId3"/>
                        </a:rPr>
                        <a:t>Spearphishing</a:t>
                      </a:r>
                      <a:r>
                        <a:rPr lang="en-US" altLang="zh-TW" sz="1800" b="0" i="0" u="none" strike="noStrike" kern="1200" dirty="0" smtClean="0">
                          <a:solidFill>
                            <a:schemeClr val="tx1"/>
                          </a:solidFill>
                          <a:effectLst/>
                          <a:latin typeface="+mn-lt"/>
                          <a:ea typeface="+mn-ea"/>
                          <a:cs typeface="+mn-cs"/>
                          <a:hlinkClick r:id="rId3"/>
                        </a:rPr>
                        <a:t> Attachment</a:t>
                      </a:r>
                      <a:endParaRPr lang="en-US" altLang="zh-TW" sz="1800" b="0" i="0" u="none" strike="noStrike" kern="1200" dirty="0" smtClean="0">
                        <a:solidFill>
                          <a:schemeClr val="tx1"/>
                        </a:solidFill>
                        <a:effectLst/>
                        <a:latin typeface="+mn-lt"/>
                        <a:ea typeface="+mn-ea"/>
                        <a:cs typeface="+mn-cs"/>
                      </a:endParaRPr>
                    </a:p>
                    <a:p>
                      <a:pPr fontAlgn="t"/>
                      <a:r>
                        <a:rPr lang="zh-TW" altLang="en-US" sz="1800" dirty="0" smtClean="0">
                          <a:effectLst/>
                          <a:latin typeface="+mn-lt"/>
                        </a:rPr>
                        <a:t>魚叉式網路釣魚配件</a:t>
                      </a:r>
                      <a:endParaRPr lang="en-US" sz="1800" dirty="0">
                        <a:effectLst/>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F7F7F"/>
                    </a:solidFill>
                  </a:tcPr>
                </a:tc>
                <a:tc>
                  <a:txBody>
                    <a:bodyPr/>
                    <a:lstStyle/>
                    <a:p>
                      <a:pPr marL="285750" indent="-285750" fontAlgn="t">
                        <a:buFont typeface="Wingdings" panose="05000000000000000000" pitchFamily="2" charset="2"/>
                        <a:buChar char="n"/>
                      </a:pPr>
                      <a:r>
                        <a:rPr lang="en-US" sz="1800" dirty="0" smtClean="0">
                          <a:effectLst/>
                          <a:latin typeface="+mn-lt"/>
                        </a:rPr>
                        <a:t>Adversaries may send </a:t>
                      </a:r>
                      <a:r>
                        <a:rPr lang="en-US" sz="1800" dirty="0" err="1" smtClean="0">
                          <a:effectLst/>
                          <a:latin typeface="+mn-lt"/>
                        </a:rPr>
                        <a:t>spearphishing</a:t>
                      </a:r>
                      <a:r>
                        <a:rPr lang="en-US" sz="1800" dirty="0" smtClean="0">
                          <a:effectLst/>
                          <a:latin typeface="+mn-lt"/>
                        </a:rPr>
                        <a:t> emails with a malicious attachment in an attempt to gain access to victim systems. </a:t>
                      </a:r>
                      <a:r>
                        <a:rPr lang="en-US" sz="1800" dirty="0" err="1" smtClean="0">
                          <a:effectLst/>
                          <a:latin typeface="+mn-lt"/>
                        </a:rPr>
                        <a:t>Spearphishing</a:t>
                      </a:r>
                      <a:r>
                        <a:rPr lang="en-US" sz="1800" dirty="0" smtClean="0">
                          <a:effectLst/>
                          <a:latin typeface="+mn-lt"/>
                        </a:rPr>
                        <a:t> attachment is a specific variant of </a:t>
                      </a:r>
                      <a:r>
                        <a:rPr lang="en-US" sz="1800" dirty="0" err="1" smtClean="0">
                          <a:effectLst/>
                          <a:latin typeface="+mn-lt"/>
                        </a:rPr>
                        <a:t>spearphishing</a:t>
                      </a:r>
                      <a:r>
                        <a:rPr lang="en-US" sz="1800" dirty="0" smtClean="0">
                          <a:effectLst/>
                          <a:latin typeface="+mn-lt"/>
                        </a:rPr>
                        <a:t>. </a:t>
                      </a:r>
                      <a:r>
                        <a:rPr lang="en-US" sz="1800" dirty="0" err="1" smtClean="0">
                          <a:effectLst/>
                          <a:latin typeface="+mn-lt"/>
                        </a:rPr>
                        <a:t>Spearphishing</a:t>
                      </a:r>
                      <a:r>
                        <a:rPr lang="en-US" sz="1800" dirty="0" smtClean="0">
                          <a:effectLst/>
                          <a:latin typeface="+mn-lt"/>
                        </a:rPr>
                        <a:t> attachment is different from other forms of </a:t>
                      </a:r>
                      <a:r>
                        <a:rPr lang="en-US" sz="1800" dirty="0" err="1" smtClean="0">
                          <a:effectLst/>
                          <a:latin typeface="+mn-lt"/>
                        </a:rPr>
                        <a:t>spearphishing</a:t>
                      </a:r>
                      <a:r>
                        <a:rPr lang="en-US" sz="1800" dirty="0" smtClean="0">
                          <a:effectLst/>
                          <a:latin typeface="+mn-lt"/>
                        </a:rPr>
                        <a:t> in that it employs the use of malware attached to an email. All forms of </a:t>
                      </a:r>
                      <a:r>
                        <a:rPr lang="en-US" sz="1800" dirty="0" err="1" smtClean="0">
                          <a:effectLst/>
                          <a:latin typeface="+mn-lt"/>
                        </a:rPr>
                        <a:t>spearphishing</a:t>
                      </a:r>
                      <a:r>
                        <a:rPr lang="en-US" sz="1800" dirty="0" smtClean="0">
                          <a:effectLst/>
                          <a:latin typeface="+mn-lt"/>
                        </a:rPr>
                        <a:t> are electronically delivered social engineering targeted at a specific individual, company, or industry. In this scenario, adversaries attach a file to the </a:t>
                      </a:r>
                      <a:r>
                        <a:rPr lang="en-US" sz="1800" dirty="0" err="1" smtClean="0">
                          <a:effectLst/>
                          <a:latin typeface="+mn-lt"/>
                        </a:rPr>
                        <a:t>spearphishing</a:t>
                      </a:r>
                      <a:r>
                        <a:rPr lang="en-US" sz="1800" dirty="0" smtClean="0">
                          <a:effectLst/>
                          <a:latin typeface="+mn-lt"/>
                        </a:rPr>
                        <a:t> email and usually rely upon User Execution to gain execution. </a:t>
                      </a:r>
                      <a:r>
                        <a:rPr lang="en-US" sz="1800" dirty="0" err="1" smtClean="0">
                          <a:effectLst/>
                          <a:latin typeface="+mn-lt"/>
                        </a:rPr>
                        <a:t>Spearphishing</a:t>
                      </a:r>
                      <a:r>
                        <a:rPr lang="en-US" sz="1800" dirty="0" smtClean="0">
                          <a:effectLst/>
                          <a:latin typeface="+mn-lt"/>
                        </a:rPr>
                        <a:t> may also involve social engineering techniques, such as posing as a trusted source.</a:t>
                      </a:r>
                    </a:p>
                    <a:p>
                      <a:pPr marL="285750" indent="-285750" fontAlgn="t">
                        <a:buFont typeface="Wingdings" panose="05000000000000000000" pitchFamily="2" charset="2"/>
                        <a:buChar char="n"/>
                      </a:pPr>
                      <a:r>
                        <a:rPr lang="zh-TW" altLang="en-US" sz="1800" b="0" i="0" kern="1200" dirty="0" smtClean="0">
                          <a:solidFill>
                            <a:schemeClr val="tx1"/>
                          </a:solidFill>
                          <a:effectLst/>
                          <a:latin typeface="+mn-lt"/>
                          <a:ea typeface="+mn-ea"/>
                          <a:cs typeface="+mn-cs"/>
                        </a:rPr>
                        <a:t>攻擊者可能會發送帶有惡意附件的魚叉式網路釣魚電子郵件，試圖存取受害者係統。魚叉式網路釣魚配件是魚叉式網路釣魚的一種特定變體。魚叉式網路釣魚配件與其他形式的魚叉式網路釣魚不同，它使用附加到電子郵件的惡意軟體。所有形式的魚叉式網路釣魚都是針對特定個人、公司或產業以電子方式進行的社會工程。在這種情況下，攻擊者將檔案附加到魚叉式網路釣魚電子郵件中，並且通常依靠使用者執行來獲得執行。魚叉式網路釣魚也可能涉及社會工程技術，例如冒充可信來源。</a:t>
                      </a:r>
                      <a:endParaRPr lang="en-US" sz="1800" dirty="0">
                        <a:effectLst/>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F7F7F"/>
                    </a:solidFill>
                  </a:tcPr>
                </a:tc>
                <a:extLst>
                  <a:ext uri="{0D108BD9-81ED-4DB2-BD59-A6C34878D82A}">
                    <a16:rowId xmlns:a16="http://schemas.microsoft.com/office/drawing/2014/main" val="1331283260"/>
                  </a:ext>
                </a:extLst>
              </a:tr>
            </a:tbl>
          </a:graphicData>
        </a:graphic>
      </p:graphicFrame>
      <p:sp>
        <p:nvSpPr>
          <p:cNvPr id="9" name="矩形 8"/>
          <p:cNvSpPr/>
          <p:nvPr/>
        </p:nvSpPr>
        <p:spPr>
          <a:xfrm>
            <a:off x="0" y="-20184"/>
            <a:ext cx="10828605" cy="584775"/>
          </a:xfrm>
          <a:prstGeom prst="rect">
            <a:avLst/>
          </a:prstGeom>
        </p:spPr>
        <p:txBody>
          <a:bodyPr wrap="none">
            <a:spAutoFit/>
          </a:bodyPr>
          <a:lstStyle/>
          <a:p>
            <a:r>
              <a:rPr lang="en-US" altLang="zh-TW" sz="3200" dirty="0"/>
              <a:t>3</a:t>
            </a:r>
            <a:r>
              <a:rPr lang="en-US" altLang="zh-TW" sz="3200" dirty="0" smtClean="0"/>
              <a:t>.</a:t>
            </a:r>
            <a:r>
              <a:rPr lang="zh-TW" altLang="en-US" sz="3200" dirty="0" smtClean="0"/>
              <a:t>初步存取</a:t>
            </a:r>
            <a:r>
              <a:rPr lang="en-US" altLang="zh-TW" sz="3200" dirty="0" smtClean="0"/>
              <a:t>Initial Access</a:t>
            </a:r>
            <a:r>
              <a:rPr lang="zh-TW" altLang="en-US" sz="3200" dirty="0" smtClean="0"/>
              <a:t> 戰術</a:t>
            </a:r>
            <a:r>
              <a:rPr lang="en-US" altLang="zh-TW" sz="3200" dirty="0" smtClean="0"/>
              <a:t>| </a:t>
            </a:r>
            <a:r>
              <a:rPr lang="en-US" altLang="zh-TW" sz="2400" dirty="0"/>
              <a:t>5</a:t>
            </a:r>
            <a:r>
              <a:rPr lang="en-US" altLang="zh-TW" sz="2400" dirty="0" smtClean="0"/>
              <a:t>.</a:t>
            </a:r>
            <a:r>
              <a:rPr lang="zh-TW" altLang="en-US" sz="2400" b="1" dirty="0" smtClean="0">
                <a:solidFill>
                  <a:srgbClr val="FF0000"/>
                </a:solidFill>
                <a:effectLst>
                  <a:outerShdw blurRad="38100" dist="38100" dir="2700000" algn="tl">
                    <a:srgbClr val="000000">
                      <a:alpha val="43137"/>
                    </a:srgbClr>
                  </a:outerShdw>
                </a:effectLst>
              </a:rPr>
              <a:t>網路釣魚 </a:t>
            </a:r>
            <a:r>
              <a:rPr lang="en-US" altLang="zh-TW" sz="2400" b="1" dirty="0" smtClean="0">
                <a:solidFill>
                  <a:srgbClr val="FF0000"/>
                </a:solidFill>
                <a:effectLst>
                  <a:outerShdw blurRad="38100" dist="38100" dir="2700000" algn="tl">
                    <a:srgbClr val="000000">
                      <a:alpha val="43137"/>
                    </a:srgbClr>
                  </a:outerShdw>
                </a:effectLst>
              </a:rPr>
              <a:t>Phishing </a:t>
            </a:r>
            <a:r>
              <a:rPr lang="en-US" altLang="zh-TW" sz="2400" dirty="0" smtClean="0"/>
              <a:t>T1566 (3)</a:t>
            </a:r>
            <a:r>
              <a:rPr lang="zh-TW" altLang="en-US" sz="2400" dirty="0" smtClean="0"/>
              <a:t>技術</a:t>
            </a:r>
            <a:endParaRPr lang="en-US" altLang="zh-TW" sz="2400" dirty="0"/>
          </a:p>
        </p:txBody>
      </p:sp>
    </p:spTree>
    <p:extLst>
      <p:ext uri="{BB962C8B-B14F-4D97-AF65-F5344CB8AC3E}">
        <p14:creationId xmlns:p14="http://schemas.microsoft.com/office/powerpoint/2010/main" val="128820067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BC81527-AEF1-4456-81D9-63786532EAC7}"/>
              </a:ext>
            </a:extLst>
          </p:cNvPr>
          <p:cNvSpPr>
            <a:spLocks noGrp="1"/>
          </p:cNvSpPr>
          <p:nvPr>
            <p:ph type="title"/>
          </p:nvPr>
        </p:nvSpPr>
        <p:spPr>
          <a:xfrm>
            <a:off x="78179" y="50424"/>
            <a:ext cx="9304317" cy="644322"/>
          </a:xfrm>
        </p:spPr>
        <p:txBody>
          <a:bodyPr>
            <a:normAutofit/>
          </a:bodyPr>
          <a:lstStyle/>
          <a:p>
            <a:r>
              <a:rPr lang="en-US" altLang="zh-TW" sz="3200" b="1" dirty="0"/>
              <a:t>Threat Modelling</a:t>
            </a:r>
            <a:r>
              <a:rPr lang="zh-TW" altLang="en-US" sz="3200" b="1" dirty="0"/>
              <a:t>威脅建模</a:t>
            </a:r>
            <a:r>
              <a:rPr lang="en-US" altLang="zh-TW" sz="3200" b="1" dirty="0"/>
              <a:t>:  Stride | DREAD</a:t>
            </a:r>
            <a:endParaRPr lang="zh-TW" altLang="en-US" sz="3200" b="1" dirty="0"/>
          </a:p>
        </p:txBody>
      </p:sp>
      <p:sp>
        <p:nvSpPr>
          <p:cNvPr id="4" name="投影片編號版面配置區 3">
            <a:extLst>
              <a:ext uri="{FF2B5EF4-FFF2-40B4-BE49-F238E27FC236}">
                <a16:creationId xmlns:a16="http://schemas.microsoft.com/office/drawing/2014/main" id="{AA5C6348-B052-4A25-9956-11877388AC1D}"/>
              </a:ext>
            </a:extLst>
          </p:cNvPr>
          <p:cNvSpPr>
            <a:spLocks noGrp="1"/>
          </p:cNvSpPr>
          <p:nvPr>
            <p:ph type="sldNum" sz="quarter" idx="12"/>
          </p:nvPr>
        </p:nvSpPr>
        <p:spPr/>
        <p:txBody>
          <a:bodyPr/>
          <a:lstStyle/>
          <a:p>
            <a:fld id="{D16C3A51-89D0-4E4D-AA61-5A30A561532A}" type="slidenum">
              <a:rPr lang="zh-TW" altLang="en-US" smtClean="0"/>
              <a:pPr/>
              <a:t>3</a:t>
            </a:fld>
            <a:endParaRPr lang="zh-TW" altLang="en-US"/>
          </a:p>
        </p:txBody>
      </p:sp>
      <p:sp>
        <p:nvSpPr>
          <p:cNvPr id="6" name="矩形 5"/>
          <p:cNvSpPr/>
          <p:nvPr/>
        </p:nvSpPr>
        <p:spPr>
          <a:xfrm>
            <a:off x="156359" y="6504926"/>
            <a:ext cx="9147958" cy="338554"/>
          </a:xfrm>
          <a:prstGeom prst="rect">
            <a:avLst/>
          </a:prstGeom>
        </p:spPr>
        <p:txBody>
          <a:bodyPr wrap="square">
            <a:spAutoFit/>
          </a:bodyPr>
          <a:lstStyle/>
          <a:p>
            <a:r>
              <a:rPr lang="en-US" altLang="zh-TW" sz="1600" b="1" dirty="0">
                <a:effectLst>
                  <a:outerShdw blurRad="38100" dist="38100" dir="2700000" algn="tl">
                    <a:srgbClr val="000000">
                      <a:alpha val="43137"/>
                    </a:srgbClr>
                  </a:outerShdw>
                </a:effectLst>
              </a:rPr>
              <a:t>https://learn.microsoft.com/en-us/azure/security/develop/threat-modeling-tool-threats</a:t>
            </a:r>
            <a:endParaRPr lang="zh-TW" altLang="en-US" sz="1600" b="1" dirty="0">
              <a:effectLst>
                <a:outerShdw blurRad="38100" dist="38100" dir="2700000" algn="tl">
                  <a:srgbClr val="000000">
                    <a:alpha val="43137"/>
                  </a:srgbClr>
                </a:outerShdw>
              </a:effectLst>
            </a:endParaRPr>
          </a:p>
        </p:txBody>
      </p:sp>
      <p:sp>
        <p:nvSpPr>
          <p:cNvPr id="7" name="矩形 6"/>
          <p:cNvSpPr/>
          <p:nvPr/>
        </p:nvSpPr>
        <p:spPr>
          <a:xfrm>
            <a:off x="112504" y="671478"/>
            <a:ext cx="11691257" cy="1384995"/>
          </a:xfrm>
          <a:prstGeom prst="rect">
            <a:avLst/>
          </a:prstGeom>
        </p:spPr>
        <p:txBody>
          <a:bodyPr wrap="square">
            <a:spAutoFit/>
          </a:bodyPr>
          <a:lstStyle/>
          <a:p>
            <a:pPr marL="342900" indent="-342900">
              <a:buFont typeface="+mj-lt"/>
              <a:buAutoNum type="arabicPeriod"/>
            </a:pPr>
            <a:r>
              <a:rPr lang="en-US" altLang="zh-TW" sz="1400" b="1" dirty="0">
                <a:effectLst>
                  <a:outerShdw blurRad="38100" dist="38100" dir="2700000" algn="tl">
                    <a:srgbClr val="000000">
                      <a:alpha val="43137"/>
                    </a:srgbClr>
                  </a:outerShdw>
                </a:effectLst>
              </a:rPr>
              <a:t>STRIDE</a:t>
            </a:r>
            <a:r>
              <a:rPr lang="zh-TW" altLang="en-US" sz="1400" b="1" dirty="0">
                <a:effectLst>
                  <a:outerShdw blurRad="38100" dist="38100" dir="2700000" algn="tl">
                    <a:srgbClr val="000000">
                      <a:alpha val="43137"/>
                    </a:srgbClr>
                  </a:outerShdw>
                </a:effectLst>
              </a:rPr>
              <a:t>是微軟的</a:t>
            </a:r>
            <a:r>
              <a:rPr lang="en-US" altLang="zh-TW" sz="1400" b="1" dirty="0" err="1">
                <a:effectLst>
                  <a:outerShdw blurRad="38100" dist="38100" dir="2700000" algn="tl">
                    <a:srgbClr val="000000">
                      <a:alpha val="43137"/>
                    </a:srgbClr>
                  </a:outerShdw>
                </a:effectLst>
              </a:rPr>
              <a:t>Praerit</a:t>
            </a:r>
            <a:r>
              <a:rPr lang="en-US" altLang="zh-TW" sz="1400" b="1" dirty="0">
                <a:effectLst>
                  <a:outerShdw blurRad="38100" dist="38100" dir="2700000" algn="tl">
                    <a:srgbClr val="000000">
                      <a:alpha val="43137"/>
                    </a:srgbClr>
                  </a:outerShdw>
                </a:effectLst>
              </a:rPr>
              <a:t> Garg</a:t>
            </a:r>
            <a:r>
              <a:rPr lang="zh-TW" altLang="en-US" sz="1400" b="1" dirty="0">
                <a:effectLst>
                  <a:outerShdw blurRad="38100" dist="38100" dir="2700000" algn="tl">
                    <a:srgbClr val="000000">
                      <a:alpha val="43137"/>
                    </a:srgbClr>
                  </a:outerShdw>
                </a:effectLst>
              </a:rPr>
              <a:t>和</a:t>
            </a:r>
            <a:r>
              <a:rPr lang="en-US" altLang="zh-TW" sz="1400" b="1" dirty="0">
                <a:effectLst>
                  <a:outerShdw blurRad="38100" dist="38100" dir="2700000" algn="tl">
                    <a:srgbClr val="000000">
                      <a:alpha val="43137"/>
                    </a:srgbClr>
                  </a:outerShdw>
                </a:effectLst>
              </a:rPr>
              <a:t>Loren </a:t>
            </a:r>
            <a:r>
              <a:rPr lang="en-US" altLang="zh-TW" sz="1400" b="1" dirty="0" err="1">
                <a:effectLst>
                  <a:outerShdw blurRad="38100" dist="38100" dir="2700000" algn="tl">
                    <a:srgbClr val="000000">
                      <a:alpha val="43137"/>
                    </a:srgbClr>
                  </a:outerShdw>
                </a:effectLst>
              </a:rPr>
              <a:t>Kohnfelder</a:t>
            </a:r>
            <a:r>
              <a:rPr lang="zh-TW" altLang="en-US" sz="1400" b="1" dirty="0">
                <a:effectLst>
                  <a:outerShdw blurRad="38100" dist="38100" dir="2700000" algn="tl">
                    <a:srgbClr val="000000">
                      <a:alpha val="43137"/>
                    </a:srgbClr>
                  </a:outerShdw>
                </a:effectLst>
              </a:rPr>
              <a:t>建立的威脅模型</a:t>
            </a:r>
            <a:endParaRPr lang="en-US" altLang="zh-TW" sz="1400" b="1" dirty="0">
              <a:effectLst>
                <a:outerShdw blurRad="38100" dist="38100" dir="2700000" algn="tl">
                  <a:srgbClr val="000000">
                    <a:alpha val="43137"/>
                  </a:srgbClr>
                </a:outerShdw>
              </a:effectLst>
            </a:endParaRPr>
          </a:p>
          <a:p>
            <a:pPr marL="342900" indent="-342900">
              <a:buFont typeface="+mj-lt"/>
              <a:buAutoNum type="arabicPeriod"/>
            </a:pPr>
            <a:r>
              <a:rPr lang="zh-TW" altLang="en-US" sz="1400" b="1" dirty="0">
                <a:effectLst>
                  <a:outerShdw blurRad="38100" dist="38100" dir="2700000" algn="tl">
                    <a:srgbClr val="000000">
                      <a:alpha val="43137"/>
                    </a:srgbClr>
                  </a:outerShdw>
                </a:effectLst>
              </a:rPr>
              <a:t>目的是在找出電腦安全上的威脅。 是六種安全威脅分類英文的字首組成</a:t>
            </a:r>
            <a:endParaRPr lang="en-US" altLang="zh-TW" sz="1400" b="1" dirty="0">
              <a:effectLst>
                <a:outerShdw blurRad="38100" dist="38100" dir="2700000" algn="tl">
                  <a:srgbClr val="000000">
                    <a:alpha val="43137"/>
                  </a:srgbClr>
                </a:outerShdw>
              </a:effectLst>
            </a:endParaRPr>
          </a:p>
          <a:p>
            <a:pPr marL="342900" indent="-342900">
              <a:buFont typeface="+mj-lt"/>
              <a:buAutoNum type="arabicPeriod"/>
            </a:pPr>
            <a:r>
              <a:rPr lang="en-US" altLang="zh-TW" sz="1400" b="1" dirty="0">
                <a:effectLst>
                  <a:outerShdw blurRad="38100" dist="38100" dir="2700000" algn="tl">
                    <a:srgbClr val="000000">
                      <a:alpha val="43137"/>
                    </a:srgbClr>
                  </a:outerShdw>
                </a:effectLst>
              </a:rPr>
              <a:t>STRIDE</a:t>
            </a:r>
            <a:r>
              <a:rPr lang="zh-TW" altLang="en-US" sz="1400" b="1" dirty="0">
                <a:effectLst>
                  <a:outerShdw blurRad="38100" dist="38100" dir="2700000" algn="tl">
                    <a:srgbClr val="000000">
                      <a:alpha val="43137"/>
                    </a:srgbClr>
                  </a:outerShdw>
                </a:effectLst>
              </a:rPr>
              <a:t>一開始是設計作為威脅模型分析程序的部份。</a:t>
            </a:r>
            <a:r>
              <a:rPr lang="en-US" altLang="zh-TW" sz="1400" b="1" dirty="0">
                <a:effectLst>
                  <a:outerShdw blurRad="38100" dist="38100" dir="2700000" algn="tl">
                    <a:srgbClr val="000000">
                      <a:alpha val="43137"/>
                    </a:srgbClr>
                  </a:outerShdw>
                </a:effectLst>
              </a:rPr>
              <a:t>STRIDE</a:t>
            </a:r>
            <a:r>
              <a:rPr lang="zh-TW" altLang="en-US" sz="1400" b="1" dirty="0">
                <a:effectLst>
                  <a:outerShdw blurRad="38100" dist="38100" dir="2700000" algn="tl">
                    <a:srgbClr val="000000">
                      <a:alpha val="43137"/>
                    </a:srgbClr>
                  </a:outerShdw>
                </a:effectLst>
              </a:rPr>
              <a:t>是威脅模型，讓分析者可以理解威脅系統的方式，並設法找出威脅。</a:t>
            </a:r>
            <a:endParaRPr lang="en-US" altLang="zh-TW" sz="1400" b="1" dirty="0">
              <a:effectLst>
                <a:outerShdw blurRad="38100" dist="38100" dir="2700000" algn="tl">
                  <a:srgbClr val="000000">
                    <a:alpha val="43137"/>
                  </a:srgbClr>
                </a:outerShdw>
              </a:effectLst>
            </a:endParaRPr>
          </a:p>
          <a:p>
            <a:pPr marL="342900" indent="-342900">
              <a:buFont typeface="+mj-lt"/>
              <a:buAutoNum type="arabicPeriod"/>
            </a:pPr>
            <a:r>
              <a:rPr lang="en-US" altLang="zh-TW" sz="1400" b="1" dirty="0">
                <a:effectLst>
                  <a:outerShdw blurRad="38100" dist="38100" dir="2700000" algn="tl">
                    <a:srgbClr val="000000">
                      <a:alpha val="43137"/>
                    </a:srgbClr>
                  </a:outerShdw>
                </a:effectLst>
              </a:rPr>
              <a:t>STRIDE</a:t>
            </a:r>
            <a:r>
              <a:rPr lang="zh-TW" altLang="en-US" sz="1400" b="1" dirty="0">
                <a:effectLst>
                  <a:outerShdw blurRad="38100" dist="38100" dir="2700000" algn="tl">
                    <a:srgbClr val="000000">
                      <a:alpha val="43137"/>
                    </a:srgbClr>
                  </a:outerShdw>
                </a:effectLst>
              </a:rPr>
              <a:t>可以和目標系統的模型一起使用。分析過程會將程序、資料儲存、資料流及信任邊界（</a:t>
            </a:r>
            <a:r>
              <a:rPr lang="en-US" altLang="zh-TW" sz="1400" b="1" dirty="0">
                <a:effectLst>
                  <a:outerShdw blurRad="38100" dist="38100" dir="2700000" algn="tl">
                    <a:srgbClr val="000000">
                      <a:alpha val="43137"/>
                    </a:srgbClr>
                  </a:outerShdw>
                </a:effectLst>
              </a:rPr>
              <a:t>Trust boundaries</a:t>
            </a:r>
            <a:r>
              <a:rPr lang="zh-TW" altLang="en-US" sz="1400" b="1" dirty="0">
                <a:effectLst>
                  <a:outerShdw blurRad="38100" dist="38100" dir="2700000" algn="tl">
                    <a:srgbClr val="000000">
                      <a:alpha val="43137"/>
                    </a:srgbClr>
                  </a:outerShdw>
                </a:effectLst>
              </a:rPr>
              <a:t>）進行完整的拆解。</a:t>
            </a:r>
          </a:p>
          <a:p>
            <a:pPr marL="342900" indent="-342900">
              <a:buFont typeface="+mj-lt"/>
              <a:buAutoNum type="arabicPeriod"/>
            </a:pPr>
            <a:r>
              <a:rPr lang="zh-TW" altLang="en-US" sz="1400" b="1" dirty="0">
                <a:effectLst>
                  <a:outerShdw blurRad="38100" dist="38100" dir="2700000" algn="tl">
                    <a:srgbClr val="000000">
                      <a:alpha val="43137"/>
                    </a:srgbClr>
                  </a:outerShdw>
                </a:effectLst>
              </a:rPr>
              <a:t>安全專家會用</a:t>
            </a:r>
            <a:r>
              <a:rPr lang="en-US" altLang="zh-TW" sz="1400" b="1" dirty="0">
                <a:effectLst>
                  <a:outerShdw blurRad="38100" dist="38100" dir="2700000" algn="tl">
                    <a:srgbClr val="000000">
                      <a:alpha val="43137"/>
                    </a:srgbClr>
                  </a:outerShdw>
                </a:effectLst>
              </a:rPr>
              <a:t>STRIDE</a:t>
            </a:r>
            <a:r>
              <a:rPr lang="zh-TW" altLang="en-US" sz="1400" b="1" dirty="0">
                <a:effectLst>
                  <a:outerShdw blurRad="38100" dist="38100" dir="2700000" algn="tl">
                    <a:srgbClr val="000000">
                      <a:alpha val="43137"/>
                    </a:srgbClr>
                  </a:outerShdw>
                </a:effectLst>
              </a:rPr>
              <a:t>來回答這個問題：「目前運作的系統中，哪些地方可能會有問題？」</a:t>
            </a:r>
          </a:p>
          <a:p>
            <a:pPr marL="342900" indent="-342900">
              <a:buFont typeface="+mj-lt"/>
              <a:buAutoNum type="arabicPeriod"/>
            </a:pPr>
            <a:r>
              <a:rPr lang="zh-TW" altLang="en-US" sz="1400" b="1" dirty="0">
                <a:effectLst>
                  <a:outerShdw blurRad="38100" dist="38100" dir="2700000" algn="tl">
                    <a:srgbClr val="000000">
                      <a:alpha val="43137"/>
                    </a:srgbClr>
                  </a:outerShdw>
                </a:effectLst>
              </a:rPr>
              <a:t>每一個的威脅都會影響理想的系統屬性</a:t>
            </a:r>
          </a:p>
        </p:txBody>
      </p:sp>
      <p:graphicFrame>
        <p:nvGraphicFramePr>
          <p:cNvPr id="9" name="表格 8"/>
          <p:cNvGraphicFramePr>
            <a:graphicFrameLocks noGrp="1"/>
          </p:cNvGraphicFramePr>
          <p:nvPr>
            <p:extLst/>
          </p:nvPr>
        </p:nvGraphicFramePr>
        <p:xfrm>
          <a:off x="156359" y="2162644"/>
          <a:ext cx="11453748" cy="4654285"/>
        </p:xfrm>
        <a:graphic>
          <a:graphicData uri="http://schemas.openxmlformats.org/drawingml/2006/table">
            <a:tbl>
              <a:tblPr/>
              <a:tblGrid>
                <a:gridCol w="1807072">
                  <a:extLst>
                    <a:ext uri="{9D8B030D-6E8A-4147-A177-3AD203B41FA5}">
                      <a16:colId xmlns:a16="http://schemas.microsoft.com/office/drawing/2014/main" val="454677819"/>
                    </a:ext>
                  </a:extLst>
                </a:gridCol>
                <a:gridCol w="2181057">
                  <a:extLst>
                    <a:ext uri="{9D8B030D-6E8A-4147-A177-3AD203B41FA5}">
                      <a16:colId xmlns:a16="http://schemas.microsoft.com/office/drawing/2014/main" val="2038902094"/>
                    </a:ext>
                  </a:extLst>
                </a:gridCol>
                <a:gridCol w="2501499">
                  <a:extLst>
                    <a:ext uri="{9D8B030D-6E8A-4147-A177-3AD203B41FA5}">
                      <a16:colId xmlns:a16="http://schemas.microsoft.com/office/drawing/2014/main" val="3234242240"/>
                    </a:ext>
                  </a:extLst>
                </a:gridCol>
                <a:gridCol w="4964120">
                  <a:extLst>
                    <a:ext uri="{9D8B030D-6E8A-4147-A177-3AD203B41FA5}">
                      <a16:colId xmlns:a16="http://schemas.microsoft.com/office/drawing/2014/main" val="439815636"/>
                    </a:ext>
                  </a:extLst>
                </a:gridCol>
              </a:tblGrid>
              <a:tr h="282440">
                <a:tc>
                  <a:txBody>
                    <a:bodyPr/>
                    <a:lstStyle/>
                    <a:p>
                      <a:pPr marL="0" marR="0">
                        <a:spcBef>
                          <a:spcPts val="0"/>
                        </a:spcBef>
                        <a:spcAft>
                          <a:spcPts val="0"/>
                        </a:spcAft>
                      </a:pPr>
                      <a:r>
                        <a:rPr lang="en-US" altLang="zh-TW" sz="1800" dirty="0">
                          <a:solidFill>
                            <a:schemeClr val="bg1"/>
                          </a:solidFill>
                          <a:effectLst/>
                          <a:latin typeface="calibri" panose="020F0502020204030204" pitchFamily="34" charset="0"/>
                        </a:rPr>
                        <a:t>Property</a:t>
                      </a:r>
                      <a:r>
                        <a:rPr lang="zh-TW" altLang="en-US" sz="1800" dirty="0">
                          <a:solidFill>
                            <a:schemeClr val="bg1"/>
                          </a:solidFill>
                          <a:effectLst/>
                          <a:latin typeface="calibri" panose="020F0502020204030204" pitchFamily="34" charset="0"/>
                        </a:rPr>
                        <a:t>屬性</a:t>
                      </a:r>
                      <a:endParaRPr lang="zh-TW" altLang="en-US" sz="1800" dirty="0">
                        <a:solidFill>
                          <a:schemeClr val="bg1"/>
                        </a:solidFill>
                        <a:effectLst/>
                      </a:endParaRPr>
                    </a:p>
                  </a:txBody>
                  <a:tcPr marL="70610" marR="70610" marT="35305" marB="3530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F81BD"/>
                    </a:solidFill>
                  </a:tcPr>
                </a:tc>
                <a:tc>
                  <a:txBody>
                    <a:bodyPr/>
                    <a:lstStyle/>
                    <a:p>
                      <a:pPr marL="0" marR="0">
                        <a:spcBef>
                          <a:spcPts val="0"/>
                        </a:spcBef>
                        <a:spcAft>
                          <a:spcPts val="0"/>
                        </a:spcAft>
                      </a:pPr>
                      <a:r>
                        <a:rPr lang="en-US" altLang="zh-TW" sz="1800" b="0" i="0" kern="1200" dirty="0">
                          <a:solidFill>
                            <a:schemeClr val="bg1"/>
                          </a:solidFill>
                          <a:effectLst/>
                          <a:latin typeface="+mn-lt"/>
                          <a:ea typeface="+mn-ea"/>
                          <a:cs typeface="+mn-cs"/>
                        </a:rPr>
                        <a:t>Threat</a:t>
                      </a:r>
                      <a:endParaRPr lang="zh-TW" altLang="en-US" sz="1800" dirty="0">
                        <a:solidFill>
                          <a:schemeClr val="bg1"/>
                        </a:solidFill>
                        <a:effectLst/>
                      </a:endParaRPr>
                    </a:p>
                  </a:txBody>
                  <a:tcPr marL="70610" marR="70610" marT="35305" marB="3530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F81BD"/>
                    </a:solidFill>
                  </a:tcPr>
                </a:tc>
                <a:tc>
                  <a:txBody>
                    <a:bodyPr/>
                    <a:lstStyle/>
                    <a:p>
                      <a:pPr marL="0" marR="0">
                        <a:spcBef>
                          <a:spcPts val="0"/>
                        </a:spcBef>
                        <a:spcAft>
                          <a:spcPts val="0"/>
                        </a:spcAft>
                      </a:pPr>
                      <a:r>
                        <a:rPr lang="zh-TW" altLang="en-US" sz="1800" dirty="0">
                          <a:solidFill>
                            <a:schemeClr val="bg1"/>
                          </a:solidFill>
                          <a:effectLst/>
                          <a:latin typeface="calibri" panose="020F0502020204030204" pitchFamily="34" charset="0"/>
                        </a:rPr>
                        <a:t>定義</a:t>
                      </a:r>
                      <a:endParaRPr lang="zh-TW" altLang="en-US" sz="1800" dirty="0">
                        <a:solidFill>
                          <a:schemeClr val="bg1"/>
                        </a:solidFill>
                        <a:effectLst/>
                      </a:endParaRPr>
                    </a:p>
                  </a:txBody>
                  <a:tcPr marL="70610" marR="70610" marT="35305" marB="3530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F81BD"/>
                    </a:solidFill>
                  </a:tcPr>
                </a:tc>
                <a:tc>
                  <a:txBody>
                    <a:bodyPr/>
                    <a:lstStyle/>
                    <a:p>
                      <a:pPr marL="0" marR="0">
                        <a:spcBef>
                          <a:spcPts val="0"/>
                        </a:spcBef>
                        <a:spcAft>
                          <a:spcPts val="0"/>
                        </a:spcAft>
                      </a:pPr>
                      <a:r>
                        <a:rPr lang="zh-TW" altLang="en-US" sz="1800">
                          <a:solidFill>
                            <a:schemeClr val="bg1"/>
                          </a:solidFill>
                          <a:effectLst/>
                          <a:latin typeface="calibri" panose="020F0502020204030204" pitchFamily="34" charset="0"/>
                        </a:rPr>
                        <a:t>範例</a:t>
                      </a:r>
                      <a:endParaRPr lang="zh-TW" altLang="en-US" sz="1800">
                        <a:solidFill>
                          <a:schemeClr val="bg1"/>
                        </a:solidFill>
                        <a:effectLst/>
                      </a:endParaRPr>
                    </a:p>
                  </a:txBody>
                  <a:tcPr marL="70610" marR="70610" marT="35305" marB="3530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F81BD"/>
                    </a:solidFill>
                  </a:tcPr>
                </a:tc>
                <a:extLst>
                  <a:ext uri="{0D108BD9-81ED-4DB2-BD59-A6C34878D82A}">
                    <a16:rowId xmlns:a16="http://schemas.microsoft.com/office/drawing/2014/main" val="469825364"/>
                  </a:ext>
                </a:extLst>
              </a:tr>
              <a:tr h="431015">
                <a:tc>
                  <a:txBody>
                    <a:bodyPr/>
                    <a:lstStyle/>
                    <a:p>
                      <a:pPr marL="0" marR="0">
                        <a:spcBef>
                          <a:spcPts val="0"/>
                        </a:spcBef>
                        <a:spcAft>
                          <a:spcPts val="0"/>
                        </a:spcAft>
                      </a:pPr>
                      <a:r>
                        <a:rPr lang="zh-TW" altLang="en-US" sz="1800" dirty="0">
                          <a:effectLst/>
                          <a:latin typeface="calibri" panose="020F0502020204030204" pitchFamily="34" charset="0"/>
                        </a:rPr>
                        <a:t>驗證</a:t>
                      </a:r>
                      <a:endParaRPr lang="en-US" altLang="zh-TW" sz="1800" dirty="0">
                        <a:effectLst/>
                        <a:latin typeface="calibri" panose="020F0502020204030204" pitchFamily="34" charset="0"/>
                      </a:endParaRPr>
                    </a:p>
                    <a:p>
                      <a:pPr marL="0" marR="0">
                        <a:spcBef>
                          <a:spcPts val="0"/>
                        </a:spcBef>
                        <a:spcAft>
                          <a:spcPts val="0"/>
                        </a:spcAft>
                      </a:pPr>
                      <a:r>
                        <a:rPr lang="en-US" altLang="zh-TW" sz="1800" b="0" i="0" kern="1200" dirty="0">
                          <a:solidFill>
                            <a:schemeClr val="tx1"/>
                          </a:solidFill>
                          <a:effectLst/>
                          <a:latin typeface="+mn-lt"/>
                          <a:ea typeface="+mn-ea"/>
                          <a:cs typeface="+mn-cs"/>
                        </a:rPr>
                        <a:t>Authentication</a:t>
                      </a:r>
                      <a:endParaRPr lang="zh-TW" altLang="en-US" sz="1800" dirty="0">
                        <a:effectLst/>
                      </a:endParaRPr>
                    </a:p>
                  </a:txBody>
                  <a:tcPr marL="52957" marR="52957" marT="735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spcBef>
                          <a:spcPts val="0"/>
                        </a:spcBef>
                        <a:spcAft>
                          <a:spcPts val="0"/>
                        </a:spcAft>
                      </a:pPr>
                      <a:r>
                        <a:rPr lang="zh-TW" altLang="en-US" sz="1800" b="1" dirty="0">
                          <a:effectLst/>
                          <a:latin typeface="calibri" panose="020F0502020204030204" pitchFamily="34" charset="0"/>
                        </a:rPr>
                        <a:t>欺騙</a:t>
                      </a:r>
                      <a:endParaRPr lang="en-US" altLang="zh-TW" sz="1800" b="0" dirty="0">
                        <a:effectLst/>
                        <a:latin typeface="calibri" panose="020F0502020204030204" pitchFamily="34" charset="0"/>
                      </a:endParaRPr>
                    </a:p>
                    <a:p>
                      <a:pPr marL="0" marR="0">
                        <a:spcBef>
                          <a:spcPts val="0"/>
                        </a:spcBef>
                        <a:spcAft>
                          <a:spcPts val="0"/>
                        </a:spcAft>
                      </a:pPr>
                      <a:r>
                        <a:rPr lang="en-US" altLang="zh-TW" sz="1800" b="1" i="0" kern="1200" dirty="0">
                          <a:solidFill>
                            <a:schemeClr val="tx1"/>
                          </a:solidFill>
                          <a:effectLst/>
                          <a:latin typeface="+mn-lt"/>
                          <a:ea typeface="+mn-ea"/>
                          <a:cs typeface="+mn-cs"/>
                        </a:rPr>
                        <a:t>S</a:t>
                      </a:r>
                      <a:r>
                        <a:rPr lang="en-US" altLang="zh-TW" sz="1800" b="0" i="0" kern="1200" dirty="0">
                          <a:solidFill>
                            <a:schemeClr val="tx1"/>
                          </a:solidFill>
                          <a:effectLst/>
                          <a:latin typeface="+mn-lt"/>
                          <a:ea typeface="+mn-ea"/>
                          <a:cs typeface="+mn-cs"/>
                        </a:rPr>
                        <a:t>poofing</a:t>
                      </a:r>
                      <a:endParaRPr lang="zh-TW" altLang="en-US" sz="1800" dirty="0">
                        <a:effectLst/>
                      </a:endParaRPr>
                    </a:p>
                  </a:txBody>
                  <a:tcPr marL="52957" marR="52957" marT="735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spcBef>
                          <a:spcPts val="0"/>
                        </a:spcBef>
                        <a:spcAft>
                          <a:spcPts val="0"/>
                        </a:spcAft>
                      </a:pPr>
                      <a:r>
                        <a:rPr lang="zh-TW" altLang="en-US" sz="1800" dirty="0">
                          <a:effectLst/>
                          <a:latin typeface="calibri" panose="020F0502020204030204" pitchFamily="34" charset="0"/>
                        </a:rPr>
                        <a:t>冒充某物或他人。</a:t>
                      </a:r>
                      <a:endParaRPr lang="zh-TW" altLang="en-US" sz="1800" dirty="0">
                        <a:effectLst/>
                      </a:endParaRPr>
                    </a:p>
                  </a:txBody>
                  <a:tcPr marL="52957" marR="52957" marT="735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spcBef>
                          <a:spcPts val="0"/>
                        </a:spcBef>
                        <a:spcAft>
                          <a:spcPts val="0"/>
                        </a:spcAft>
                      </a:pPr>
                      <a:r>
                        <a:rPr lang="zh-TW" altLang="en-US" sz="1800">
                          <a:effectLst/>
                          <a:latin typeface="calibri" panose="020F0502020204030204" pitchFamily="34" charset="0"/>
                        </a:rPr>
                        <a:t>冒充 </a:t>
                      </a:r>
                      <a:r>
                        <a:rPr lang="en-US" sz="1800">
                          <a:effectLst/>
                          <a:latin typeface="calibri" panose="020F0502020204030204" pitchFamily="34" charset="0"/>
                        </a:rPr>
                        <a:t>billg、microsoft.com </a:t>
                      </a:r>
                      <a:r>
                        <a:rPr lang="zh-TW" altLang="en-US" sz="1800">
                          <a:effectLst/>
                          <a:latin typeface="calibri" panose="020F0502020204030204" pitchFamily="34" charset="0"/>
                        </a:rPr>
                        <a:t>或 </a:t>
                      </a:r>
                      <a:r>
                        <a:rPr lang="en-US" sz="1800">
                          <a:effectLst/>
                          <a:latin typeface="calibri" panose="020F0502020204030204" pitchFamily="34" charset="0"/>
                        </a:rPr>
                        <a:t>ntdll.dll </a:t>
                      </a:r>
                      <a:r>
                        <a:rPr lang="zh-TW" altLang="en-US" sz="1800">
                          <a:effectLst/>
                          <a:latin typeface="calibri" panose="020F0502020204030204" pitchFamily="34" charset="0"/>
                        </a:rPr>
                        <a:t>中的任何一個</a:t>
                      </a:r>
                      <a:endParaRPr lang="zh-TW" altLang="en-US" sz="1800">
                        <a:effectLst/>
                      </a:endParaRPr>
                    </a:p>
                  </a:txBody>
                  <a:tcPr marL="52957" marR="52957" marT="735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170546587"/>
                  </a:ext>
                </a:extLst>
              </a:tr>
              <a:tr h="642845">
                <a:tc>
                  <a:txBody>
                    <a:bodyPr/>
                    <a:lstStyle/>
                    <a:p>
                      <a:pPr marL="0" marR="0">
                        <a:spcBef>
                          <a:spcPts val="0"/>
                        </a:spcBef>
                        <a:spcAft>
                          <a:spcPts val="0"/>
                        </a:spcAft>
                      </a:pPr>
                      <a:r>
                        <a:rPr lang="zh-TW" altLang="en-US" sz="1800" b="0" i="0" kern="1200" dirty="0">
                          <a:solidFill>
                            <a:schemeClr val="tx1"/>
                          </a:solidFill>
                          <a:effectLst/>
                          <a:latin typeface="+mn-lt"/>
                          <a:ea typeface="+mn-ea"/>
                          <a:cs typeface="+mn-cs"/>
                        </a:rPr>
                        <a:t>完整性</a:t>
                      </a:r>
                      <a:endParaRPr lang="en-US" altLang="zh-TW" sz="1800" b="0" i="0" kern="1200" dirty="0">
                        <a:solidFill>
                          <a:schemeClr val="tx1"/>
                        </a:solidFill>
                        <a:effectLst/>
                        <a:latin typeface="+mn-lt"/>
                        <a:ea typeface="+mn-ea"/>
                        <a:cs typeface="+mn-cs"/>
                      </a:endParaRPr>
                    </a:p>
                    <a:p>
                      <a:pPr marL="0" marR="0">
                        <a:spcBef>
                          <a:spcPts val="0"/>
                        </a:spcBef>
                        <a:spcAft>
                          <a:spcPts val="0"/>
                        </a:spcAft>
                      </a:pPr>
                      <a:r>
                        <a:rPr lang="en-US" altLang="zh-TW" sz="1800" b="0" i="0" kern="1200" dirty="0">
                          <a:solidFill>
                            <a:schemeClr val="tx1"/>
                          </a:solidFill>
                          <a:effectLst/>
                          <a:latin typeface="+mn-lt"/>
                          <a:ea typeface="+mn-ea"/>
                          <a:cs typeface="+mn-cs"/>
                        </a:rPr>
                        <a:t>Integrity</a:t>
                      </a:r>
                      <a:endParaRPr lang="zh-TW" altLang="en-US" sz="1800" dirty="0">
                        <a:effectLst/>
                      </a:endParaRPr>
                    </a:p>
                  </a:txBody>
                  <a:tcPr marL="52957" marR="52957" marT="735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spcBef>
                          <a:spcPts val="0"/>
                        </a:spcBef>
                        <a:spcAft>
                          <a:spcPts val="0"/>
                        </a:spcAft>
                      </a:pPr>
                      <a:r>
                        <a:rPr lang="zh-TW" altLang="en-US" sz="1800" b="1" dirty="0">
                          <a:effectLst/>
                          <a:latin typeface="calibri" panose="020F0502020204030204" pitchFamily="34" charset="0"/>
                        </a:rPr>
                        <a:t>篡改</a:t>
                      </a:r>
                      <a:r>
                        <a:rPr lang="en-US" altLang="zh-TW" sz="1800" dirty="0">
                          <a:effectLst/>
                          <a:latin typeface="calibri" panose="020F0502020204030204" pitchFamily="34" charset="0"/>
                        </a:rPr>
                        <a:t>_</a:t>
                      </a:r>
                    </a:p>
                    <a:p>
                      <a:pPr marL="0" marR="0">
                        <a:spcBef>
                          <a:spcPts val="0"/>
                        </a:spcBef>
                        <a:spcAft>
                          <a:spcPts val="0"/>
                        </a:spcAft>
                      </a:pPr>
                      <a:r>
                        <a:rPr lang="en-US" altLang="zh-TW" sz="1800" b="1" i="0" kern="1200" dirty="0">
                          <a:solidFill>
                            <a:schemeClr val="tx1"/>
                          </a:solidFill>
                          <a:effectLst/>
                          <a:latin typeface="+mn-lt"/>
                          <a:ea typeface="+mn-ea"/>
                          <a:cs typeface="+mn-cs"/>
                        </a:rPr>
                        <a:t>T</a:t>
                      </a:r>
                      <a:r>
                        <a:rPr lang="en-US" altLang="zh-TW" sz="1800" b="0" i="0" kern="1200" dirty="0">
                          <a:solidFill>
                            <a:schemeClr val="tx1"/>
                          </a:solidFill>
                          <a:effectLst/>
                          <a:latin typeface="+mn-lt"/>
                          <a:ea typeface="+mn-ea"/>
                          <a:cs typeface="+mn-cs"/>
                        </a:rPr>
                        <a:t>ampering</a:t>
                      </a:r>
                      <a:endParaRPr lang="zh-TW" altLang="en-US" sz="1800" dirty="0">
                        <a:effectLst/>
                      </a:endParaRPr>
                    </a:p>
                  </a:txBody>
                  <a:tcPr marL="52957" marR="52957" marT="735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spcBef>
                          <a:spcPts val="0"/>
                        </a:spcBef>
                        <a:spcAft>
                          <a:spcPts val="0"/>
                        </a:spcAft>
                      </a:pPr>
                      <a:r>
                        <a:rPr lang="zh-TW" altLang="en-US" sz="1800" dirty="0">
                          <a:effectLst/>
                          <a:latin typeface="calibri" panose="020F0502020204030204" pitchFamily="34" charset="0"/>
                        </a:rPr>
                        <a:t>修改數據或代碼</a:t>
                      </a:r>
                      <a:endParaRPr lang="zh-TW" altLang="en-US" sz="1800" dirty="0">
                        <a:effectLst/>
                      </a:endParaRPr>
                    </a:p>
                  </a:txBody>
                  <a:tcPr marL="52957" marR="52957" marT="735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spcBef>
                          <a:spcPts val="0"/>
                        </a:spcBef>
                        <a:spcAft>
                          <a:spcPts val="0"/>
                        </a:spcAft>
                      </a:pPr>
                      <a:r>
                        <a:rPr lang="zh-TW" altLang="en-US" sz="1800" dirty="0">
                          <a:effectLst/>
                          <a:latin typeface="calibri" panose="020F0502020204030204" pitchFamily="34" charset="0"/>
                        </a:rPr>
                        <a:t>修改磁盤或 </a:t>
                      </a:r>
                      <a:r>
                        <a:rPr lang="en-US" altLang="zh-TW" sz="1800" dirty="0">
                          <a:effectLst/>
                          <a:latin typeface="calibri" panose="020F0502020204030204" pitchFamily="34" charset="0"/>
                        </a:rPr>
                        <a:t>DVD </a:t>
                      </a:r>
                      <a:r>
                        <a:rPr lang="zh-TW" altLang="en-US" sz="1800" dirty="0">
                          <a:effectLst/>
                          <a:latin typeface="calibri" panose="020F0502020204030204" pitchFamily="34" charset="0"/>
                        </a:rPr>
                        <a:t>上的 </a:t>
                      </a:r>
                      <a:r>
                        <a:rPr lang="en-US" altLang="zh-TW" sz="1800" dirty="0">
                          <a:effectLst/>
                          <a:latin typeface="calibri" panose="020F0502020204030204" pitchFamily="34" charset="0"/>
                        </a:rPr>
                        <a:t>DLL</a:t>
                      </a:r>
                      <a:r>
                        <a:rPr lang="zh-TW" altLang="en-US" sz="1800" dirty="0">
                          <a:effectLst/>
                          <a:latin typeface="calibri" panose="020F0502020204030204" pitchFamily="34" charset="0"/>
                        </a:rPr>
                        <a:t>，或在數據包穿越 </a:t>
                      </a:r>
                      <a:r>
                        <a:rPr lang="en-US" altLang="zh-TW" sz="1800" dirty="0">
                          <a:effectLst/>
                          <a:latin typeface="calibri" panose="020F0502020204030204" pitchFamily="34" charset="0"/>
                        </a:rPr>
                        <a:t>LAN </a:t>
                      </a:r>
                      <a:r>
                        <a:rPr lang="zh-TW" altLang="en-US" sz="1800" dirty="0">
                          <a:effectLst/>
                          <a:latin typeface="calibri" panose="020F0502020204030204" pitchFamily="34" charset="0"/>
                        </a:rPr>
                        <a:t>時修改數據包。</a:t>
                      </a:r>
                      <a:endParaRPr lang="zh-TW" altLang="en-US" sz="1800" dirty="0">
                        <a:effectLst/>
                      </a:endParaRPr>
                    </a:p>
                  </a:txBody>
                  <a:tcPr marL="52957" marR="52957" marT="735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380864055"/>
                  </a:ext>
                </a:extLst>
              </a:tr>
              <a:tr h="624139">
                <a:tc>
                  <a:txBody>
                    <a:bodyPr/>
                    <a:lstStyle/>
                    <a:p>
                      <a:pPr marL="0" marR="0">
                        <a:spcBef>
                          <a:spcPts val="0"/>
                        </a:spcBef>
                        <a:spcAft>
                          <a:spcPts val="0"/>
                        </a:spcAft>
                      </a:pPr>
                      <a:r>
                        <a:rPr lang="zh-TW" altLang="en-US" sz="1800" dirty="0">
                          <a:effectLst/>
                          <a:latin typeface="calibri" panose="020F0502020204030204" pitchFamily="34" charset="0"/>
                        </a:rPr>
                        <a:t>不可否認性</a:t>
                      </a:r>
                      <a:endParaRPr lang="en-US" altLang="zh-TW" sz="1800" dirty="0">
                        <a:effectLst/>
                        <a:latin typeface="calibri" panose="020F0502020204030204" pitchFamily="34" charset="0"/>
                      </a:endParaRPr>
                    </a:p>
                    <a:p>
                      <a:pPr marL="0" marR="0">
                        <a:spcBef>
                          <a:spcPts val="0"/>
                        </a:spcBef>
                        <a:spcAft>
                          <a:spcPts val="0"/>
                        </a:spcAft>
                      </a:pPr>
                      <a:r>
                        <a:rPr lang="en-US" altLang="zh-TW" sz="1800" b="0" i="0" kern="1200" dirty="0">
                          <a:solidFill>
                            <a:schemeClr val="tx1"/>
                          </a:solidFill>
                          <a:effectLst/>
                          <a:latin typeface="+mn-lt"/>
                          <a:ea typeface="+mn-ea"/>
                          <a:cs typeface="+mn-cs"/>
                        </a:rPr>
                        <a:t>Non-repudiation</a:t>
                      </a:r>
                      <a:endParaRPr lang="zh-TW" altLang="en-US" sz="1800" dirty="0">
                        <a:effectLst/>
                      </a:endParaRPr>
                    </a:p>
                  </a:txBody>
                  <a:tcPr marL="52957" marR="52957" marT="735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spcBef>
                          <a:spcPts val="0"/>
                        </a:spcBef>
                        <a:spcAft>
                          <a:spcPts val="0"/>
                        </a:spcAft>
                      </a:pPr>
                      <a:r>
                        <a:rPr lang="zh-TW" altLang="en-US" sz="1800" b="1" dirty="0">
                          <a:effectLst/>
                          <a:latin typeface="calibri" panose="020F0502020204030204" pitchFamily="34" charset="0"/>
                        </a:rPr>
                        <a:t>否認</a:t>
                      </a:r>
                      <a:r>
                        <a:rPr lang="en-US" altLang="zh-TW" sz="1800" dirty="0">
                          <a:effectLst/>
                          <a:latin typeface="calibri" panose="020F0502020204030204" pitchFamily="34" charset="0"/>
                        </a:rPr>
                        <a:t>_</a:t>
                      </a:r>
                    </a:p>
                    <a:p>
                      <a:pPr marL="0" marR="0">
                        <a:spcBef>
                          <a:spcPts val="0"/>
                        </a:spcBef>
                        <a:spcAft>
                          <a:spcPts val="0"/>
                        </a:spcAft>
                      </a:pPr>
                      <a:r>
                        <a:rPr lang="en-US" altLang="zh-TW" sz="1800" b="1" i="0" kern="1200" dirty="0">
                          <a:solidFill>
                            <a:schemeClr val="tx1"/>
                          </a:solidFill>
                          <a:effectLst/>
                          <a:latin typeface="+mn-lt"/>
                          <a:ea typeface="+mn-ea"/>
                          <a:cs typeface="+mn-cs"/>
                        </a:rPr>
                        <a:t>R</a:t>
                      </a:r>
                      <a:r>
                        <a:rPr lang="en-US" altLang="zh-TW" sz="1800" b="0" i="0" kern="1200" dirty="0">
                          <a:solidFill>
                            <a:schemeClr val="tx1"/>
                          </a:solidFill>
                          <a:effectLst/>
                          <a:latin typeface="+mn-lt"/>
                          <a:ea typeface="+mn-ea"/>
                          <a:cs typeface="+mn-cs"/>
                        </a:rPr>
                        <a:t>epudiation</a:t>
                      </a:r>
                      <a:endParaRPr lang="zh-TW" altLang="en-US" sz="1800" dirty="0">
                        <a:effectLst/>
                      </a:endParaRPr>
                    </a:p>
                  </a:txBody>
                  <a:tcPr marL="52957" marR="52957" marT="735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spcBef>
                          <a:spcPts val="0"/>
                        </a:spcBef>
                        <a:spcAft>
                          <a:spcPts val="0"/>
                        </a:spcAft>
                      </a:pPr>
                      <a:r>
                        <a:rPr lang="zh-TW" altLang="en-US" sz="1800" dirty="0">
                          <a:effectLst/>
                          <a:latin typeface="calibri" panose="020F0502020204030204" pitchFamily="34" charset="0"/>
                        </a:rPr>
                        <a:t>聲稱沒有採取任何行動。</a:t>
                      </a:r>
                      <a:endParaRPr lang="zh-TW" altLang="en-US" sz="1800" dirty="0">
                        <a:effectLst/>
                      </a:endParaRPr>
                    </a:p>
                  </a:txBody>
                  <a:tcPr marL="52957" marR="52957" marT="735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spcBef>
                          <a:spcPts val="0"/>
                        </a:spcBef>
                        <a:spcAft>
                          <a:spcPts val="0"/>
                        </a:spcAft>
                      </a:pPr>
                      <a:r>
                        <a:rPr lang="zh-TW" altLang="en-US" sz="1800" dirty="0">
                          <a:effectLst/>
                          <a:latin typeface="calibri" panose="020F0502020204030204" pitchFamily="34" charset="0"/>
                        </a:rPr>
                        <a:t>“我沒有發送那封電子郵件，”</a:t>
                      </a:r>
                      <a:endParaRPr lang="en-US" altLang="zh-TW" sz="1800" dirty="0">
                        <a:effectLst/>
                        <a:latin typeface="calibri" panose="020F0502020204030204" pitchFamily="34" charset="0"/>
                      </a:endParaRPr>
                    </a:p>
                    <a:p>
                      <a:pPr marL="0" marR="0">
                        <a:spcBef>
                          <a:spcPts val="0"/>
                        </a:spcBef>
                        <a:spcAft>
                          <a:spcPts val="0"/>
                        </a:spcAft>
                      </a:pPr>
                      <a:r>
                        <a:rPr lang="zh-TW" altLang="en-US" sz="1800" dirty="0">
                          <a:effectLst/>
                          <a:latin typeface="calibri" panose="020F0502020204030204" pitchFamily="34" charset="0"/>
                        </a:rPr>
                        <a:t>“我沒有修改那個文件，”</a:t>
                      </a:r>
                      <a:endParaRPr lang="zh-TW" altLang="en-US" sz="1800" dirty="0">
                        <a:effectLst/>
                      </a:endParaRPr>
                    </a:p>
                  </a:txBody>
                  <a:tcPr marL="52957" marR="52957" marT="735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18096699"/>
                  </a:ext>
                </a:extLst>
              </a:tr>
              <a:tr h="642845">
                <a:tc>
                  <a:txBody>
                    <a:bodyPr/>
                    <a:lstStyle/>
                    <a:p>
                      <a:pPr marL="0" marR="0">
                        <a:spcBef>
                          <a:spcPts val="0"/>
                        </a:spcBef>
                        <a:spcAft>
                          <a:spcPts val="0"/>
                        </a:spcAft>
                      </a:pPr>
                      <a:r>
                        <a:rPr lang="zh-TW" altLang="en-US" sz="1800" dirty="0">
                          <a:effectLst/>
                          <a:latin typeface="calibri" panose="020F0502020204030204" pitchFamily="34" charset="0"/>
                        </a:rPr>
                        <a:t>保密</a:t>
                      </a:r>
                      <a:endParaRPr lang="en-US" altLang="zh-TW" sz="1800" dirty="0">
                        <a:effectLst/>
                        <a:latin typeface="calibri" panose="020F0502020204030204" pitchFamily="34" charset="0"/>
                      </a:endParaRPr>
                    </a:p>
                    <a:p>
                      <a:pPr marL="0" marR="0">
                        <a:spcBef>
                          <a:spcPts val="0"/>
                        </a:spcBef>
                        <a:spcAft>
                          <a:spcPts val="0"/>
                        </a:spcAft>
                      </a:pPr>
                      <a:r>
                        <a:rPr lang="en-US" altLang="zh-TW" sz="1800" b="0" i="0" kern="1200" dirty="0">
                          <a:solidFill>
                            <a:schemeClr val="tx1"/>
                          </a:solidFill>
                          <a:effectLst/>
                          <a:latin typeface="+mn-lt"/>
                          <a:ea typeface="+mn-ea"/>
                          <a:cs typeface="+mn-cs"/>
                        </a:rPr>
                        <a:t>Confidentiality</a:t>
                      </a:r>
                      <a:endParaRPr lang="zh-TW" altLang="en-US" sz="1800" dirty="0">
                        <a:effectLst/>
                      </a:endParaRPr>
                    </a:p>
                  </a:txBody>
                  <a:tcPr marL="52957" marR="52957" marT="735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spcBef>
                          <a:spcPts val="0"/>
                        </a:spcBef>
                        <a:spcAft>
                          <a:spcPts val="0"/>
                        </a:spcAft>
                      </a:pPr>
                      <a:r>
                        <a:rPr lang="zh-TW" altLang="en-US" sz="1800" b="1" dirty="0">
                          <a:effectLst/>
                          <a:latin typeface="calibri" panose="020F0502020204030204" pitchFamily="34" charset="0"/>
                        </a:rPr>
                        <a:t>信息</a:t>
                      </a:r>
                      <a:r>
                        <a:rPr lang="zh-TW" altLang="en-US" sz="1800" dirty="0">
                          <a:effectLst/>
                          <a:latin typeface="calibri" panose="020F0502020204030204" pitchFamily="34" charset="0"/>
                        </a:rPr>
                        <a:t>披露</a:t>
                      </a:r>
                      <a:endParaRPr lang="en-US" altLang="zh-TW" sz="1800" dirty="0">
                        <a:effectLst/>
                        <a:latin typeface="calibri" panose="020F0502020204030204" pitchFamily="34" charset="0"/>
                      </a:endParaRPr>
                    </a:p>
                    <a:p>
                      <a:pPr marL="0" marR="0">
                        <a:spcBef>
                          <a:spcPts val="0"/>
                        </a:spcBef>
                        <a:spcAft>
                          <a:spcPts val="0"/>
                        </a:spcAft>
                      </a:pPr>
                      <a:r>
                        <a:rPr lang="en-US" altLang="zh-TW" sz="1800" b="1" i="0" kern="1200" dirty="0">
                          <a:solidFill>
                            <a:schemeClr val="tx1"/>
                          </a:solidFill>
                          <a:effectLst/>
                          <a:latin typeface="+mn-lt"/>
                          <a:ea typeface="+mn-ea"/>
                          <a:cs typeface="+mn-cs"/>
                        </a:rPr>
                        <a:t>I</a:t>
                      </a:r>
                      <a:r>
                        <a:rPr lang="en-US" altLang="zh-TW" sz="1800" b="0" i="0" kern="1200" dirty="0">
                          <a:solidFill>
                            <a:schemeClr val="tx1"/>
                          </a:solidFill>
                          <a:effectLst/>
                          <a:latin typeface="+mn-lt"/>
                          <a:ea typeface="+mn-ea"/>
                          <a:cs typeface="+mn-cs"/>
                        </a:rPr>
                        <a:t>nformation Disclosure</a:t>
                      </a:r>
                      <a:endParaRPr lang="zh-TW" altLang="en-US" sz="1800" dirty="0">
                        <a:effectLst/>
                      </a:endParaRPr>
                    </a:p>
                  </a:txBody>
                  <a:tcPr marL="52957" marR="52957" marT="735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spcBef>
                          <a:spcPts val="0"/>
                        </a:spcBef>
                        <a:spcAft>
                          <a:spcPts val="0"/>
                        </a:spcAft>
                      </a:pPr>
                      <a:r>
                        <a:rPr lang="zh-TW" altLang="en-US" sz="1800">
                          <a:effectLst/>
                          <a:latin typeface="calibri" panose="020F0502020204030204" pitchFamily="34" charset="0"/>
                        </a:rPr>
                        <a:t>向未經授權查看信息的人公開信息</a:t>
                      </a:r>
                      <a:endParaRPr lang="zh-TW" altLang="en-US" sz="1800">
                        <a:effectLst/>
                      </a:endParaRPr>
                    </a:p>
                  </a:txBody>
                  <a:tcPr marL="52957" marR="52957" marT="735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spcBef>
                          <a:spcPts val="0"/>
                        </a:spcBef>
                        <a:spcAft>
                          <a:spcPts val="0"/>
                        </a:spcAft>
                      </a:pPr>
                      <a:r>
                        <a:rPr lang="zh-TW" altLang="en-US" sz="1800" dirty="0">
                          <a:effectLst/>
                          <a:latin typeface="calibri" panose="020F0502020204030204" pitchFamily="34" charset="0"/>
                        </a:rPr>
                        <a:t>允許某人閱讀 </a:t>
                      </a:r>
                      <a:r>
                        <a:rPr lang="en-US" altLang="zh-TW" sz="1800" dirty="0">
                          <a:effectLst/>
                          <a:latin typeface="calibri" panose="020F0502020204030204" pitchFamily="34" charset="0"/>
                        </a:rPr>
                        <a:t>Windows </a:t>
                      </a:r>
                      <a:r>
                        <a:rPr lang="zh-TW" altLang="en-US" sz="1800" dirty="0">
                          <a:effectLst/>
                          <a:latin typeface="calibri" panose="020F0502020204030204" pitchFamily="34" charset="0"/>
                        </a:rPr>
                        <a:t>源代碼；將客戶列表發佈到網站。</a:t>
                      </a:r>
                      <a:endParaRPr lang="zh-TW" altLang="en-US" sz="1800" dirty="0">
                        <a:effectLst/>
                      </a:endParaRPr>
                    </a:p>
                  </a:txBody>
                  <a:tcPr marL="52957" marR="52957" marT="735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84463813"/>
                  </a:ext>
                </a:extLst>
              </a:tr>
              <a:tr h="626925">
                <a:tc>
                  <a:txBody>
                    <a:bodyPr/>
                    <a:lstStyle/>
                    <a:p>
                      <a:pPr marL="0" marR="0">
                        <a:spcBef>
                          <a:spcPts val="0"/>
                        </a:spcBef>
                        <a:spcAft>
                          <a:spcPts val="0"/>
                        </a:spcAft>
                      </a:pPr>
                      <a:r>
                        <a:rPr lang="zh-TW" altLang="en-US" sz="1800" dirty="0">
                          <a:effectLst/>
                          <a:latin typeface="calibri" panose="020F0502020204030204" pitchFamily="34" charset="0"/>
                        </a:rPr>
                        <a:t>可用性</a:t>
                      </a:r>
                      <a:endParaRPr lang="en-US" altLang="zh-TW" sz="1800" dirty="0">
                        <a:effectLst/>
                        <a:latin typeface="calibri" panose="020F0502020204030204" pitchFamily="34" charset="0"/>
                      </a:endParaRPr>
                    </a:p>
                    <a:p>
                      <a:pPr marL="0" marR="0">
                        <a:spcBef>
                          <a:spcPts val="0"/>
                        </a:spcBef>
                        <a:spcAft>
                          <a:spcPts val="0"/>
                        </a:spcAft>
                      </a:pPr>
                      <a:r>
                        <a:rPr lang="en-US" altLang="zh-TW" sz="1800" b="0" i="0" kern="1200" dirty="0">
                          <a:solidFill>
                            <a:schemeClr val="tx1"/>
                          </a:solidFill>
                          <a:effectLst/>
                          <a:latin typeface="+mn-lt"/>
                          <a:ea typeface="+mn-ea"/>
                          <a:cs typeface="+mn-cs"/>
                        </a:rPr>
                        <a:t>Availability</a:t>
                      </a:r>
                      <a:endParaRPr lang="zh-TW" altLang="en-US" sz="1800" dirty="0">
                        <a:effectLst/>
                      </a:endParaRPr>
                    </a:p>
                  </a:txBody>
                  <a:tcPr marL="52957" marR="52957" marT="735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spcBef>
                          <a:spcPts val="0"/>
                        </a:spcBef>
                        <a:spcAft>
                          <a:spcPts val="0"/>
                        </a:spcAft>
                      </a:pPr>
                      <a:r>
                        <a:rPr lang="zh-TW" altLang="en-US" sz="1800" b="1" dirty="0">
                          <a:effectLst/>
                          <a:latin typeface="calibri" panose="020F0502020204030204" pitchFamily="34" charset="0"/>
                        </a:rPr>
                        <a:t>拒絕</a:t>
                      </a:r>
                      <a:r>
                        <a:rPr lang="zh-TW" altLang="en-US" sz="1800" dirty="0">
                          <a:effectLst/>
                          <a:latin typeface="calibri" panose="020F0502020204030204" pitchFamily="34" charset="0"/>
                        </a:rPr>
                        <a:t>服務</a:t>
                      </a:r>
                      <a:endParaRPr lang="en-US" altLang="zh-TW" sz="1800" dirty="0">
                        <a:effectLst/>
                        <a:latin typeface="calibri" panose="020F0502020204030204" pitchFamily="34" charset="0"/>
                      </a:endParaRPr>
                    </a:p>
                    <a:p>
                      <a:pPr marL="0" marR="0">
                        <a:spcBef>
                          <a:spcPts val="0"/>
                        </a:spcBef>
                        <a:spcAft>
                          <a:spcPts val="0"/>
                        </a:spcAft>
                      </a:pPr>
                      <a:r>
                        <a:rPr lang="en-US" altLang="zh-TW" sz="1800" b="1" i="0" kern="1200" dirty="0">
                          <a:solidFill>
                            <a:schemeClr val="tx1"/>
                          </a:solidFill>
                          <a:effectLst/>
                          <a:latin typeface="+mn-lt"/>
                          <a:ea typeface="+mn-ea"/>
                          <a:cs typeface="+mn-cs"/>
                        </a:rPr>
                        <a:t>D</a:t>
                      </a:r>
                      <a:r>
                        <a:rPr lang="en-US" altLang="zh-TW" sz="1800" b="0" i="0" kern="1200" dirty="0">
                          <a:solidFill>
                            <a:schemeClr val="tx1"/>
                          </a:solidFill>
                          <a:effectLst/>
                          <a:latin typeface="+mn-lt"/>
                          <a:ea typeface="+mn-ea"/>
                          <a:cs typeface="+mn-cs"/>
                        </a:rPr>
                        <a:t>enial of Service</a:t>
                      </a:r>
                      <a:endParaRPr lang="zh-TW" altLang="en-US" sz="1800" dirty="0">
                        <a:effectLst/>
                      </a:endParaRPr>
                    </a:p>
                  </a:txBody>
                  <a:tcPr marL="52957" marR="52957" marT="735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spcBef>
                          <a:spcPts val="0"/>
                        </a:spcBef>
                        <a:spcAft>
                          <a:spcPts val="0"/>
                        </a:spcAft>
                      </a:pPr>
                      <a:r>
                        <a:rPr lang="zh-TW" altLang="en-US" sz="1800" dirty="0">
                          <a:effectLst/>
                          <a:latin typeface="calibri" panose="020F0502020204030204" pitchFamily="34" charset="0"/>
                        </a:rPr>
                        <a:t>拒絕或降低向用戶提供的服務</a:t>
                      </a:r>
                      <a:endParaRPr lang="zh-TW" altLang="en-US" sz="1800" dirty="0">
                        <a:effectLst/>
                      </a:endParaRPr>
                    </a:p>
                  </a:txBody>
                  <a:tcPr marL="52957" marR="52957" marT="735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spcBef>
                          <a:spcPts val="0"/>
                        </a:spcBef>
                        <a:spcAft>
                          <a:spcPts val="0"/>
                        </a:spcAft>
                      </a:pPr>
                      <a:r>
                        <a:rPr lang="zh-TW" altLang="en-US" sz="1800" dirty="0">
                          <a:effectLst/>
                          <a:latin typeface="calibri" panose="020F0502020204030204" pitchFamily="34" charset="0"/>
                        </a:rPr>
                        <a:t>使 </a:t>
                      </a:r>
                      <a:r>
                        <a:rPr lang="en-US" altLang="zh-TW" sz="1800" dirty="0">
                          <a:effectLst/>
                          <a:latin typeface="calibri" panose="020F0502020204030204" pitchFamily="34" charset="0"/>
                        </a:rPr>
                        <a:t>Windows </a:t>
                      </a:r>
                      <a:r>
                        <a:rPr lang="zh-TW" altLang="en-US" sz="1800" dirty="0">
                          <a:effectLst/>
                          <a:latin typeface="calibri" panose="020F0502020204030204" pitchFamily="34" charset="0"/>
                        </a:rPr>
                        <a:t>或網站崩潰、發送數據包並佔用數秒的 </a:t>
                      </a:r>
                      <a:r>
                        <a:rPr lang="en-US" altLang="zh-TW" sz="1800" dirty="0">
                          <a:effectLst/>
                          <a:latin typeface="calibri" panose="020F0502020204030204" pitchFamily="34" charset="0"/>
                        </a:rPr>
                        <a:t>CPU </a:t>
                      </a:r>
                      <a:r>
                        <a:rPr lang="zh-TW" altLang="en-US" sz="1800" dirty="0">
                          <a:effectLst/>
                          <a:latin typeface="calibri" panose="020F0502020204030204" pitchFamily="34" charset="0"/>
                        </a:rPr>
                        <a:t>時間，或者將數據包路由到黑洞。</a:t>
                      </a:r>
                      <a:endParaRPr lang="zh-TW" altLang="en-US" sz="1800" dirty="0">
                        <a:effectLst/>
                      </a:endParaRPr>
                    </a:p>
                  </a:txBody>
                  <a:tcPr marL="52957" marR="52957" marT="735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14006681"/>
                  </a:ext>
                </a:extLst>
              </a:tr>
              <a:tr h="642845">
                <a:tc>
                  <a:txBody>
                    <a:bodyPr/>
                    <a:lstStyle/>
                    <a:p>
                      <a:pPr marL="0" marR="0">
                        <a:spcBef>
                          <a:spcPts val="0"/>
                        </a:spcBef>
                        <a:spcAft>
                          <a:spcPts val="0"/>
                        </a:spcAft>
                      </a:pPr>
                      <a:r>
                        <a:rPr lang="zh-TW" altLang="en-US" sz="1800" dirty="0">
                          <a:effectLst/>
                          <a:latin typeface="calibri" panose="020F0502020204030204" pitchFamily="34" charset="0"/>
                        </a:rPr>
                        <a:t>授權</a:t>
                      </a:r>
                      <a:endParaRPr lang="en-US" altLang="zh-TW" sz="1800" dirty="0">
                        <a:effectLst/>
                        <a:latin typeface="calibri" panose="020F0502020204030204" pitchFamily="34" charset="0"/>
                      </a:endParaRPr>
                    </a:p>
                    <a:p>
                      <a:pPr marL="0" marR="0">
                        <a:spcBef>
                          <a:spcPts val="0"/>
                        </a:spcBef>
                        <a:spcAft>
                          <a:spcPts val="0"/>
                        </a:spcAft>
                      </a:pPr>
                      <a:r>
                        <a:rPr lang="en-US" altLang="zh-TW" sz="1800" b="0" i="0" kern="1200" dirty="0">
                          <a:solidFill>
                            <a:schemeClr val="tx1"/>
                          </a:solidFill>
                          <a:effectLst/>
                          <a:latin typeface="+mn-lt"/>
                          <a:ea typeface="+mn-ea"/>
                          <a:cs typeface="+mn-cs"/>
                        </a:rPr>
                        <a:t>Authorization</a:t>
                      </a:r>
                      <a:endParaRPr lang="zh-TW" altLang="en-US" sz="1800" dirty="0">
                        <a:effectLst/>
                      </a:endParaRPr>
                    </a:p>
                  </a:txBody>
                  <a:tcPr marL="52957" marR="52957" marT="735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spcBef>
                          <a:spcPts val="0"/>
                        </a:spcBef>
                        <a:spcAft>
                          <a:spcPts val="0"/>
                        </a:spcAft>
                      </a:pPr>
                      <a:r>
                        <a:rPr lang="zh-TW" altLang="en-US" sz="1800" dirty="0">
                          <a:effectLst/>
                          <a:latin typeface="calibri" panose="020F0502020204030204" pitchFamily="34" charset="0"/>
                        </a:rPr>
                        <a:t>特權</a:t>
                      </a:r>
                      <a:r>
                        <a:rPr lang="zh-TW" altLang="en-US" sz="1800" b="1" dirty="0">
                          <a:effectLst/>
                          <a:latin typeface="calibri" panose="020F0502020204030204" pitchFamily="34" charset="0"/>
                        </a:rPr>
                        <a:t>提升</a:t>
                      </a:r>
                      <a:endParaRPr lang="en-US" altLang="zh-TW" sz="1800" b="1" dirty="0">
                        <a:effectLst/>
                        <a:latin typeface="calibri" panose="020F0502020204030204" pitchFamily="34" charset="0"/>
                      </a:endParaRPr>
                    </a:p>
                    <a:p>
                      <a:pPr marL="0" marR="0">
                        <a:spcBef>
                          <a:spcPts val="0"/>
                        </a:spcBef>
                        <a:spcAft>
                          <a:spcPts val="0"/>
                        </a:spcAft>
                      </a:pPr>
                      <a:r>
                        <a:rPr lang="en-US" altLang="zh-TW" sz="1800" b="1" i="0" kern="1200" dirty="0">
                          <a:solidFill>
                            <a:schemeClr val="tx1"/>
                          </a:solidFill>
                          <a:effectLst/>
                          <a:latin typeface="+mn-lt"/>
                          <a:ea typeface="+mn-ea"/>
                          <a:cs typeface="+mn-cs"/>
                        </a:rPr>
                        <a:t>E</a:t>
                      </a:r>
                      <a:r>
                        <a:rPr lang="en-US" altLang="zh-TW" sz="1800" b="0" i="0" kern="1200" dirty="0">
                          <a:solidFill>
                            <a:schemeClr val="tx1"/>
                          </a:solidFill>
                          <a:effectLst/>
                          <a:latin typeface="+mn-lt"/>
                          <a:ea typeface="+mn-ea"/>
                          <a:cs typeface="+mn-cs"/>
                        </a:rPr>
                        <a:t>levation of Privilege</a:t>
                      </a:r>
                      <a:endParaRPr lang="zh-TW" altLang="en-US" sz="1800" dirty="0">
                        <a:effectLst/>
                      </a:endParaRPr>
                    </a:p>
                  </a:txBody>
                  <a:tcPr marL="52957" marR="5295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spcBef>
                          <a:spcPts val="0"/>
                        </a:spcBef>
                        <a:spcAft>
                          <a:spcPts val="0"/>
                        </a:spcAft>
                      </a:pPr>
                      <a:r>
                        <a:rPr lang="zh-TW" altLang="en-US" sz="1800">
                          <a:effectLst/>
                          <a:latin typeface="calibri" panose="020F0502020204030204" pitchFamily="34" charset="0"/>
                        </a:rPr>
                        <a:t>未經適當授權就獲得能力</a:t>
                      </a:r>
                      <a:endParaRPr lang="zh-TW" altLang="en-US" sz="1800">
                        <a:effectLst/>
                      </a:endParaRPr>
                    </a:p>
                  </a:txBody>
                  <a:tcPr marL="52957" marR="52957" marT="735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spcBef>
                          <a:spcPts val="0"/>
                        </a:spcBef>
                        <a:spcAft>
                          <a:spcPts val="0"/>
                        </a:spcAft>
                      </a:pPr>
                      <a:r>
                        <a:rPr lang="zh-TW" altLang="en-US" sz="1800" dirty="0">
                          <a:effectLst/>
                          <a:latin typeface="calibri" panose="020F0502020204030204" pitchFamily="34" charset="0"/>
                        </a:rPr>
                        <a:t>允許遠程互聯網用戶運行命令是一個典型的例子，但從受限用戶到管理員也是 </a:t>
                      </a:r>
                      <a:r>
                        <a:rPr lang="en-US" altLang="zh-TW" sz="1800" dirty="0" err="1">
                          <a:effectLst/>
                          <a:latin typeface="calibri" panose="020F0502020204030204" pitchFamily="34" charset="0"/>
                        </a:rPr>
                        <a:t>EoP</a:t>
                      </a:r>
                      <a:r>
                        <a:rPr lang="zh-TW" altLang="en-US" sz="1800" dirty="0">
                          <a:effectLst/>
                          <a:latin typeface="calibri" panose="020F0502020204030204" pitchFamily="34" charset="0"/>
                        </a:rPr>
                        <a:t>。</a:t>
                      </a:r>
                      <a:endParaRPr lang="zh-TW" altLang="en-US" sz="1800" dirty="0">
                        <a:effectLst/>
                      </a:endParaRPr>
                    </a:p>
                  </a:txBody>
                  <a:tcPr marL="52957" marR="52957" marT="735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24978527"/>
                  </a:ext>
                </a:extLst>
              </a:tr>
            </a:tbl>
          </a:graphicData>
        </a:graphic>
      </p:graphicFrame>
      <p:sp>
        <p:nvSpPr>
          <p:cNvPr id="10" name="矩形 9"/>
          <p:cNvSpPr/>
          <p:nvPr/>
        </p:nvSpPr>
        <p:spPr>
          <a:xfrm>
            <a:off x="7621286" y="616251"/>
            <a:ext cx="3801490" cy="369332"/>
          </a:xfrm>
          <a:prstGeom prst="rect">
            <a:avLst/>
          </a:prstGeom>
        </p:spPr>
        <p:txBody>
          <a:bodyPr wrap="none">
            <a:spAutoFit/>
          </a:bodyPr>
          <a:lstStyle/>
          <a:p>
            <a:r>
              <a:rPr lang="en-US" altLang="zh-TW" dirty="0"/>
              <a:t>https://zh.wikipedia.org/zh-tw/STRIDE</a:t>
            </a:r>
            <a:endParaRPr lang="zh-TW" altLang="en-US" dirty="0"/>
          </a:p>
        </p:txBody>
      </p:sp>
    </p:spTree>
    <p:extLst>
      <p:ext uri="{BB962C8B-B14F-4D97-AF65-F5344CB8AC3E}">
        <p14:creationId xmlns:p14="http://schemas.microsoft.com/office/powerpoint/2010/main" val="323732731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5772150" y="1825625"/>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800" b="0" i="0" u="none" strike="noStrike" cap="none" normalizeH="0" baseline="0" dirty="0">
                <a:ln>
                  <a:noFill/>
                </a:ln>
                <a:solidFill>
                  <a:schemeClr val="tx1"/>
                </a:solidFill>
                <a:effectLst/>
                <a:latin typeface="Arial" panose="020B0604020202020204" pitchFamily="34" charset="0"/>
              </a:rPr>
              <a:t/>
            </a:r>
            <a:br>
              <a:rPr kumimoji="0" lang="zh-TW" altLang="zh-TW" sz="1800" b="0" i="0" u="none" strike="noStrike" cap="none" normalizeH="0" baseline="0" dirty="0">
                <a:ln>
                  <a:noFill/>
                </a:ln>
                <a:solidFill>
                  <a:schemeClr val="tx1"/>
                </a:solidFill>
                <a:effectLst/>
                <a:latin typeface="Arial" panose="020B0604020202020204" pitchFamily="34" charset="0"/>
              </a:rPr>
            </a:br>
            <a:endParaRPr kumimoji="0" lang="zh-TW" altLang="zh-TW" sz="1800" b="0" i="0" u="none" strike="noStrike" cap="none" normalizeH="0" baseline="0" dirty="0">
              <a:ln>
                <a:noFill/>
              </a:ln>
              <a:solidFill>
                <a:schemeClr val="tx1"/>
              </a:solidFill>
              <a:effectLst/>
              <a:latin typeface="Arial" panose="020B0604020202020204" pitchFamily="34" charset="0"/>
            </a:endParaRPr>
          </a:p>
        </p:txBody>
      </p:sp>
      <p:sp>
        <p:nvSpPr>
          <p:cNvPr id="2" name="投影片編號版面配置區 1"/>
          <p:cNvSpPr>
            <a:spLocks noGrp="1"/>
          </p:cNvSpPr>
          <p:nvPr>
            <p:ph type="sldNum" sz="quarter" idx="12"/>
          </p:nvPr>
        </p:nvSpPr>
        <p:spPr/>
        <p:txBody>
          <a:bodyPr/>
          <a:lstStyle/>
          <a:p>
            <a:fld id="{D16C3A51-89D0-4E4D-AA61-5A30A561532A}" type="slidenum">
              <a:rPr lang="zh-TW" altLang="en-US" smtClean="0"/>
              <a:pPr/>
              <a:t>30</a:t>
            </a:fld>
            <a:endParaRPr lang="zh-TW" altLang="en-US"/>
          </a:p>
        </p:txBody>
      </p:sp>
      <p:sp>
        <p:nvSpPr>
          <p:cNvPr id="7" name="文字方塊 6"/>
          <p:cNvSpPr txBox="1"/>
          <p:nvPr/>
        </p:nvSpPr>
        <p:spPr>
          <a:xfrm>
            <a:off x="3657600" y="5951913"/>
            <a:ext cx="45719" cy="369332"/>
          </a:xfrm>
          <a:prstGeom prst="rect">
            <a:avLst/>
          </a:prstGeom>
          <a:noFill/>
        </p:spPr>
        <p:txBody>
          <a:bodyPr wrap="square" rtlCol="0">
            <a:spAutoFit/>
          </a:bodyPr>
          <a:lstStyle/>
          <a:p>
            <a:endParaRPr lang="zh-TW" altLang="en-US" dirty="0"/>
          </a:p>
        </p:txBody>
      </p:sp>
      <p:graphicFrame>
        <p:nvGraphicFramePr>
          <p:cNvPr id="6" name="表格 5"/>
          <p:cNvGraphicFramePr>
            <a:graphicFrameLocks noGrp="1"/>
          </p:cNvGraphicFramePr>
          <p:nvPr>
            <p:extLst>
              <p:ext uri="{D42A27DB-BD31-4B8C-83A1-F6EECF244321}">
                <p14:modId xmlns:p14="http://schemas.microsoft.com/office/powerpoint/2010/main" val="442744068"/>
              </p:ext>
            </p:extLst>
          </p:nvPr>
        </p:nvGraphicFramePr>
        <p:xfrm>
          <a:off x="1" y="658755"/>
          <a:ext cx="12191999" cy="4724400"/>
        </p:xfrm>
        <a:graphic>
          <a:graphicData uri="http://schemas.openxmlformats.org/drawingml/2006/table">
            <a:tbl>
              <a:tblPr/>
              <a:tblGrid>
                <a:gridCol w="1520326">
                  <a:extLst>
                    <a:ext uri="{9D8B030D-6E8A-4147-A177-3AD203B41FA5}">
                      <a16:colId xmlns:a16="http://schemas.microsoft.com/office/drawing/2014/main" val="2340207979"/>
                    </a:ext>
                  </a:extLst>
                </a:gridCol>
                <a:gridCol w="3227943">
                  <a:extLst>
                    <a:ext uri="{9D8B030D-6E8A-4147-A177-3AD203B41FA5}">
                      <a16:colId xmlns:a16="http://schemas.microsoft.com/office/drawing/2014/main" val="3916782922"/>
                    </a:ext>
                  </a:extLst>
                </a:gridCol>
                <a:gridCol w="7443730">
                  <a:extLst>
                    <a:ext uri="{9D8B030D-6E8A-4147-A177-3AD203B41FA5}">
                      <a16:colId xmlns:a16="http://schemas.microsoft.com/office/drawing/2014/main" val="1692274310"/>
                    </a:ext>
                  </a:extLst>
                </a:gridCol>
              </a:tblGrid>
              <a:tr h="0">
                <a:tc gridSpan="3">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2000" b="0" i="0" u="none" strike="noStrike" cap="none" normalizeH="0" baseline="0" dirty="0">
                          <a:ln>
                            <a:noFill/>
                          </a:ln>
                          <a:solidFill>
                            <a:srgbClr val="39434C"/>
                          </a:solidFill>
                          <a:effectLst/>
                          <a:latin typeface="Arial" panose="020B0604020202020204" pitchFamily="34" charset="0"/>
                          <a:ea typeface="Roboto-Regular"/>
                        </a:rPr>
                        <a:t>Sub-techniques (3)</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F7F7F"/>
                    </a:solidFill>
                  </a:tcPr>
                </a:tc>
                <a:tc hMerge="1">
                  <a:txBody>
                    <a:bodyPr/>
                    <a:lstStyle/>
                    <a:p>
                      <a:pPr algn="l" fontAlgn="b"/>
                      <a:endParaRPr lang="en-US" dirty="0">
                        <a:effectLst/>
                      </a:endParaRPr>
                    </a:p>
                  </a:txBody>
                  <a:tcPr anchor="b">
                    <a:lnL w="9525" cap="flat" cmpd="sng" algn="ctr">
                      <a:solidFill>
                        <a:srgbClr val="DFDFDF"/>
                      </a:solidFill>
                      <a:prstDash val="solid"/>
                      <a:round/>
                      <a:headEnd type="none" w="med" len="med"/>
                      <a:tailEnd type="none" w="med" len="med"/>
                    </a:lnL>
                    <a:lnR>
                      <a:noFill/>
                    </a:lnR>
                    <a:lnT w="9525" cap="flat" cmpd="sng" algn="ctr">
                      <a:solidFill>
                        <a:srgbClr val="A0CD9D"/>
                      </a:solidFill>
                      <a:prstDash val="solid"/>
                      <a:round/>
                      <a:headEnd type="none" w="med" len="med"/>
                      <a:tailEnd type="none" w="med" len="med"/>
                    </a:lnT>
                    <a:lnB w="9525" cap="flat" cmpd="sng" algn="ctr">
                      <a:solidFill>
                        <a:srgbClr val="E0CC9D"/>
                      </a:solidFill>
                      <a:prstDash val="solid"/>
                      <a:round/>
                      <a:headEnd type="none" w="med" len="med"/>
                      <a:tailEnd type="none" w="med" len="med"/>
                    </a:lnB>
                  </a:tcPr>
                </a:tc>
                <a:tc hMerge="1">
                  <a:txBody>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zh-TW" sz="2000" b="0" i="0" u="none" strike="noStrike" cap="none" normalizeH="0" baseline="0" dirty="0">
                        <a:ln>
                          <a:noFill/>
                        </a:ln>
                        <a:solidFill>
                          <a:srgbClr val="39434C"/>
                        </a:solidFill>
                        <a:effectLst/>
                        <a:latin typeface="Arial" panose="020B0604020202020204" pitchFamily="34" charset="0"/>
                        <a:ea typeface="Roboto-Regular"/>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F7F7F"/>
                    </a:solidFill>
                  </a:tcPr>
                </a:tc>
                <a:extLst>
                  <a:ext uri="{0D108BD9-81ED-4DB2-BD59-A6C34878D82A}">
                    <a16:rowId xmlns:a16="http://schemas.microsoft.com/office/drawing/2014/main" val="2394320160"/>
                  </a:ext>
                </a:extLst>
              </a:tr>
              <a:tr h="0">
                <a:tc>
                  <a:txBody>
                    <a:bodyPr/>
                    <a:lstStyle/>
                    <a:p>
                      <a:pPr algn="l" fontAlgn="b"/>
                      <a:r>
                        <a:rPr lang="en-US" sz="2000" dirty="0">
                          <a:effectLst/>
                        </a:rPr>
                        <a:t>ID</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F7F7F"/>
                    </a:solidFill>
                  </a:tcPr>
                </a:tc>
                <a:tc>
                  <a:txBody>
                    <a:bodyPr/>
                    <a:lstStyle/>
                    <a:p>
                      <a:pPr algn="l" fontAlgn="b"/>
                      <a:r>
                        <a:rPr lang="en-US" sz="2000" dirty="0">
                          <a:effectLst/>
                        </a:rPr>
                        <a:t>Name</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F7F7F"/>
                    </a:solidFill>
                  </a:tcPr>
                </a:tc>
                <a:tc>
                  <a:txBody>
                    <a:bodyPr/>
                    <a:lstStyle/>
                    <a:p>
                      <a:pPr algn="l" fontAlgn="b"/>
                      <a:r>
                        <a:rPr lang="en-US" sz="2000" dirty="0" smtClean="0">
                          <a:effectLst/>
                        </a:rPr>
                        <a:t>Description</a:t>
                      </a:r>
                      <a:endParaRPr lang="en-US" sz="2000" dirty="0">
                        <a:effectLst/>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F7F7F"/>
                    </a:solidFill>
                  </a:tcPr>
                </a:tc>
                <a:extLst>
                  <a:ext uri="{0D108BD9-81ED-4DB2-BD59-A6C34878D82A}">
                    <a16:rowId xmlns:a16="http://schemas.microsoft.com/office/drawing/2014/main" val="1934092260"/>
                  </a:ext>
                </a:extLst>
              </a:tr>
              <a:tr h="0">
                <a:tc>
                  <a:txBody>
                    <a:bodyPr/>
                    <a:lstStyle/>
                    <a:p>
                      <a:pPr fontAlgn="t"/>
                      <a:r>
                        <a:rPr lang="en-US" altLang="zh-TW" sz="2000" dirty="0" smtClean="0">
                          <a:solidFill>
                            <a:srgbClr val="4F7CAC"/>
                          </a:solidFill>
                          <a:latin typeface="+mn-lt"/>
                          <a:hlinkClick r:id="rId2"/>
                        </a:rPr>
                        <a:t>T1566.002</a:t>
                      </a:r>
                      <a:endParaRPr lang="en-US" sz="2000" dirty="0">
                        <a:effectLst/>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F7F7F"/>
                    </a:solidFill>
                  </a:tcPr>
                </a:tc>
                <a:tc>
                  <a:txBody>
                    <a:bodyPr/>
                    <a:lstStyle/>
                    <a:p>
                      <a:pPr fontAlgn="t"/>
                      <a:r>
                        <a:rPr lang="en-US" altLang="zh-TW" sz="1800" b="0" i="0" u="none" strike="noStrike" kern="1200" dirty="0" err="1" smtClean="0">
                          <a:solidFill>
                            <a:schemeClr val="tx1"/>
                          </a:solidFill>
                          <a:effectLst/>
                          <a:latin typeface="+mn-lt"/>
                          <a:ea typeface="+mn-ea"/>
                          <a:cs typeface="+mn-cs"/>
                          <a:hlinkClick r:id="rId3"/>
                        </a:rPr>
                        <a:t>Spearphishing</a:t>
                      </a:r>
                      <a:r>
                        <a:rPr lang="en-US" altLang="zh-TW" sz="1800" b="0" i="0" u="none" strike="noStrike" kern="1200" dirty="0" smtClean="0">
                          <a:solidFill>
                            <a:schemeClr val="tx1"/>
                          </a:solidFill>
                          <a:effectLst/>
                          <a:latin typeface="+mn-lt"/>
                          <a:ea typeface="+mn-ea"/>
                          <a:cs typeface="+mn-cs"/>
                          <a:hlinkClick r:id="rId3"/>
                        </a:rPr>
                        <a:t> Link</a:t>
                      </a:r>
                      <a:endParaRPr lang="en-US" altLang="zh-TW" sz="1800" b="0" i="0" u="none" strike="noStrike" kern="1200" dirty="0" smtClean="0">
                        <a:solidFill>
                          <a:schemeClr val="tx1"/>
                        </a:solidFill>
                        <a:effectLst/>
                        <a:latin typeface="+mn-lt"/>
                        <a:ea typeface="+mn-ea"/>
                        <a:cs typeface="+mn-cs"/>
                      </a:endParaRPr>
                    </a:p>
                    <a:p>
                      <a:pPr fontAlgn="t"/>
                      <a:r>
                        <a:rPr lang="zh-TW" altLang="en-US" sz="1800" dirty="0" smtClean="0">
                          <a:effectLst/>
                        </a:rPr>
                        <a:t>魚叉式釣魚鏈接</a:t>
                      </a:r>
                      <a:endParaRPr lang="en-US" sz="18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F7F7F"/>
                    </a:solidFill>
                  </a:tcPr>
                </a:tc>
                <a:tc>
                  <a:txBody>
                    <a:bodyPr/>
                    <a:lstStyle/>
                    <a:p>
                      <a:pPr marL="285750" indent="-285750" fontAlgn="t">
                        <a:buFont typeface="Wingdings" panose="05000000000000000000" pitchFamily="2" charset="2"/>
                        <a:buChar char="n"/>
                      </a:pPr>
                      <a:r>
                        <a:rPr lang="en-US" sz="1800" dirty="0" smtClean="0">
                          <a:effectLst/>
                        </a:rPr>
                        <a:t>Adversaries may send </a:t>
                      </a:r>
                      <a:r>
                        <a:rPr lang="en-US" sz="1800" dirty="0" err="1" smtClean="0">
                          <a:effectLst/>
                        </a:rPr>
                        <a:t>spearphishing</a:t>
                      </a:r>
                      <a:r>
                        <a:rPr lang="en-US" sz="1800" dirty="0" smtClean="0">
                          <a:effectLst/>
                        </a:rPr>
                        <a:t> emails with a malicious link in an attempt to gain access to victim systems. </a:t>
                      </a:r>
                      <a:r>
                        <a:rPr lang="en-US" sz="1800" dirty="0" err="1" smtClean="0">
                          <a:effectLst/>
                        </a:rPr>
                        <a:t>Spearphishing</a:t>
                      </a:r>
                      <a:r>
                        <a:rPr lang="en-US" sz="1800" dirty="0" smtClean="0">
                          <a:effectLst/>
                        </a:rPr>
                        <a:t> with a link is a specific variant of </a:t>
                      </a:r>
                      <a:r>
                        <a:rPr lang="en-US" sz="1800" dirty="0" err="1" smtClean="0">
                          <a:effectLst/>
                        </a:rPr>
                        <a:t>spearphishing</a:t>
                      </a:r>
                      <a:r>
                        <a:rPr lang="en-US" sz="1800" dirty="0" smtClean="0">
                          <a:effectLst/>
                        </a:rPr>
                        <a:t>. It is different from other forms of </a:t>
                      </a:r>
                      <a:r>
                        <a:rPr lang="en-US" sz="1800" dirty="0" err="1" smtClean="0">
                          <a:effectLst/>
                        </a:rPr>
                        <a:t>spearphishing</a:t>
                      </a:r>
                      <a:r>
                        <a:rPr lang="en-US" sz="1800" dirty="0" smtClean="0">
                          <a:effectLst/>
                        </a:rPr>
                        <a:t> in that it employs the use of links to download malware contained in email, instead of attaching malicious files to the email itself, to avoid defenses that may inspect email attachments. </a:t>
                      </a:r>
                      <a:r>
                        <a:rPr lang="en-US" sz="1800" dirty="0" err="1" smtClean="0">
                          <a:effectLst/>
                        </a:rPr>
                        <a:t>Spearphishing</a:t>
                      </a:r>
                      <a:r>
                        <a:rPr lang="en-US" sz="1800" dirty="0" smtClean="0">
                          <a:effectLst/>
                        </a:rPr>
                        <a:t> may also involve social engineering techniques, such as posing as a trusted source.</a:t>
                      </a:r>
                    </a:p>
                    <a:p>
                      <a:pPr marL="285750" indent="-285750" fontAlgn="t">
                        <a:buFont typeface="Wingdings" panose="05000000000000000000" pitchFamily="2" charset="2"/>
                        <a:buChar char="n"/>
                      </a:pPr>
                      <a:r>
                        <a:rPr lang="zh-TW" altLang="en-US" sz="1800" b="0" i="0" kern="1200" dirty="0" smtClean="0">
                          <a:solidFill>
                            <a:schemeClr val="tx1"/>
                          </a:solidFill>
                          <a:effectLst/>
                          <a:latin typeface="+mn-lt"/>
                          <a:ea typeface="+mn-ea"/>
                          <a:cs typeface="+mn-cs"/>
                        </a:rPr>
                        <a:t>攻擊者可能會發送帶有惡意連結的魚叉式網路釣魚電子郵件，試圖存取受害者係統。帶有連結的魚叉式網路釣魚是魚叉式網路釣魚的一種特定變體。它與其他形式的魚叉式網路釣魚不同，它使用連結下載電子郵件中包含的惡意軟體，而不是將惡意檔案附加到電子郵件本身，以避免可能檢查電子郵件附件的防禦。魚叉式網路釣魚也可能涉及社會工程技術，例如冒充可信來源。</a:t>
                      </a:r>
                      <a:endParaRPr lang="en-US" sz="18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F7F7F"/>
                    </a:solidFill>
                  </a:tcPr>
                </a:tc>
                <a:extLst>
                  <a:ext uri="{0D108BD9-81ED-4DB2-BD59-A6C34878D82A}">
                    <a16:rowId xmlns:a16="http://schemas.microsoft.com/office/drawing/2014/main" val="4237149618"/>
                  </a:ext>
                </a:extLst>
              </a:tr>
            </a:tbl>
          </a:graphicData>
        </a:graphic>
      </p:graphicFrame>
      <p:sp>
        <p:nvSpPr>
          <p:cNvPr id="9" name="矩形 8"/>
          <p:cNvSpPr/>
          <p:nvPr/>
        </p:nvSpPr>
        <p:spPr>
          <a:xfrm>
            <a:off x="0" y="-20184"/>
            <a:ext cx="10828605" cy="584775"/>
          </a:xfrm>
          <a:prstGeom prst="rect">
            <a:avLst/>
          </a:prstGeom>
        </p:spPr>
        <p:txBody>
          <a:bodyPr wrap="none">
            <a:spAutoFit/>
          </a:bodyPr>
          <a:lstStyle/>
          <a:p>
            <a:r>
              <a:rPr lang="en-US" altLang="zh-TW" sz="3200" dirty="0"/>
              <a:t>3</a:t>
            </a:r>
            <a:r>
              <a:rPr lang="en-US" altLang="zh-TW" sz="3200" dirty="0" smtClean="0"/>
              <a:t>.</a:t>
            </a:r>
            <a:r>
              <a:rPr lang="zh-TW" altLang="en-US" sz="3200" dirty="0" smtClean="0"/>
              <a:t>初步存取</a:t>
            </a:r>
            <a:r>
              <a:rPr lang="en-US" altLang="zh-TW" sz="3200" dirty="0" smtClean="0"/>
              <a:t>Initial Access</a:t>
            </a:r>
            <a:r>
              <a:rPr lang="zh-TW" altLang="en-US" sz="3200" dirty="0" smtClean="0"/>
              <a:t> 戰術</a:t>
            </a:r>
            <a:r>
              <a:rPr lang="en-US" altLang="zh-TW" sz="3200" dirty="0" smtClean="0"/>
              <a:t>| </a:t>
            </a:r>
            <a:r>
              <a:rPr lang="en-US" altLang="zh-TW" sz="2400" dirty="0"/>
              <a:t>5</a:t>
            </a:r>
            <a:r>
              <a:rPr lang="en-US" altLang="zh-TW" sz="2400" dirty="0" smtClean="0"/>
              <a:t>.</a:t>
            </a:r>
            <a:r>
              <a:rPr lang="zh-TW" altLang="en-US" sz="2400" b="1" dirty="0" smtClean="0">
                <a:solidFill>
                  <a:srgbClr val="FF0000"/>
                </a:solidFill>
                <a:effectLst>
                  <a:outerShdw blurRad="38100" dist="38100" dir="2700000" algn="tl">
                    <a:srgbClr val="000000">
                      <a:alpha val="43137"/>
                    </a:srgbClr>
                  </a:outerShdw>
                </a:effectLst>
              </a:rPr>
              <a:t>網路釣魚 </a:t>
            </a:r>
            <a:r>
              <a:rPr lang="en-US" altLang="zh-TW" sz="2400" b="1" dirty="0" smtClean="0">
                <a:solidFill>
                  <a:srgbClr val="FF0000"/>
                </a:solidFill>
                <a:effectLst>
                  <a:outerShdw blurRad="38100" dist="38100" dir="2700000" algn="tl">
                    <a:srgbClr val="000000">
                      <a:alpha val="43137"/>
                    </a:srgbClr>
                  </a:outerShdw>
                </a:effectLst>
              </a:rPr>
              <a:t>Phishing </a:t>
            </a:r>
            <a:r>
              <a:rPr lang="en-US" altLang="zh-TW" sz="2400" dirty="0" smtClean="0"/>
              <a:t>T1566 (3)</a:t>
            </a:r>
            <a:r>
              <a:rPr lang="zh-TW" altLang="en-US" sz="2400" dirty="0" smtClean="0"/>
              <a:t>技術</a:t>
            </a:r>
            <a:endParaRPr lang="en-US" altLang="zh-TW" sz="2400" dirty="0"/>
          </a:p>
        </p:txBody>
      </p:sp>
    </p:spTree>
    <p:extLst>
      <p:ext uri="{BB962C8B-B14F-4D97-AF65-F5344CB8AC3E}">
        <p14:creationId xmlns:p14="http://schemas.microsoft.com/office/powerpoint/2010/main" val="71786518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5772150" y="1825625"/>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800" b="0" i="0" u="none" strike="noStrike" cap="none" normalizeH="0" baseline="0" dirty="0">
                <a:ln>
                  <a:noFill/>
                </a:ln>
                <a:solidFill>
                  <a:schemeClr val="tx1"/>
                </a:solidFill>
                <a:effectLst/>
                <a:latin typeface="Arial" panose="020B0604020202020204" pitchFamily="34" charset="0"/>
              </a:rPr>
              <a:t/>
            </a:r>
            <a:br>
              <a:rPr kumimoji="0" lang="zh-TW" altLang="zh-TW" sz="1800" b="0" i="0" u="none" strike="noStrike" cap="none" normalizeH="0" baseline="0" dirty="0">
                <a:ln>
                  <a:noFill/>
                </a:ln>
                <a:solidFill>
                  <a:schemeClr val="tx1"/>
                </a:solidFill>
                <a:effectLst/>
                <a:latin typeface="Arial" panose="020B0604020202020204" pitchFamily="34" charset="0"/>
              </a:rPr>
            </a:br>
            <a:endParaRPr kumimoji="0" lang="zh-TW" altLang="zh-TW" sz="1800" b="0" i="0" u="none" strike="noStrike" cap="none" normalizeH="0" baseline="0" dirty="0">
              <a:ln>
                <a:noFill/>
              </a:ln>
              <a:solidFill>
                <a:schemeClr val="tx1"/>
              </a:solidFill>
              <a:effectLst/>
              <a:latin typeface="Arial" panose="020B0604020202020204" pitchFamily="34" charset="0"/>
            </a:endParaRPr>
          </a:p>
        </p:txBody>
      </p:sp>
      <p:sp>
        <p:nvSpPr>
          <p:cNvPr id="2" name="投影片編號版面配置區 1"/>
          <p:cNvSpPr>
            <a:spLocks noGrp="1"/>
          </p:cNvSpPr>
          <p:nvPr>
            <p:ph type="sldNum" sz="quarter" idx="12"/>
          </p:nvPr>
        </p:nvSpPr>
        <p:spPr/>
        <p:txBody>
          <a:bodyPr/>
          <a:lstStyle/>
          <a:p>
            <a:fld id="{D16C3A51-89D0-4E4D-AA61-5A30A561532A}" type="slidenum">
              <a:rPr lang="zh-TW" altLang="en-US" smtClean="0"/>
              <a:pPr/>
              <a:t>31</a:t>
            </a:fld>
            <a:endParaRPr lang="zh-TW" altLang="en-US"/>
          </a:p>
        </p:txBody>
      </p:sp>
      <p:sp>
        <p:nvSpPr>
          <p:cNvPr id="7" name="文字方塊 6"/>
          <p:cNvSpPr txBox="1"/>
          <p:nvPr/>
        </p:nvSpPr>
        <p:spPr>
          <a:xfrm>
            <a:off x="3657600" y="5951913"/>
            <a:ext cx="45719" cy="369332"/>
          </a:xfrm>
          <a:prstGeom prst="rect">
            <a:avLst/>
          </a:prstGeom>
          <a:noFill/>
        </p:spPr>
        <p:txBody>
          <a:bodyPr wrap="square" rtlCol="0">
            <a:spAutoFit/>
          </a:bodyPr>
          <a:lstStyle/>
          <a:p>
            <a:endParaRPr lang="zh-TW" altLang="en-US" dirty="0"/>
          </a:p>
        </p:txBody>
      </p:sp>
      <p:graphicFrame>
        <p:nvGraphicFramePr>
          <p:cNvPr id="6" name="表格 5"/>
          <p:cNvGraphicFramePr>
            <a:graphicFrameLocks noGrp="1"/>
          </p:cNvGraphicFramePr>
          <p:nvPr>
            <p:extLst>
              <p:ext uri="{D42A27DB-BD31-4B8C-83A1-F6EECF244321}">
                <p14:modId xmlns:p14="http://schemas.microsoft.com/office/powerpoint/2010/main" val="2639147371"/>
              </p:ext>
            </p:extLst>
          </p:nvPr>
        </p:nvGraphicFramePr>
        <p:xfrm>
          <a:off x="1" y="658755"/>
          <a:ext cx="12191999" cy="3627120"/>
        </p:xfrm>
        <a:graphic>
          <a:graphicData uri="http://schemas.openxmlformats.org/drawingml/2006/table">
            <a:tbl>
              <a:tblPr/>
              <a:tblGrid>
                <a:gridCol w="1520326">
                  <a:extLst>
                    <a:ext uri="{9D8B030D-6E8A-4147-A177-3AD203B41FA5}">
                      <a16:colId xmlns:a16="http://schemas.microsoft.com/office/drawing/2014/main" val="2340207979"/>
                    </a:ext>
                  </a:extLst>
                </a:gridCol>
                <a:gridCol w="3227943">
                  <a:extLst>
                    <a:ext uri="{9D8B030D-6E8A-4147-A177-3AD203B41FA5}">
                      <a16:colId xmlns:a16="http://schemas.microsoft.com/office/drawing/2014/main" val="3916782922"/>
                    </a:ext>
                  </a:extLst>
                </a:gridCol>
                <a:gridCol w="7443730">
                  <a:extLst>
                    <a:ext uri="{9D8B030D-6E8A-4147-A177-3AD203B41FA5}">
                      <a16:colId xmlns:a16="http://schemas.microsoft.com/office/drawing/2014/main" val="1692274310"/>
                    </a:ext>
                  </a:extLst>
                </a:gridCol>
              </a:tblGrid>
              <a:tr h="0">
                <a:tc gridSpan="3">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2000" b="0" i="0" u="none" strike="noStrike" cap="none" normalizeH="0" baseline="0" dirty="0">
                          <a:ln>
                            <a:noFill/>
                          </a:ln>
                          <a:solidFill>
                            <a:srgbClr val="39434C"/>
                          </a:solidFill>
                          <a:effectLst/>
                          <a:latin typeface="Arial" panose="020B0604020202020204" pitchFamily="34" charset="0"/>
                          <a:ea typeface="Roboto-Regular"/>
                        </a:rPr>
                        <a:t>Sub-techniques (3)</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F7F7F"/>
                    </a:solidFill>
                  </a:tcPr>
                </a:tc>
                <a:tc hMerge="1">
                  <a:txBody>
                    <a:bodyPr/>
                    <a:lstStyle/>
                    <a:p>
                      <a:pPr algn="l" fontAlgn="b"/>
                      <a:endParaRPr lang="en-US" dirty="0">
                        <a:effectLst/>
                      </a:endParaRPr>
                    </a:p>
                  </a:txBody>
                  <a:tcPr anchor="b">
                    <a:lnL w="9525" cap="flat" cmpd="sng" algn="ctr">
                      <a:solidFill>
                        <a:srgbClr val="DFDFDF"/>
                      </a:solidFill>
                      <a:prstDash val="solid"/>
                      <a:round/>
                      <a:headEnd type="none" w="med" len="med"/>
                      <a:tailEnd type="none" w="med" len="med"/>
                    </a:lnL>
                    <a:lnR>
                      <a:noFill/>
                    </a:lnR>
                    <a:lnT w="9525" cap="flat" cmpd="sng" algn="ctr">
                      <a:solidFill>
                        <a:srgbClr val="A0CD9D"/>
                      </a:solidFill>
                      <a:prstDash val="solid"/>
                      <a:round/>
                      <a:headEnd type="none" w="med" len="med"/>
                      <a:tailEnd type="none" w="med" len="med"/>
                    </a:lnT>
                    <a:lnB w="9525" cap="flat" cmpd="sng" algn="ctr">
                      <a:solidFill>
                        <a:srgbClr val="E0CC9D"/>
                      </a:solidFill>
                      <a:prstDash val="solid"/>
                      <a:round/>
                      <a:headEnd type="none" w="med" len="med"/>
                      <a:tailEnd type="none" w="med" len="med"/>
                    </a:lnB>
                  </a:tcPr>
                </a:tc>
                <a:tc hMerge="1">
                  <a:txBody>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zh-TW" sz="2000" b="0" i="0" u="none" strike="noStrike" cap="none" normalizeH="0" baseline="0" dirty="0">
                        <a:ln>
                          <a:noFill/>
                        </a:ln>
                        <a:solidFill>
                          <a:srgbClr val="39434C"/>
                        </a:solidFill>
                        <a:effectLst/>
                        <a:latin typeface="Arial" panose="020B0604020202020204" pitchFamily="34" charset="0"/>
                        <a:ea typeface="Roboto-Regular"/>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F7F7F"/>
                    </a:solidFill>
                  </a:tcPr>
                </a:tc>
                <a:extLst>
                  <a:ext uri="{0D108BD9-81ED-4DB2-BD59-A6C34878D82A}">
                    <a16:rowId xmlns:a16="http://schemas.microsoft.com/office/drawing/2014/main" val="2394320160"/>
                  </a:ext>
                </a:extLst>
              </a:tr>
              <a:tr h="0">
                <a:tc>
                  <a:txBody>
                    <a:bodyPr/>
                    <a:lstStyle/>
                    <a:p>
                      <a:pPr algn="l" fontAlgn="b"/>
                      <a:r>
                        <a:rPr lang="en-US" sz="2000" dirty="0">
                          <a:effectLst/>
                        </a:rPr>
                        <a:t>ID</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F7F7F"/>
                    </a:solidFill>
                  </a:tcPr>
                </a:tc>
                <a:tc>
                  <a:txBody>
                    <a:bodyPr/>
                    <a:lstStyle/>
                    <a:p>
                      <a:pPr algn="l" fontAlgn="b"/>
                      <a:r>
                        <a:rPr lang="en-US" sz="2000" dirty="0">
                          <a:effectLst/>
                        </a:rPr>
                        <a:t>Name</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F7F7F"/>
                    </a:solidFill>
                  </a:tcPr>
                </a:tc>
                <a:tc>
                  <a:txBody>
                    <a:bodyPr/>
                    <a:lstStyle/>
                    <a:p>
                      <a:pPr algn="l" fontAlgn="b"/>
                      <a:r>
                        <a:rPr lang="en-US" sz="2000" dirty="0" smtClean="0">
                          <a:effectLst/>
                        </a:rPr>
                        <a:t>Description</a:t>
                      </a:r>
                      <a:endParaRPr lang="en-US" sz="2000" dirty="0">
                        <a:effectLst/>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F7F7F"/>
                    </a:solidFill>
                  </a:tcPr>
                </a:tc>
                <a:extLst>
                  <a:ext uri="{0D108BD9-81ED-4DB2-BD59-A6C34878D82A}">
                    <a16:rowId xmlns:a16="http://schemas.microsoft.com/office/drawing/2014/main" val="1934092260"/>
                  </a:ext>
                </a:extLst>
              </a:tr>
              <a:tr h="0">
                <a:tc>
                  <a:txBody>
                    <a:bodyPr/>
                    <a:lstStyle/>
                    <a:p>
                      <a:pPr fontAlgn="t"/>
                      <a:r>
                        <a:rPr lang="en-US" altLang="zh-TW" sz="2000" dirty="0" smtClean="0">
                          <a:solidFill>
                            <a:srgbClr val="4F7CAC"/>
                          </a:solidFill>
                          <a:latin typeface="+mn-lt"/>
                          <a:hlinkClick r:id="rId2"/>
                        </a:rPr>
                        <a:t>T1566.003</a:t>
                      </a:r>
                      <a:endParaRPr lang="en-US" sz="2000" dirty="0">
                        <a:effectLst/>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F7F7F"/>
                    </a:solidFill>
                  </a:tcPr>
                </a:tc>
                <a:tc>
                  <a:txBody>
                    <a:bodyPr/>
                    <a:lstStyle/>
                    <a:p>
                      <a:pPr fontAlgn="t"/>
                      <a:r>
                        <a:rPr lang="en-US" sz="1800" u="none" strike="noStrike" dirty="0" smtClean="0">
                          <a:solidFill>
                            <a:srgbClr val="4F7CAC"/>
                          </a:solidFill>
                          <a:effectLst/>
                          <a:hlinkClick r:id="rId3"/>
                        </a:rPr>
                        <a:t>Spearphishing </a:t>
                      </a:r>
                      <a:r>
                        <a:rPr lang="en-US" sz="1800" u="none" strike="noStrike" dirty="0">
                          <a:solidFill>
                            <a:srgbClr val="4F7CAC"/>
                          </a:solidFill>
                          <a:effectLst/>
                          <a:hlinkClick r:id="rId3"/>
                        </a:rPr>
                        <a:t>via </a:t>
                      </a:r>
                      <a:r>
                        <a:rPr lang="en-US" sz="1800" u="none" strike="noStrike" dirty="0" smtClean="0">
                          <a:solidFill>
                            <a:srgbClr val="4F7CAC"/>
                          </a:solidFill>
                          <a:effectLst/>
                          <a:hlinkClick r:id="rId3"/>
                        </a:rPr>
                        <a:t>Service</a:t>
                      </a:r>
                      <a:endParaRPr lang="en-US" sz="1800" u="none" strike="noStrike" dirty="0" smtClean="0">
                        <a:solidFill>
                          <a:srgbClr val="4F7CAC"/>
                        </a:solidFill>
                        <a:effectLst/>
                      </a:endParaRPr>
                    </a:p>
                    <a:p>
                      <a:pPr fontAlgn="t"/>
                      <a:r>
                        <a:rPr lang="zh-TW" altLang="en-US" sz="1800" dirty="0" smtClean="0">
                          <a:effectLst/>
                        </a:rPr>
                        <a:t>透過服務進行魚叉式網路釣魚</a:t>
                      </a:r>
                      <a:endParaRPr lang="en-US" sz="18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F7F7F"/>
                    </a:solidFill>
                  </a:tcPr>
                </a:tc>
                <a:tc>
                  <a:txBody>
                    <a:bodyPr/>
                    <a:lstStyle/>
                    <a:p>
                      <a:pPr marL="285750" indent="-285750" fontAlgn="t">
                        <a:buFont typeface="Wingdings" panose="05000000000000000000" pitchFamily="2" charset="2"/>
                        <a:buChar char="n"/>
                      </a:pPr>
                      <a:r>
                        <a:rPr lang="en-US" sz="1800" dirty="0" smtClean="0">
                          <a:effectLst/>
                        </a:rPr>
                        <a:t>Adversaries may send </a:t>
                      </a:r>
                      <a:r>
                        <a:rPr lang="en-US" sz="1800" dirty="0" err="1" smtClean="0">
                          <a:effectLst/>
                        </a:rPr>
                        <a:t>spearphishing</a:t>
                      </a:r>
                      <a:r>
                        <a:rPr lang="en-US" sz="1800" dirty="0" smtClean="0">
                          <a:effectLst/>
                        </a:rPr>
                        <a:t> messages via third-party services in an attempt to gain access to victim systems. </a:t>
                      </a:r>
                      <a:r>
                        <a:rPr lang="en-US" sz="1800" dirty="0" err="1" smtClean="0">
                          <a:effectLst/>
                        </a:rPr>
                        <a:t>Spearphishing</a:t>
                      </a:r>
                      <a:r>
                        <a:rPr lang="en-US" sz="1800" dirty="0" smtClean="0">
                          <a:effectLst/>
                        </a:rPr>
                        <a:t> via service is a specific variant of </a:t>
                      </a:r>
                      <a:r>
                        <a:rPr lang="en-US" sz="1800" dirty="0" err="1" smtClean="0">
                          <a:effectLst/>
                        </a:rPr>
                        <a:t>spearphishing</a:t>
                      </a:r>
                      <a:r>
                        <a:rPr lang="en-US" sz="1800" dirty="0" smtClean="0">
                          <a:effectLst/>
                        </a:rPr>
                        <a:t>. It is different from other forms of </a:t>
                      </a:r>
                      <a:r>
                        <a:rPr lang="en-US" sz="1800" dirty="0" err="1" smtClean="0">
                          <a:effectLst/>
                        </a:rPr>
                        <a:t>spearphishing</a:t>
                      </a:r>
                      <a:r>
                        <a:rPr lang="en-US" sz="1800" dirty="0" smtClean="0">
                          <a:effectLst/>
                        </a:rPr>
                        <a:t> in that it employs the use of third party services rather than directly via enterprise email channels.</a:t>
                      </a:r>
                    </a:p>
                    <a:p>
                      <a:pPr marL="285750" indent="-285750" fontAlgn="t">
                        <a:buFont typeface="Wingdings" panose="05000000000000000000" pitchFamily="2" charset="2"/>
                        <a:buChar char="n"/>
                      </a:pPr>
                      <a:r>
                        <a:rPr lang="zh-TW" altLang="en-US" sz="1800" dirty="0" smtClean="0">
                          <a:effectLst/>
                        </a:rPr>
                        <a:t>攻擊者可能會透過第三方服務發送魚叉式網路釣魚訊息，試圖存取受害者係統。透過服務進行魚叉式網路釣魚是魚叉式網路釣魚的一種特定變體。它與其他形式的魚叉式網路釣魚不同，它使用第三方服務，而不是直接透過企業電子郵件管道。</a:t>
                      </a:r>
                      <a:endParaRPr lang="en-US" sz="18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F7F7F"/>
                    </a:solidFill>
                  </a:tcPr>
                </a:tc>
                <a:extLst>
                  <a:ext uri="{0D108BD9-81ED-4DB2-BD59-A6C34878D82A}">
                    <a16:rowId xmlns:a16="http://schemas.microsoft.com/office/drawing/2014/main" val="3039967100"/>
                  </a:ext>
                </a:extLst>
              </a:tr>
            </a:tbl>
          </a:graphicData>
        </a:graphic>
      </p:graphicFrame>
      <p:sp>
        <p:nvSpPr>
          <p:cNvPr id="9" name="矩形 8"/>
          <p:cNvSpPr/>
          <p:nvPr/>
        </p:nvSpPr>
        <p:spPr>
          <a:xfrm>
            <a:off x="0" y="-20184"/>
            <a:ext cx="10828605" cy="584775"/>
          </a:xfrm>
          <a:prstGeom prst="rect">
            <a:avLst/>
          </a:prstGeom>
        </p:spPr>
        <p:txBody>
          <a:bodyPr wrap="none">
            <a:spAutoFit/>
          </a:bodyPr>
          <a:lstStyle/>
          <a:p>
            <a:r>
              <a:rPr lang="en-US" altLang="zh-TW" sz="3200" dirty="0"/>
              <a:t>3</a:t>
            </a:r>
            <a:r>
              <a:rPr lang="en-US" altLang="zh-TW" sz="3200" dirty="0" smtClean="0"/>
              <a:t>.</a:t>
            </a:r>
            <a:r>
              <a:rPr lang="zh-TW" altLang="en-US" sz="3200" dirty="0" smtClean="0"/>
              <a:t>初步存取</a:t>
            </a:r>
            <a:r>
              <a:rPr lang="en-US" altLang="zh-TW" sz="3200" dirty="0" smtClean="0"/>
              <a:t>Initial Access</a:t>
            </a:r>
            <a:r>
              <a:rPr lang="zh-TW" altLang="en-US" sz="3200" dirty="0" smtClean="0"/>
              <a:t> 戰術</a:t>
            </a:r>
            <a:r>
              <a:rPr lang="en-US" altLang="zh-TW" sz="3200" dirty="0" smtClean="0"/>
              <a:t>| </a:t>
            </a:r>
            <a:r>
              <a:rPr lang="en-US" altLang="zh-TW" sz="2400" dirty="0"/>
              <a:t>5</a:t>
            </a:r>
            <a:r>
              <a:rPr lang="en-US" altLang="zh-TW" sz="2400" dirty="0" smtClean="0"/>
              <a:t>.</a:t>
            </a:r>
            <a:r>
              <a:rPr lang="zh-TW" altLang="en-US" sz="2400" b="1" dirty="0" smtClean="0">
                <a:solidFill>
                  <a:srgbClr val="FF0000"/>
                </a:solidFill>
                <a:effectLst>
                  <a:outerShdw blurRad="38100" dist="38100" dir="2700000" algn="tl">
                    <a:srgbClr val="000000">
                      <a:alpha val="43137"/>
                    </a:srgbClr>
                  </a:outerShdw>
                </a:effectLst>
              </a:rPr>
              <a:t>網路釣魚 </a:t>
            </a:r>
            <a:r>
              <a:rPr lang="en-US" altLang="zh-TW" sz="2400" b="1" dirty="0" smtClean="0">
                <a:solidFill>
                  <a:srgbClr val="FF0000"/>
                </a:solidFill>
                <a:effectLst>
                  <a:outerShdw blurRad="38100" dist="38100" dir="2700000" algn="tl">
                    <a:srgbClr val="000000">
                      <a:alpha val="43137"/>
                    </a:srgbClr>
                  </a:outerShdw>
                </a:effectLst>
              </a:rPr>
              <a:t>Phishing </a:t>
            </a:r>
            <a:r>
              <a:rPr lang="en-US" altLang="zh-TW" sz="2400" dirty="0" smtClean="0"/>
              <a:t>T1566 (3)</a:t>
            </a:r>
            <a:r>
              <a:rPr lang="zh-TW" altLang="en-US" sz="2400" dirty="0" smtClean="0"/>
              <a:t>技術</a:t>
            </a:r>
            <a:endParaRPr lang="en-US" altLang="zh-TW" sz="2400" dirty="0"/>
          </a:p>
        </p:txBody>
      </p:sp>
    </p:spTree>
    <p:extLst>
      <p:ext uri="{BB962C8B-B14F-4D97-AF65-F5344CB8AC3E}">
        <p14:creationId xmlns:p14="http://schemas.microsoft.com/office/powerpoint/2010/main" val="107905828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5772150" y="1825625"/>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800" b="0" i="0" u="none" strike="noStrike" cap="none" normalizeH="0" baseline="0" dirty="0">
                <a:ln>
                  <a:noFill/>
                </a:ln>
                <a:solidFill>
                  <a:schemeClr val="tx1"/>
                </a:solidFill>
                <a:effectLst/>
                <a:latin typeface="Arial" panose="020B0604020202020204" pitchFamily="34" charset="0"/>
              </a:rPr>
              <a:t/>
            </a:r>
            <a:br>
              <a:rPr kumimoji="0" lang="zh-TW" altLang="zh-TW" sz="1800" b="0" i="0" u="none" strike="noStrike" cap="none" normalizeH="0" baseline="0" dirty="0">
                <a:ln>
                  <a:noFill/>
                </a:ln>
                <a:solidFill>
                  <a:schemeClr val="tx1"/>
                </a:solidFill>
                <a:effectLst/>
                <a:latin typeface="Arial" panose="020B0604020202020204" pitchFamily="34" charset="0"/>
              </a:rPr>
            </a:br>
            <a:endParaRPr kumimoji="0" lang="zh-TW" altLang="zh-TW" sz="1800" b="0" i="0" u="none" strike="noStrike" cap="none" normalizeH="0" baseline="0" dirty="0">
              <a:ln>
                <a:noFill/>
              </a:ln>
              <a:solidFill>
                <a:schemeClr val="tx1"/>
              </a:solidFill>
              <a:effectLst/>
              <a:latin typeface="Arial" panose="020B0604020202020204" pitchFamily="34" charset="0"/>
            </a:endParaRPr>
          </a:p>
        </p:txBody>
      </p:sp>
      <p:sp>
        <p:nvSpPr>
          <p:cNvPr id="2" name="投影片編號版面配置區 1"/>
          <p:cNvSpPr>
            <a:spLocks noGrp="1"/>
          </p:cNvSpPr>
          <p:nvPr>
            <p:ph type="sldNum" sz="quarter" idx="12"/>
          </p:nvPr>
        </p:nvSpPr>
        <p:spPr/>
        <p:txBody>
          <a:bodyPr/>
          <a:lstStyle/>
          <a:p>
            <a:fld id="{D16C3A51-89D0-4E4D-AA61-5A30A561532A}" type="slidenum">
              <a:rPr lang="zh-TW" altLang="en-US" smtClean="0"/>
              <a:pPr/>
              <a:t>32</a:t>
            </a:fld>
            <a:endParaRPr lang="zh-TW" altLang="en-US"/>
          </a:p>
        </p:txBody>
      </p:sp>
      <p:sp>
        <p:nvSpPr>
          <p:cNvPr id="7" name="文字方塊 6"/>
          <p:cNvSpPr txBox="1"/>
          <p:nvPr/>
        </p:nvSpPr>
        <p:spPr>
          <a:xfrm>
            <a:off x="3657600" y="5951913"/>
            <a:ext cx="45719" cy="369332"/>
          </a:xfrm>
          <a:prstGeom prst="rect">
            <a:avLst/>
          </a:prstGeom>
          <a:noFill/>
        </p:spPr>
        <p:txBody>
          <a:bodyPr wrap="square" rtlCol="0">
            <a:spAutoFit/>
          </a:bodyPr>
          <a:lstStyle/>
          <a:p>
            <a:endParaRPr lang="zh-TW" altLang="en-US" dirty="0"/>
          </a:p>
        </p:txBody>
      </p:sp>
      <p:graphicFrame>
        <p:nvGraphicFramePr>
          <p:cNvPr id="6" name="表格 5"/>
          <p:cNvGraphicFramePr>
            <a:graphicFrameLocks noGrp="1"/>
          </p:cNvGraphicFramePr>
          <p:nvPr>
            <p:extLst>
              <p:ext uri="{D42A27DB-BD31-4B8C-83A1-F6EECF244321}">
                <p14:modId xmlns:p14="http://schemas.microsoft.com/office/powerpoint/2010/main" val="3187496392"/>
              </p:ext>
            </p:extLst>
          </p:nvPr>
        </p:nvGraphicFramePr>
        <p:xfrm>
          <a:off x="1" y="658755"/>
          <a:ext cx="12191999" cy="4724400"/>
        </p:xfrm>
        <a:graphic>
          <a:graphicData uri="http://schemas.openxmlformats.org/drawingml/2006/table">
            <a:tbl>
              <a:tblPr/>
              <a:tblGrid>
                <a:gridCol w="1520326">
                  <a:extLst>
                    <a:ext uri="{9D8B030D-6E8A-4147-A177-3AD203B41FA5}">
                      <a16:colId xmlns:a16="http://schemas.microsoft.com/office/drawing/2014/main" val="2340207979"/>
                    </a:ext>
                  </a:extLst>
                </a:gridCol>
                <a:gridCol w="3227943">
                  <a:extLst>
                    <a:ext uri="{9D8B030D-6E8A-4147-A177-3AD203B41FA5}">
                      <a16:colId xmlns:a16="http://schemas.microsoft.com/office/drawing/2014/main" val="3916782922"/>
                    </a:ext>
                  </a:extLst>
                </a:gridCol>
                <a:gridCol w="7443730">
                  <a:extLst>
                    <a:ext uri="{9D8B030D-6E8A-4147-A177-3AD203B41FA5}">
                      <a16:colId xmlns:a16="http://schemas.microsoft.com/office/drawing/2014/main" val="1692274310"/>
                    </a:ext>
                  </a:extLst>
                </a:gridCol>
              </a:tblGrid>
              <a:tr h="0">
                <a:tc gridSpan="3">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2000" b="0" i="0" u="none" strike="noStrike" cap="none" normalizeH="0" baseline="0" dirty="0">
                          <a:ln>
                            <a:noFill/>
                          </a:ln>
                          <a:solidFill>
                            <a:srgbClr val="39434C"/>
                          </a:solidFill>
                          <a:effectLst/>
                          <a:latin typeface="Arial" panose="020B0604020202020204" pitchFamily="34" charset="0"/>
                          <a:ea typeface="Roboto-Regular"/>
                        </a:rPr>
                        <a:t>Sub-techniques (3)</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F7F7F"/>
                    </a:solidFill>
                  </a:tcPr>
                </a:tc>
                <a:tc hMerge="1">
                  <a:txBody>
                    <a:bodyPr/>
                    <a:lstStyle/>
                    <a:p>
                      <a:pPr algn="l" fontAlgn="b"/>
                      <a:endParaRPr lang="en-US" dirty="0">
                        <a:effectLst/>
                      </a:endParaRPr>
                    </a:p>
                  </a:txBody>
                  <a:tcPr anchor="b">
                    <a:lnL w="9525" cap="flat" cmpd="sng" algn="ctr">
                      <a:solidFill>
                        <a:srgbClr val="DFDFDF"/>
                      </a:solidFill>
                      <a:prstDash val="solid"/>
                      <a:round/>
                      <a:headEnd type="none" w="med" len="med"/>
                      <a:tailEnd type="none" w="med" len="med"/>
                    </a:lnL>
                    <a:lnR>
                      <a:noFill/>
                    </a:lnR>
                    <a:lnT w="9525" cap="flat" cmpd="sng" algn="ctr">
                      <a:solidFill>
                        <a:srgbClr val="A0CD9D"/>
                      </a:solidFill>
                      <a:prstDash val="solid"/>
                      <a:round/>
                      <a:headEnd type="none" w="med" len="med"/>
                      <a:tailEnd type="none" w="med" len="med"/>
                    </a:lnT>
                    <a:lnB w="9525" cap="flat" cmpd="sng" algn="ctr">
                      <a:solidFill>
                        <a:srgbClr val="E0CC9D"/>
                      </a:solidFill>
                      <a:prstDash val="solid"/>
                      <a:round/>
                      <a:headEnd type="none" w="med" len="med"/>
                      <a:tailEnd type="none" w="med" len="med"/>
                    </a:lnB>
                  </a:tcPr>
                </a:tc>
                <a:tc hMerge="1">
                  <a:txBody>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zh-TW" sz="2000" b="0" i="0" u="none" strike="noStrike" cap="none" normalizeH="0" baseline="0" dirty="0">
                        <a:ln>
                          <a:noFill/>
                        </a:ln>
                        <a:solidFill>
                          <a:srgbClr val="39434C"/>
                        </a:solidFill>
                        <a:effectLst/>
                        <a:latin typeface="Arial" panose="020B0604020202020204" pitchFamily="34" charset="0"/>
                        <a:ea typeface="Roboto-Regular"/>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F7F7F"/>
                    </a:solidFill>
                  </a:tcPr>
                </a:tc>
                <a:extLst>
                  <a:ext uri="{0D108BD9-81ED-4DB2-BD59-A6C34878D82A}">
                    <a16:rowId xmlns:a16="http://schemas.microsoft.com/office/drawing/2014/main" val="2394320160"/>
                  </a:ext>
                </a:extLst>
              </a:tr>
              <a:tr h="0">
                <a:tc>
                  <a:txBody>
                    <a:bodyPr/>
                    <a:lstStyle/>
                    <a:p>
                      <a:pPr algn="l" fontAlgn="b"/>
                      <a:r>
                        <a:rPr lang="en-US" sz="2000" dirty="0">
                          <a:effectLst/>
                        </a:rPr>
                        <a:t>ID</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F7F7F"/>
                    </a:solidFill>
                  </a:tcPr>
                </a:tc>
                <a:tc>
                  <a:txBody>
                    <a:bodyPr/>
                    <a:lstStyle/>
                    <a:p>
                      <a:pPr algn="l" fontAlgn="b"/>
                      <a:r>
                        <a:rPr lang="en-US" sz="2000" dirty="0">
                          <a:effectLst/>
                        </a:rPr>
                        <a:t>Name</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F7F7F"/>
                    </a:solidFill>
                  </a:tcPr>
                </a:tc>
                <a:tc>
                  <a:txBody>
                    <a:bodyPr/>
                    <a:lstStyle/>
                    <a:p>
                      <a:pPr algn="l" fontAlgn="b"/>
                      <a:r>
                        <a:rPr lang="en-US" sz="2000" dirty="0" smtClean="0">
                          <a:effectLst/>
                        </a:rPr>
                        <a:t>Description</a:t>
                      </a:r>
                      <a:endParaRPr lang="en-US" sz="2000" dirty="0">
                        <a:effectLst/>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F7F7F"/>
                    </a:solidFill>
                  </a:tcPr>
                </a:tc>
                <a:extLst>
                  <a:ext uri="{0D108BD9-81ED-4DB2-BD59-A6C34878D82A}">
                    <a16:rowId xmlns:a16="http://schemas.microsoft.com/office/drawing/2014/main" val="1934092260"/>
                  </a:ext>
                </a:extLst>
              </a:tr>
              <a:tr h="0">
                <a:tc>
                  <a:txBody>
                    <a:bodyPr/>
                    <a:lstStyle/>
                    <a:p>
                      <a:pPr fontAlgn="t"/>
                      <a:r>
                        <a:rPr lang="en-US" altLang="zh-TW" sz="2000" b="0" i="0" u="none" strike="noStrike" kern="1200" dirty="0" smtClean="0">
                          <a:solidFill>
                            <a:schemeClr val="tx1"/>
                          </a:solidFill>
                          <a:effectLst/>
                          <a:latin typeface="+mn-lt"/>
                          <a:ea typeface="+mn-ea"/>
                          <a:cs typeface="+mn-cs"/>
                          <a:hlinkClick r:id="rId2"/>
                        </a:rPr>
                        <a:t>T1566.004</a:t>
                      </a:r>
                      <a:endParaRPr lang="en-US" sz="2400" dirty="0">
                        <a:effectLst/>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F7F7F"/>
                    </a:solidFill>
                  </a:tcPr>
                </a:tc>
                <a:tc>
                  <a:txBody>
                    <a:bodyPr/>
                    <a:lstStyle/>
                    <a:p>
                      <a:pPr fontAlgn="t"/>
                      <a:r>
                        <a:rPr lang="en-US" altLang="zh-TW" sz="1800" b="0" i="0" u="none" strike="noStrike" kern="1200" dirty="0" err="1" smtClean="0">
                          <a:solidFill>
                            <a:schemeClr val="tx1"/>
                          </a:solidFill>
                          <a:effectLst/>
                          <a:latin typeface="+mn-lt"/>
                          <a:ea typeface="+mn-ea"/>
                          <a:cs typeface="+mn-cs"/>
                          <a:hlinkClick r:id="rId2"/>
                        </a:rPr>
                        <a:t>Spearphishing</a:t>
                      </a:r>
                      <a:r>
                        <a:rPr lang="en-US" altLang="zh-TW" sz="1800" b="0" i="0" u="none" strike="noStrike" kern="1200" dirty="0" smtClean="0">
                          <a:solidFill>
                            <a:schemeClr val="tx1"/>
                          </a:solidFill>
                          <a:effectLst/>
                          <a:latin typeface="+mn-lt"/>
                          <a:ea typeface="+mn-ea"/>
                          <a:cs typeface="+mn-cs"/>
                          <a:hlinkClick r:id="rId2"/>
                        </a:rPr>
                        <a:t> Voice</a:t>
                      </a:r>
                      <a:endParaRPr lang="en-US" altLang="zh-TW" sz="1800" dirty="0" smtClean="0">
                        <a:effectLst/>
                      </a:endParaRPr>
                    </a:p>
                    <a:p>
                      <a:pPr fontAlgn="t"/>
                      <a:r>
                        <a:rPr lang="zh-TW" altLang="en-US" sz="1800" dirty="0" smtClean="0">
                          <a:effectLst/>
                        </a:rPr>
                        <a:t>魚叉式網路釣魚聲音</a:t>
                      </a:r>
                      <a:endParaRPr lang="en-US" sz="18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F7F7F"/>
                    </a:solidFill>
                  </a:tcPr>
                </a:tc>
                <a:tc>
                  <a:txBody>
                    <a:bodyPr/>
                    <a:lstStyle/>
                    <a:p>
                      <a:pPr marL="285750" indent="-285750" fontAlgn="t">
                        <a:buFont typeface="Wingdings" panose="05000000000000000000" pitchFamily="2" charset="2"/>
                        <a:buChar char="n"/>
                      </a:pPr>
                      <a:r>
                        <a:rPr lang="en-US" altLang="zh-TW" sz="1800" dirty="0" smtClean="0">
                          <a:effectLst/>
                        </a:rPr>
                        <a:t>Adversaries may use voice communications to ultimately gain access to victim systems. </a:t>
                      </a:r>
                      <a:r>
                        <a:rPr lang="en-US" altLang="zh-TW" sz="1800" dirty="0" err="1" smtClean="0">
                          <a:effectLst/>
                        </a:rPr>
                        <a:t>Spearphishing</a:t>
                      </a:r>
                      <a:r>
                        <a:rPr lang="en-US" altLang="zh-TW" sz="1800" dirty="0" smtClean="0">
                          <a:effectLst/>
                        </a:rPr>
                        <a:t> voice is a specific variant of </a:t>
                      </a:r>
                      <a:r>
                        <a:rPr lang="en-US" altLang="zh-TW" sz="1800" dirty="0" err="1" smtClean="0">
                          <a:effectLst/>
                        </a:rPr>
                        <a:t>spearphishing</a:t>
                      </a:r>
                      <a:r>
                        <a:rPr lang="en-US" altLang="zh-TW" sz="1800" dirty="0" smtClean="0">
                          <a:effectLst/>
                        </a:rPr>
                        <a:t>. It is different from other forms of </a:t>
                      </a:r>
                      <a:r>
                        <a:rPr lang="en-US" altLang="zh-TW" sz="1800" dirty="0" err="1" smtClean="0">
                          <a:effectLst/>
                        </a:rPr>
                        <a:t>spearphishing</a:t>
                      </a:r>
                      <a:r>
                        <a:rPr lang="en-US" altLang="zh-TW" sz="1800" dirty="0" smtClean="0">
                          <a:effectLst/>
                        </a:rPr>
                        <a:t> in that is employs the use of manipulating a user into providing access to systems through a phone call or other forms of voice communications. </a:t>
                      </a:r>
                      <a:r>
                        <a:rPr lang="en-US" altLang="zh-TW" sz="1800" dirty="0" err="1" smtClean="0">
                          <a:effectLst/>
                        </a:rPr>
                        <a:t>Spearphishing</a:t>
                      </a:r>
                      <a:r>
                        <a:rPr lang="en-US" altLang="zh-TW" sz="1800" dirty="0" smtClean="0">
                          <a:effectLst/>
                        </a:rPr>
                        <a:t> frequently involves social engineering techniques, such as posing as a trusted source (ex: Impersonation) and/or creating a sense of urgency or alarm for the recipient.</a:t>
                      </a:r>
                    </a:p>
                    <a:p>
                      <a:pPr marL="285750" indent="-285750" fontAlgn="t">
                        <a:buFont typeface="Wingdings" panose="05000000000000000000" pitchFamily="2" charset="2"/>
                        <a:buChar char="n"/>
                      </a:pPr>
                      <a:r>
                        <a:rPr lang="zh-TW" altLang="en-US" sz="1800" dirty="0" smtClean="0">
                          <a:effectLst/>
                        </a:rPr>
                        <a:t>對手可能會使用語音通訊來最終存取受害者係統。魚叉式網路釣魚語音是魚叉式網路釣魚的一種特定變體。它與其他形式的魚叉式網路釣魚不同，它利用操縱用戶透過電話或其他形式的語音通訊來提供對系統的存取。魚叉式網路釣魚經常涉及社會工程技術，例如冒充可信來源（例如：假冒）和</a:t>
                      </a:r>
                      <a:r>
                        <a:rPr lang="en-US" altLang="zh-TW" sz="1800" dirty="0" smtClean="0">
                          <a:effectLst/>
                        </a:rPr>
                        <a:t>/</a:t>
                      </a:r>
                      <a:r>
                        <a:rPr lang="zh-TW" altLang="en-US" sz="1800" dirty="0" smtClean="0">
                          <a:effectLst/>
                        </a:rPr>
                        <a:t>或為收件者製造緊迫感或警報。</a:t>
                      </a:r>
                      <a:endParaRPr lang="en-US" sz="18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F7F7F"/>
                    </a:solidFill>
                  </a:tcPr>
                </a:tc>
                <a:extLst>
                  <a:ext uri="{0D108BD9-81ED-4DB2-BD59-A6C34878D82A}">
                    <a16:rowId xmlns:a16="http://schemas.microsoft.com/office/drawing/2014/main" val="620772326"/>
                  </a:ext>
                </a:extLst>
              </a:tr>
            </a:tbl>
          </a:graphicData>
        </a:graphic>
      </p:graphicFrame>
      <p:sp>
        <p:nvSpPr>
          <p:cNvPr id="9" name="矩形 8"/>
          <p:cNvSpPr/>
          <p:nvPr/>
        </p:nvSpPr>
        <p:spPr>
          <a:xfrm>
            <a:off x="0" y="-20184"/>
            <a:ext cx="10828605" cy="584775"/>
          </a:xfrm>
          <a:prstGeom prst="rect">
            <a:avLst/>
          </a:prstGeom>
        </p:spPr>
        <p:txBody>
          <a:bodyPr wrap="none">
            <a:spAutoFit/>
          </a:bodyPr>
          <a:lstStyle/>
          <a:p>
            <a:r>
              <a:rPr lang="en-US" altLang="zh-TW" sz="3200" dirty="0"/>
              <a:t>3</a:t>
            </a:r>
            <a:r>
              <a:rPr lang="en-US" altLang="zh-TW" sz="3200" dirty="0" smtClean="0"/>
              <a:t>.</a:t>
            </a:r>
            <a:r>
              <a:rPr lang="zh-TW" altLang="en-US" sz="3200" dirty="0" smtClean="0"/>
              <a:t>初步存取</a:t>
            </a:r>
            <a:r>
              <a:rPr lang="en-US" altLang="zh-TW" sz="3200" dirty="0" smtClean="0"/>
              <a:t>Initial Access</a:t>
            </a:r>
            <a:r>
              <a:rPr lang="zh-TW" altLang="en-US" sz="3200" dirty="0" smtClean="0"/>
              <a:t> 戰術</a:t>
            </a:r>
            <a:r>
              <a:rPr lang="en-US" altLang="zh-TW" sz="3200" dirty="0" smtClean="0"/>
              <a:t>| </a:t>
            </a:r>
            <a:r>
              <a:rPr lang="en-US" altLang="zh-TW" sz="2400" dirty="0"/>
              <a:t>5</a:t>
            </a:r>
            <a:r>
              <a:rPr lang="en-US" altLang="zh-TW" sz="2400" dirty="0" smtClean="0"/>
              <a:t>.</a:t>
            </a:r>
            <a:r>
              <a:rPr lang="zh-TW" altLang="en-US" sz="2400" b="1" dirty="0" smtClean="0">
                <a:solidFill>
                  <a:srgbClr val="FF0000"/>
                </a:solidFill>
                <a:effectLst>
                  <a:outerShdw blurRad="38100" dist="38100" dir="2700000" algn="tl">
                    <a:srgbClr val="000000">
                      <a:alpha val="43137"/>
                    </a:srgbClr>
                  </a:outerShdw>
                </a:effectLst>
              </a:rPr>
              <a:t>網路釣魚 </a:t>
            </a:r>
            <a:r>
              <a:rPr lang="en-US" altLang="zh-TW" sz="2400" b="1" dirty="0" smtClean="0">
                <a:solidFill>
                  <a:srgbClr val="FF0000"/>
                </a:solidFill>
                <a:effectLst>
                  <a:outerShdw blurRad="38100" dist="38100" dir="2700000" algn="tl">
                    <a:srgbClr val="000000">
                      <a:alpha val="43137"/>
                    </a:srgbClr>
                  </a:outerShdw>
                </a:effectLst>
              </a:rPr>
              <a:t>Phishing </a:t>
            </a:r>
            <a:r>
              <a:rPr lang="en-US" altLang="zh-TW" sz="2400" dirty="0" smtClean="0"/>
              <a:t>T1566 (3)</a:t>
            </a:r>
            <a:r>
              <a:rPr lang="zh-TW" altLang="en-US" sz="2400" dirty="0" smtClean="0"/>
              <a:t>技術</a:t>
            </a:r>
            <a:endParaRPr lang="en-US" altLang="zh-TW" sz="2400" dirty="0"/>
          </a:p>
        </p:txBody>
      </p:sp>
    </p:spTree>
    <p:extLst>
      <p:ext uri="{BB962C8B-B14F-4D97-AF65-F5344CB8AC3E}">
        <p14:creationId xmlns:p14="http://schemas.microsoft.com/office/powerpoint/2010/main" val="110856853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p:cNvGraphicFramePr>
            <a:graphicFrameLocks noGrp="1"/>
          </p:cNvGraphicFramePr>
          <p:nvPr>
            <p:extLst>
              <p:ext uri="{D42A27DB-BD31-4B8C-83A1-F6EECF244321}">
                <p14:modId xmlns:p14="http://schemas.microsoft.com/office/powerpoint/2010/main" val="2830168952"/>
              </p:ext>
            </p:extLst>
          </p:nvPr>
        </p:nvGraphicFramePr>
        <p:xfrm>
          <a:off x="128416" y="1185391"/>
          <a:ext cx="11804985" cy="4399798"/>
        </p:xfrm>
        <a:graphic>
          <a:graphicData uri="http://schemas.openxmlformats.org/drawingml/2006/table">
            <a:tbl>
              <a:tblPr/>
              <a:tblGrid>
                <a:gridCol w="938755">
                  <a:extLst>
                    <a:ext uri="{9D8B030D-6E8A-4147-A177-3AD203B41FA5}">
                      <a16:colId xmlns:a16="http://schemas.microsoft.com/office/drawing/2014/main" val="3772659884"/>
                    </a:ext>
                  </a:extLst>
                </a:gridCol>
                <a:gridCol w="1425329">
                  <a:extLst>
                    <a:ext uri="{9D8B030D-6E8A-4147-A177-3AD203B41FA5}">
                      <a16:colId xmlns:a16="http://schemas.microsoft.com/office/drawing/2014/main" val="2877839457"/>
                    </a:ext>
                  </a:extLst>
                </a:gridCol>
                <a:gridCol w="9440901">
                  <a:extLst>
                    <a:ext uri="{9D8B030D-6E8A-4147-A177-3AD203B41FA5}">
                      <a16:colId xmlns:a16="http://schemas.microsoft.com/office/drawing/2014/main" val="3645969166"/>
                    </a:ext>
                  </a:extLst>
                </a:gridCol>
              </a:tblGrid>
              <a:tr h="190093">
                <a:tc>
                  <a:txBody>
                    <a:bodyPr/>
                    <a:lstStyle/>
                    <a:p>
                      <a:pPr algn="l" fontAlgn="b"/>
                      <a:r>
                        <a:rPr lang="en-US" sz="1400" b="1" dirty="0">
                          <a:effectLst/>
                        </a:rPr>
                        <a:t>ID</a:t>
                      </a:r>
                    </a:p>
                  </a:txBody>
                  <a:tcPr marL="68870" marR="68870" marT="34435" marB="3443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altLang="zh-TW" sz="1400" b="1" dirty="0" smtClean="0">
                          <a:effectLst/>
                        </a:rPr>
                        <a:t>Name</a:t>
                      </a:r>
                      <a:endParaRPr lang="en-US" sz="1400" b="1" dirty="0">
                        <a:effectLst/>
                      </a:endParaRPr>
                    </a:p>
                  </a:txBody>
                  <a:tcPr marL="68870" marR="68870" marT="34435" marB="3443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a:effectLst/>
                        </a:rPr>
                        <a:t>Description</a:t>
                      </a:r>
                    </a:p>
                  </a:txBody>
                  <a:tcPr marL="68870" marR="68870" marT="34435" marB="3443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2095200646"/>
                  </a:ext>
                </a:extLst>
              </a:tr>
              <a:tr h="881349">
                <a:tc>
                  <a:txBody>
                    <a:bodyPr/>
                    <a:lstStyle/>
                    <a:p>
                      <a:pPr fontAlgn="t"/>
                      <a:r>
                        <a:rPr lang="en-US" altLang="zh-TW" sz="1800" b="0" i="0" u="none" strike="noStrike" dirty="0" smtClean="0">
                          <a:solidFill>
                            <a:srgbClr val="4F7CAC"/>
                          </a:solidFill>
                          <a:effectLst/>
                          <a:latin typeface="+mn-lt"/>
                          <a:hlinkClick r:id="rId2"/>
                        </a:rPr>
                        <a:t>G0001</a:t>
                      </a:r>
                      <a:endParaRPr lang="en-US" sz="1800" b="1" dirty="0">
                        <a:effectLst/>
                        <a:latin typeface="+mn-l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2"/>
                        </a:rPr>
                        <a:t>Axiom</a:t>
                      </a:r>
                      <a:endParaRPr lang="en-US" sz="14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marL="285750" indent="-285750" fontAlgn="t">
                        <a:buFont typeface="Wingdings" panose="05000000000000000000" pitchFamily="2" charset="2"/>
                        <a:buChar char="n"/>
                      </a:pPr>
                      <a:r>
                        <a:rPr lang="en-US" altLang="zh-TW" sz="1800" b="0" i="0" u="none" strike="noStrike" kern="1200" dirty="0" smtClean="0">
                          <a:solidFill>
                            <a:schemeClr val="tx1"/>
                          </a:solidFill>
                          <a:effectLst/>
                          <a:latin typeface="+mn-lt"/>
                          <a:ea typeface="+mn-ea"/>
                          <a:cs typeface="+mn-cs"/>
                          <a:hlinkClick r:id="rId2"/>
                        </a:rPr>
                        <a:t>Axiom</a:t>
                      </a:r>
                      <a:r>
                        <a:rPr lang="en-US" altLang="zh-TW" sz="1800" b="0" i="0" kern="1200" dirty="0" smtClean="0">
                          <a:solidFill>
                            <a:schemeClr val="tx1"/>
                          </a:solidFill>
                          <a:effectLst/>
                          <a:latin typeface="+mn-lt"/>
                          <a:ea typeface="+mn-ea"/>
                          <a:cs typeface="+mn-cs"/>
                        </a:rPr>
                        <a:t> has used spear phishing to initially compromise victims.</a:t>
                      </a:r>
                    </a:p>
                    <a:p>
                      <a:pPr marL="285750" indent="-285750" fontAlgn="t">
                        <a:buFont typeface="Wingdings" panose="05000000000000000000" pitchFamily="2" charset="2"/>
                        <a:buChar char="n"/>
                      </a:pPr>
                      <a:r>
                        <a:rPr lang="en-US" altLang="zh-TW" sz="1800" u="none" strike="noStrike" dirty="0" smtClean="0">
                          <a:solidFill>
                            <a:srgbClr val="4F7CAC"/>
                          </a:solidFill>
                          <a:effectLst/>
                          <a:hlinkClick r:id="rId2"/>
                        </a:rPr>
                        <a:t>Axiom</a:t>
                      </a:r>
                      <a:r>
                        <a:rPr lang="zh-TW" altLang="en-US" sz="1800" dirty="0" smtClean="0">
                          <a:effectLst/>
                        </a:rPr>
                        <a:t>最初使用魚叉式網路釣魚來危害受害者。</a:t>
                      </a:r>
                      <a:endParaRPr lang="en-US" altLang="zh-TW" sz="1800" b="0" i="0" kern="1200" dirty="0" smtClean="0">
                        <a:solidFill>
                          <a:schemeClr val="tx1"/>
                        </a:solidFill>
                        <a:effectLst/>
                        <a:latin typeface="+mn-lt"/>
                        <a:ea typeface="+mn-ea"/>
                        <a:cs typeface="+mn-cs"/>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2489582577"/>
                  </a:ext>
                </a:extLst>
              </a:tr>
              <a:tr h="881349">
                <a:tc>
                  <a:txBody>
                    <a:bodyPr/>
                    <a:lstStyle/>
                    <a:p>
                      <a:pPr fontAlgn="t"/>
                      <a:r>
                        <a:rPr lang="en-US" altLang="zh-TW" sz="1800" b="0" i="0" u="none" strike="noStrike" kern="1200" dirty="0" smtClean="0">
                          <a:solidFill>
                            <a:schemeClr val="tx1"/>
                          </a:solidFill>
                          <a:effectLst/>
                          <a:latin typeface="+mn-lt"/>
                          <a:ea typeface="+mn-ea"/>
                          <a:cs typeface="+mn-cs"/>
                          <a:hlinkClick r:id="rId3"/>
                        </a:rPr>
                        <a:t>G0115</a:t>
                      </a:r>
                      <a:endParaRPr lang="en-US" sz="14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fontAlgn="t"/>
                      <a:r>
                        <a:rPr lang="en-US" altLang="zh-TW" sz="1400" b="0" i="0" u="none" strike="noStrike" dirty="0" smtClean="0">
                          <a:solidFill>
                            <a:srgbClr val="4F7CAC"/>
                          </a:solidFill>
                          <a:effectLst/>
                          <a:latin typeface="+mn-lt"/>
                          <a:hlinkClick r:id="rId3"/>
                        </a:rPr>
                        <a:t>GOLD SOUTHFIELD</a:t>
                      </a:r>
                      <a:endParaRPr lang="en-US" sz="1400" b="1" dirty="0">
                        <a:effectLst/>
                        <a:latin typeface="+mn-l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marL="285750" indent="-285750" fontAlgn="t">
                        <a:buClrTx/>
                        <a:buFont typeface="Wingdings" panose="05000000000000000000" pitchFamily="2" charset="2"/>
                        <a:buChar char="n"/>
                      </a:pPr>
                      <a:r>
                        <a:rPr lang="en-US" altLang="zh-TW" sz="1800" b="0" i="0" u="none" strike="noStrike" kern="1200" dirty="0" smtClean="0">
                          <a:solidFill>
                            <a:schemeClr val="tx1"/>
                          </a:solidFill>
                          <a:effectLst/>
                          <a:latin typeface="+mn-lt"/>
                          <a:ea typeface="+mn-ea"/>
                          <a:cs typeface="+mn-cs"/>
                          <a:hlinkClick r:id="rId3"/>
                        </a:rPr>
                        <a:t>GOLD SOUTHFIELD</a:t>
                      </a:r>
                      <a:r>
                        <a:rPr lang="en-US" altLang="zh-TW" sz="1800" b="0" i="0" kern="1200" dirty="0" smtClean="0">
                          <a:solidFill>
                            <a:schemeClr val="tx1"/>
                          </a:solidFill>
                          <a:effectLst/>
                          <a:latin typeface="+mn-lt"/>
                          <a:ea typeface="+mn-ea"/>
                          <a:cs typeface="+mn-cs"/>
                        </a:rPr>
                        <a:t> has conducted malicious spam (</a:t>
                      </a:r>
                      <a:r>
                        <a:rPr lang="en-US" altLang="zh-TW" sz="1800" b="0" i="0" kern="1200" dirty="0" err="1" smtClean="0">
                          <a:solidFill>
                            <a:schemeClr val="tx1"/>
                          </a:solidFill>
                          <a:effectLst/>
                          <a:latin typeface="+mn-lt"/>
                          <a:ea typeface="+mn-ea"/>
                          <a:cs typeface="+mn-cs"/>
                        </a:rPr>
                        <a:t>malspam</a:t>
                      </a:r>
                      <a:r>
                        <a:rPr lang="en-US" altLang="zh-TW" sz="1800" b="0" i="0" kern="1200" dirty="0" smtClean="0">
                          <a:solidFill>
                            <a:schemeClr val="tx1"/>
                          </a:solidFill>
                          <a:effectLst/>
                          <a:latin typeface="+mn-lt"/>
                          <a:ea typeface="+mn-ea"/>
                          <a:cs typeface="+mn-cs"/>
                        </a:rPr>
                        <a:t>) campaigns to gain access to victim's machines.</a:t>
                      </a:r>
                    </a:p>
                    <a:p>
                      <a:pPr marL="285750" indent="-285750" fontAlgn="t">
                        <a:buClrTx/>
                        <a:buFont typeface="Wingdings" panose="05000000000000000000" pitchFamily="2" charset="2"/>
                        <a:buChar char="n"/>
                      </a:pPr>
                      <a:r>
                        <a:rPr lang="en-US" altLang="zh-TW" sz="1800" b="0" i="0" u="none" strike="noStrike" kern="1200" dirty="0" smtClean="0">
                          <a:solidFill>
                            <a:schemeClr val="tx1"/>
                          </a:solidFill>
                          <a:effectLst/>
                          <a:latin typeface="+mn-lt"/>
                          <a:ea typeface="+mn-ea"/>
                          <a:cs typeface="+mn-cs"/>
                          <a:hlinkClick r:id="rId3"/>
                        </a:rPr>
                        <a:t>GOLD SOUTHFIELD</a:t>
                      </a:r>
                      <a:r>
                        <a:rPr lang="zh-TW" altLang="en-US" sz="1800" b="0" i="0" kern="1200" dirty="0" smtClean="0">
                          <a:solidFill>
                            <a:schemeClr val="tx1"/>
                          </a:solidFill>
                          <a:effectLst/>
                          <a:latin typeface="+mn-lt"/>
                          <a:ea typeface="+mn-ea"/>
                          <a:cs typeface="+mn-cs"/>
                        </a:rPr>
                        <a:t>進行了惡意垃圾郵件 </a:t>
                      </a:r>
                      <a:r>
                        <a:rPr lang="en-US" altLang="zh-TW" sz="1800" b="0" i="0" kern="1200" dirty="0" smtClean="0">
                          <a:solidFill>
                            <a:schemeClr val="tx1"/>
                          </a:solidFill>
                          <a:effectLst/>
                          <a:latin typeface="+mn-lt"/>
                          <a:ea typeface="+mn-ea"/>
                          <a:cs typeface="+mn-cs"/>
                        </a:rPr>
                        <a:t>(malspam) </a:t>
                      </a:r>
                      <a:r>
                        <a:rPr lang="zh-TW" altLang="en-US" sz="1800" b="0" i="0" kern="1200" dirty="0" smtClean="0">
                          <a:solidFill>
                            <a:schemeClr val="tx1"/>
                          </a:solidFill>
                          <a:effectLst/>
                          <a:latin typeface="+mn-lt"/>
                          <a:ea typeface="+mn-ea"/>
                          <a:cs typeface="+mn-cs"/>
                        </a:rPr>
                        <a:t>活動，以取得受害者電腦的存取權限。</a:t>
                      </a:r>
                      <a:endParaRPr lang="zh-TW" altLang="en-US"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2916449438"/>
                  </a:ext>
                </a:extLst>
              </a:tr>
              <a:tr h="881349">
                <a:tc>
                  <a:txBody>
                    <a:bodyPr/>
                    <a:lstStyle/>
                    <a:p>
                      <a:pPr fontAlgn="t"/>
                      <a:r>
                        <a:rPr lang="en-US" altLang="zh-TW" sz="1800" b="0" i="0" u="none" strike="noStrike" kern="1200" dirty="0" smtClean="0">
                          <a:solidFill>
                            <a:schemeClr val="tx1"/>
                          </a:solidFill>
                          <a:effectLst/>
                          <a:latin typeface="+mn-lt"/>
                          <a:ea typeface="+mn-ea"/>
                          <a:cs typeface="+mn-cs"/>
                          <a:hlinkClick r:id="rId4"/>
                        </a:rPr>
                        <a:t>S0009</a:t>
                      </a:r>
                      <a:endParaRPr lang="en-US" sz="14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4"/>
                        </a:rPr>
                        <a:t>Hikit</a:t>
                      </a:r>
                      <a:endParaRPr lang="en-US" sz="14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marL="171450" indent="-171450" fontAlgn="t">
                        <a:buFont typeface="Wingdings" panose="05000000000000000000" pitchFamily="2" charset="2"/>
                        <a:buChar char="n"/>
                      </a:pPr>
                      <a:r>
                        <a:rPr lang="en-US" altLang="zh-TW" sz="1800" b="0" i="0" u="none" strike="noStrike" kern="1200" dirty="0" smtClean="0">
                          <a:solidFill>
                            <a:schemeClr val="tx1"/>
                          </a:solidFill>
                          <a:effectLst/>
                          <a:latin typeface="+mn-lt"/>
                          <a:ea typeface="+mn-ea"/>
                          <a:cs typeface="+mn-cs"/>
                          <a:hlinkClick r:id="rId4"/>
                        </a:rPr>
                        <a:t>Hikit</a:t>
                      </a:r>
                      <a:r>
                        <a:rPr lang="en-US" altLang="zh-TW" sz="1800" b="0" i="0" kern="1200" dirty="0" smtClean="0">
                          <a:solidFill>
                            <a:schemeClr val="tx1"/>
                          </a:solidFill>
                          <a:effectLst/>
                          <a:latin typeface="+mn-lt"/>
                          <a:ea typeface="+mn-ea"/>
                          <a:cs typeface="+mn-cs"/>
                        </a:rPr>
                        <a:t> has been spread through spear phishing.</a:t>
                      </a:r>
                    </a:p>
                    <a:p>
                      <a:pPr marL="171450" indent="-171450" fontAlgn="t">
                        <a:buFont typeface="Wingdings" panose="05000000000000000000" pitchFamily="2" charset="2"/>
                        <a:buChar char="n"/>
                      </a:pPr>
                      <a:r>
                        <a:rPr lang="en-US" altLang="zh-TW" sz="1800" b="0" i="0" u="none" strike="noStrike" kern="1200" dirty="0" smtClean="0">
                          <a:solidFill>
                            <a:schemeClr val="tx1"/>
                          </a:solidFill>
                          <a:effectLst/>
                          <a:latin typeface="+mn-lt"/>
                          <a:ea typeface="+mn-ea"/>
                          <a:cs typeface="+mn-cs"/>
                          <a:hlinkClick r:id="rId4"/>
                        </a:rPr>
                        <a:t>Hikit</a:t>
                      </a:r>
                      <a:r>
                        <a:rPr lang="zh-TW" altLang="en-US" sz="1800" b="0" i="0" kern="1200" dirty="0" smtClean="0">
                          <a:solidFill>
                            <a:schemeClr val="tx1"/>
                          </a:solidFill>
                          <a:effectLst/>
                          <a:latin typeface="+mn-lt"/>
                          <a:ea typeface="+mn-ea"/>
                          <a:cs typeface="+mn-cs"/>
                        </a:rPr>
                        <a:t>是透過魚叉式網路釣魚傳播的。</a:t>
                      </a:r>
                      <a:endParaRPr lang="en-US" altLang="zh-TW" sz="18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1469228782"/>
                  </a:ext>
                </a:extLst>
              </a:tr>
              <a:tr h="881349">
                <a:tc>
                  <a:txBody>
                    <a:bodyPr/>
                    <a:lstStyle/>
                    <a:p>
                      <a:pPr fontAlgn="t"/>
                      <a:r>
                        <a:rPr lang="en-US" altLang="zh-TW" sz="1800" b="0" i="0" u="none" strike="noStrike" kern="1200" dirty="0" smtClean="0">
                          <a:solidFill>
                            <a:schemeClr val="tx1"/>
                          </a:solidFill>
                          <a:effectLst/>
                          <a:latin typeface="+mn-lt"/>
                          <a:ea typeface="+mn-ea"/>
                          <a:cs typeface="+mn-cs"/>
                          <a:hlinkClick r:id="rId5"/>
                        </a:rPr>
                        <a:t>S1073</a:t>
                      </a:r>
                      <a:endParaRPr lang="en-US" sz="14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5"/>
                        </a:rPr>
                        <a:t>Royal</a:t>
                      </a:r>
                      <a:endParaRPr lang="en-US" sz="14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marL="285750" indent="-285750" fontAlgn="t">
                        <a:buFont typeface="Wingdings" panose="05000000000000000000" pitchFamily="2" charset="2"/>
                        <a:buChar char="n"/>
                      </a:pPr>
                      <a:r>
                        <a:rPr lang="en-US" altLang="zh-TW" sz="1800" b="0" i="0" u="none" strike="noStrike" kern="1200" dirty="0" smtClean="0">
                          <a:solidFill>
                            <a:schemeClr val="tx1"/>
                          </a:solidFill>
                          <a:effectLst/>
                          <a:latin typeface="+mn-lt"/>
                          <a:ea typeface="+mn-ea"/>
                          <a:cs typeface="+mn-cs"/>
                          <a:hlinkClick r:id="rId5"/>
                        </a:rPr>
                        <a:t>Royal</a:t>
                      </a:r>
                      <a:r>
                        <a:rPr lang="en-US" altLang="zh-TW" sz="1800" b="0" i="0" kern="1200" dirty="0" smtClean="0">
                          <a:solidFill>
                            <a:schemeClr val="tx1"/>
                          </a:solidFill>
                          <a:effectLst/>
                          <a:latin typeface="+mn-lt"/>
                          <a:ea typeface="+mn-ea"/>
                          <a:cs typeface="+mn-cs"/>
                        </a:rPr>
                        <a:t> has been spread through the use of phishing campaigns including "call back phishing" where victims are lured into calling a number provided through email.</a:t>
                      </a:r>
                    </a:p>
                    <a:p>
                      <a:pPr marL="285750" indent="-285750" fontAlgn="t">
                        <a:buFont typeface="Wingdings" panose="05000000000000000000" pitchFamily="2" charset="2"/>
                        <a:buChar char="n"/>
                      </a:pPr>
                      <a:r>
                        <a:rPr lang="en-US" altLang="zh-TW" sz="1800" b="0" i="0" u="none" strike="noStrike" kern="1200" dirty="0" smtClean="0">
                          <a:solidFill>
                            <a:schemeClr val="tx1"/>
                          </a:solidFill>
                          <a:effectLst/>
                          <a:latin typeface="+mn-lt"/>
                          <a:ea typeface="+mn-ea"/>
                          <a:cs typeface="+mn-cs"/>
                          <a:hlinkClick r:id="rId5"/>
                        </a:rPr>
                        <a:t>Royal</a:t>
                      </a:r>
                      <a:r>
                        <a:rPr lang="zh-TW" altLang="en-US" sz="1800" b="0" i="0" kern="1200" dirty="0" smtClean="0">
                          <a:solidFill>
                            <a:schemeClr val="tx1"/>
                          </a:solidFill>
                          <a:effectLst/>
                          <a:latin typeface="+mn-lt"/>
                          <a:ea typeface="+mn-ea"/>
                          <a:cs typeface="+mn-cs"/>
                        </a:rPr>
                        <a:t>是透過網路釣魚活動傳播的，其中包括“回撥網路釣魚”，誘使受害者撥打透過電子郵件提供的號碼。</a:t>
                      </a:r>
                      <a:endParaRPr lang="en-US" altLang="zh-TW" sz="18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716386731"/>
                  </a:ext>
                </a:extLst>
              </a:tr>
            </a:tbl>
          </a:graphicData>
        </a:graphic>
      </p:graphicFrame>
      <p:sp>
        <p:nvSpPr>
          <p:cNvPr id="7" name="投影片編號版面配置區 6"/>
          <p:cNvSpPr>
            <a:spLocks noGrp="1"/>
          </p:cNvSpPr>
          <p:nvPr>
            <p:ph type="sldNum" sz="quarter" idx="12"/>
          </p:nvPr>
        </p:nvSpPr>
        <p:spPr/>
        <p:txBody>
          <a:bodyPr/>
          <a:lstStyle/>
          <a:p>
            <a:fld id="{D16C3A51-89D0-4E4D-AA61-5A30A561532A}" type="slidenum">
              <a:rPr lang="zh-TW" altLang="en-US" smtClean="0"/>
              <a:pPr/>
              <a:t>33</a:t>
            </a:fld>
            <a:endParaRPr lang="zh-TW" altLang="en-US"/>
          </a:p>
        </p:txBody>
      </p:sp>
      <p:sp>
        <p:nvSpPr>
          <p:cNvPr id="8" name="矩形 7"/>
          <p:cNvSpPr/>
          <p:nvPr/>
        </p:nvSpPr>
        <p:spPr>
          <a:xfrm>
            <a:off x="0" y="-20184"/>
            <a:ext cx="10751661" cy="584775"/>
          </a:xfrm>
          <a:prstGeom prst="rect">
            <a:avLst/>
          </a:prstGeom>
        </p:spPr>
        <p:txBody>
          <a:bodyPr wrap="none">
            <a:spAutoFit/>
          </a:bodyPr>
          <a:lstStyle/>
          <a:p>
            <a:r>
              <a:rPr lang="en-US" altLang="zh-TW" sz="3200" dirty="0"/>
              <a:t>3</a:t>
            </a:r>
            <a:r>
              <a:rPr lang="en-US" altLang="zh-TW" sz="3200" dirty="0" smtClean="0"/>
              <a:t>.</a:t>
            </a:r>
            <a:r>
              <a:rPr lang="zh-TW" altLang="en-US" sz="3200" dirty="0"/>
              <a:t>初步存取</a:t>
            </a:r>
            <a:r>
              <a:rPr lang="en-US" altLang="zh-TW" sz="3200" dirty="0" smtClean="0"/>
              <a:t>Initial Access</a:t>
            </a:r>
            <a:r>
              <a:rPr lang="zh-TW" altLang="en-US" sz="3200" dirty="0" smtClean="0"/>
              <a:t> 戰術</a:t>
            </a:r>
            <a:r>
              <a:rPr lang="en-US" altLang="zh-TW" sz="3200" dirty="0" smtClean="0"/>
              <a:t>| </a:t>
            </a:r>
            <a:r>
              <a:rPr lang="en-US" altLang="zh-TW" sz="2400" dirty="0"/>
              <a:t>5</a:t>
            </a:r>
            <a:r>
              <a:rPr lang="en-US" altLang="zh-TW" sz="2400" dirty="0" smtClean="0"/>
              <a:t>.</a:t>
            </a:r>
            <a:r>
              <a:rPr lang="zh-TW" altLang="en-US" sz="2400" dirty="0" smtClean="0"/>
              <a:t>網路釣魚 </a:t>
            </a:r>
            <a:r>
              <a:rPr lang="en-US" altLang="zh-TW" sz="2400" dirty="0" smtClean="0"/>
              <a:t>Phishing T1566 (3)</a:t>
            </a:r>
            <a:r>
              <a:rPr lang="zh-TW" altLang="en-US" sz="2400" dirty="0" smtClean="0"/>
              <a:t>技術</a:t>
            </a:r>
            <a:endParaRPr lang="en-US" altLang="zh-TW" sz="2400" dirty="0"/>
          </a:p>
        </p:txBody>
      </p:sp>
      <p:sp>
        <p:nvSpPr>
          <p:cNvPr id="9" name="矩形 8"/>
          <p:cNvSpPr/>
          <p:nvPr/>
        </p:nvSpPr>
        <p:spPr>
          <a:xfrm>
            <a:off x="0" y="604753"/>
            <a:ext cx="4568110" cy="461665"/>
          </a:xfrm>
          <a:prstGeom prst="rect">
            <a:avLst/>
          </a:prstGeom>
        </p:spPr>
        <p:txBody>
          <a:bodyPr wrap="none">
            <a:spAutoFit/>
          </a:bodyPr>
          <a:lstStyle/>
          <a:p>
            <a:r>
              <a:rPr lang="en-US" altLang="zh-TW" sz="2400" b="1" dirty="0">
                <a:solidFill>
                  <a:srgbClr val="39434C"/>
                </a:solidFill>
                <a:latin typeface="Roboto-Light"/>
              </a:rPr>
              <a:t>Procedure </a:t>
            </a:r>
            <a:r>
              <a:rPr lang="en-US" altLang="zh-TW" sz="2400" b="1" dirty="0" smtClean="0">
                <a:solidFill>
                  <a:srgbClr val="39434C"/>
                </a:solidFill>
                <a:latin typeface="Roboto-Light"/>
              </a:rPr>
              <a:t>Examples</a:t>
            </a:r>
            <a:r>
              <a:rPr lang="zh-TW" altLang="en-US" sz="2400" b="1" dirty="0" smtClean="0">
                <a:solidFill>
                  <a:srgbClr val="39434C"/>
                </a:solidFill>
                <a:latin typeface="Roboto-Light"/>
              </a:rPr>
              <a:t> 程式範例</a:t>
            </a:r>
            <a:endParaRPr lang="zh-TW" altLang="en-US" sz="2400" b="1" dirty="0"/>
          </a:p>
        </p:txBody>
      </p:sp>
    </p:spTree>
    <p:extLst>
      <p:ext uri="{BB962C8B-B14F-4D97-AF65-F5344CB8AC3E}">
        <p14:creationId xmlns:p14="http://schemas.microsoft.com/office/powerpoint/2010/main" val="241679915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p:cNvGraphicFramePr>
            <a:graphicFrameLocks noGrp="1"/>
          </p:cNvGraphicFramePr>
          <p:nvPr>
            <p:extLst>
              <p:ext uri="{D42A27DB-BD31-4B8C-83A1-F6EECF244321}">
                <p14:modId xmlns:p14="http://schemas.microsoft.com/office/powerpoint/2010/main" val="1674293705"/>
              </p:ext>
            </p:extLst>
          </p:nvPr>
        </p:nvGraphicFramePr>
        <p:xfrm>
          <a:off x="146223" y="910709"/>
          <a:ext cx="11804985" cy="5947291"/>
        </p:xfrm>
        <a:graphic>
          <a:graphicData uri="http://schemas.openxmlformats.org/drawingml/2006/table">
            <a:tbl>
              <a:tblPr/>
              <a:tblGrid>
                <a:gridCol w="938755">
                  <a:extLst>
                    <a:ext uri="{9D8B030D-6E8A-4147-A177-3AD203B41FA5}">
                      <a16:colId xmlns:a16="http://schemas.microsoft.com/office/drawing/2014/main" val="3772659884"/>
                    </a:ext>
                  </a:extLst>
                </a:gridCol>
                <a:gridCol w="1609527">
                  <a:extLst>
                    <a:ext uri="{9D8B030D-6E8A-4147-A177-3AD203B41FA5}">
                      <a16:colId xmlns:a16="http://schemas.microsoft.com/office/drawing/2014/main" val="2877839457"/>
                    </a:ext>
                  </a:extLst>
                </a:gridCol>
                <a:gridCol w="9256703">
                  <a:extLst>
                    <a:ext uri="{9D8B030D-6E8A-4147-A177-3AD203B41FA5}">
                      <a16:colId xmlns:a16="http://schemas.microsoft.com/office/drawing/2014/main" val="3645969166"/>
                    </a:ext>
                  </a:extLst>
                </a:gridCol>
              </a:tblGrid>
              <a:tr h="190093">
                <a:tc>
                  <a:txBody>
                    <a:bodyPr/>
                    <a:lstStyle/>
                    <a:p>
                      <a:pPr algn="l" fontAlgn="b"/>
                      <a:r>
                        <a:rPr lang="en-US" sz="1400" b="1" dirty="0">
                          <a:effectLst/>
                        </a:rPr>
                        <a:t>ID</a:t>
                      </a:r>
                    </a:p>
                  </a:txBody>
                  <a:tcPr marL="68870" marR="68870" marT="34435" marB="3443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a:effectLst/>
                        </a:rPr>
                        <a:t>Mitigation</a:t>
                      </a:r>
                    </a:p>
                  </a:txBody>
                  <a:tcPr marL="68870" marR="68870" marT="34435" marB="3443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a:effectLst/>
                        </a:rPr>
                        <a:t>Description</a:t>
                      </a:r>
                    </a:p>
                  </a:txBody>
                  <a:tcPr marL="68870" marR="68870" marT="34435" marB="3443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2095200646"/>
                  </a:ext>
                </a:extLst>
              </a:tr>
              <a:tr h="677069">
                <a:tc>
                  <a:txBody>
                    <a:bodyPr/>
                    <a:lstStyle/>
                    <a:p>
                      <a:pPr fontAlgn="t"/>
                      <a:r>
                        <a:rPr lang="en-US" altLang="zh-TW" sz="1800" b="0" i="0" u="none" strike="noStrike" kern="1200" dirty="0" smtClean="0">
                          <a:solidFill>
                            <a:schemeClr val="tx1"/>
                          </a:solidFill>
                          <a:effectLst/>
                          <a:latin typeface="+mn-lt"/>
                          <a:ea typeface="+mn-ea"/>
                          <a:cs typeface="+mn-cs"/>
                          <a:hlinkClick r:id="rId2"/>
                        </a:rPr>
                        <a:t>M1049</a:t>
                      </a:r>
                      <a:endParaRPr lang="en-US" sz="1800" b="1" dirty="0">
                        <a:effectLst/>
                        <a:latin typeface="+mn-l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2"/>
                        </a:rPr>
                        <a:t>Antivirus/Antimalware</a:t>
                      </a:r>
                      <a:endParaRPr lang="en-US" sz="14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marL="285750" indent="-285750" fontAlgn="t">
                        <a:buFont typeface="Wingdings" panose="05000000000000000000" pitchFamily="2" charset="2"/>
                        <a:buChar char="n"/>
                      </a:pPr>
                      <a:r>
                        <a:rPr lang="en-US" altLang="zh-TW" sz="1700" b="0" i="0" kern="1200" dirty="0" smtClean="0">
                          <a:solidFill>
                            <a:schemeClr val="tx1"/>
                          </a:solidFill>
                          <a:effectLst/>
                          <a:latin typeface="+mn-lt"/>
                          <a:ea typeface="+mn-ea"/>
                          <a:cs typeface="+mn-cs"/>
                        </a:rPr>
                        <a:t>Anti-virus can automatically quarantine suspicious files.</a:t>
                      </a:r>
                    </a:p>
                    <a:p>
                      <a:pPr marL="285750" indent="-285750" fontAlgn="t">
                        <a:buFont typeface="Wingdings" panose="05000000000000000000" pitchFamily="2" charset="2"/>
                        <a:buChar char="n"/>
                      </a:pPr>
                      <a:r>
                        <a:rPr lang="zh-TW" altLang="en-US" sz="1700" b="0" i="0" kern="1200" dirty="0" smtClean="0">
                          <a:solidFill>
                            <a:schemeClr val="tx1"/>
                          </a:solidFill>
                          <a:effectLst/>
                          <a:latin typeface="+mn-lt"/>
                          <a:ea typeface="+mn-ea"/>
                          <a:cs typeface="+mn-cs"/>
                        </a:rPr>
                        <a:t>防毒軟體可以自動隔離可疑檔案。</a:t>
                      </a:r>
                      <a:endParaRPr lang="en-US" altLang="zh-TW" sz="1700" b="0" i="0" kern="1200" dirty="0" smtClean="0">
                        <a:solidFill>
                          <a:schemeClr val="tx1"/>
                        </a:solidFill>
                        <a:effectLst/>
                        <a:latin typeface="+mn-lt"/>
                        <a:ea typeface="+mn-ea"/>
                        <a:cs typeface="+mn-cs"/>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2489582577"/>
                  </a:ext>
                </a:extLst>
              </a:tr>
              <a:tr h="881349">
                <a:tc>
                  <a:txBody>
                    <a:bodyPr/>
                    <a:lstStyle/>
                    <a:p>
                      <a:pPr fontAlgn="t"/>
                      <a:r>
                        <a:rPr lang="en-US" altLang="zh-TW" sz="1800" b="0" i="0" u="none" strike="noStrike" kern="1200" dirty="0" smtClean="0">
                          <a:solidFill>
                            <a:schemeClr val="tx1"/>
                          </a:solidFill>
                          <a:effectLst/>
                          <a:latin typeface="+mn-lt"/>
                          <a:ea typeface="+mn-ea"/>
                          <a:cs typeface="+mn-cs"/>
                          <a:hlinkClick r:id="rId3"/>
                        </a:rPr>
                        <a:t>M1031</a:t>
                      </a:r>
                      <a:endParaRPr lang="en-US" sz="14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3"/>
                        </a:rPr>
                        <a:t>Network Intrusion Prevention</a:t>
                      </a:r>
                      <a:endParaRPr lang="en-US" sz="1400" b="1" dirty="0">
                        <a:effectLst/>
                        <a:latin typeface="+mn-l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marL="285750" indent="-285750" fontAlgn="t">
                        <a:buClrTx/>
                        <a:buFont typeface="Wingdings" panose="05000000000000000000" pitchFamily="2" charset="2"/>
                        <a:buChar char="n"/>
                      </a:pPr>
                      <a:r>
                        <a:rPr lang="en-US" altLang="zh-TW" sz="1700" b="0" i="0" kern="1200" dirty="0" smtClean="0">
                          <a:solidFill>
                            <a:schemeClr val="tx1"/>
                          </a:solidFill>
                          <a:effectLst/>
                          <a:latin typeface="+mn-lt"/>
                          <a:ea typeface="+mn-ea"/>
                          <a:cs typeface="+mn-cs"/>
                        </a:rPr>
                        <a:t>Network intrusion prevention systems and systems designed to scan and remove malicious email attachments or links can be used to block activity.</a:t>
                      </a:r>
                    </a:p>
                    <a:p>
                      <a:pPr marL="285750" indent="-285750" fontAlgn="t">
                        <a:buClrTx/>
                        <a:buFont typeface="Wingdings" panose="05000000000000000000" pitchFamily="2" charset="2"/>
                        <a:buChar char="n"/>
                      </a:pPr>
                      <a:r>
                        <a:rPr lang="zh-TW" altLang="en-US" sz="1700" b="0" i="0" kern="1200" dirty="0" smtClean="0">
                          <a:solidFill>
                            <a:schemeClr val="tx1"/>
                          </a:solidFill>
                          <a:effectLst/>
                          <a:latin typeface="+mn-lt"/>
                          <a:ea typeface="+mn-ea"/>
                          <a:cs typeface="+mn-cs"/>
                        </a:rPr>
                        <a:t>網路入侵防禦系統和旨在掃描和刪除惡意電子郵件附件或連結的系統可用於阻止活動。</a:t>
                      </a:r>
                      <a:endParaRPr lang="zh-TW" altLang="en-US" sz="17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2916449438"/>
                  </a:ext>
                </a:extLst>
              </a:tr>
              <a:tr h="881349">
                <a:tc>
                  <a:txBody>
                    <a:bodyPr/>
                    <a:lstStyle/>
                    <a:p>
                      <a:pPr fontAlgn="t"/>
                      <a:r>
                        <a:rPr lang="en-US" altLang="zh-TW" sz="1800" b="0" i="0" u="none" strike="noStrike" kern="1200" dirty="0" smtClean="0">
                          <a:solidFill>
                            <a:schemeClr val="tx1"/>
                          </a:solidFill>
                          <a:effectLst/>
                          <a:latin typeface="+mn-lt"/>
                          <a:ea typeface="+mn-ea"/>
                          <a:cs typeface="+mn-cs"/>
                          <a:hlinkClick r:id="rId4"/>
                        </a:rPr>
                        <a:t>M1021</a:t>
                      </a:r>
                      <a:endParaRPr lang="en-US" sz="14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4"/>
                        </a:rPr>
                        <a:t>Restrict Web-Based Content</a:t>
                      </a:r>
                      <a:endParaRPr lang="en-US" sz="14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marL="171450" indent="-171450" fontAlgn="t">
                        <a:buFont typeface="Wingdings" panose="05000000000000000000" pitchFamily="2" charset="2"/>
                        <a:buChar char="n"/>
                      </a:pPr>
                      <a:r>
                        <a:rPr lang="zh-TW" altLang="en-US" sz="1700" b="0" i="0" kern="1200" dirty="0" smtClean="0">
                          <a:solidFill>
                            <a:schemeClr val="tx1"/>
                          </a:solidFill>
                          <a:effectLst/>
                          <a:latin typeface="+mn-lt"/>
                          <a:ea typeface="+mn-ea"/>
                          <a:cs typeface="+mn-cs"/>
                        </a:rPr>
                        <a:t> </a:t>
                      </a:r>
                      <a:r>
                        <a:rPr lang="en-US" altLang="zh-TW" sz="1700" b="0" i="0" kern="1200" dirty="0" smtClean="0">
                          <a:solidFill>
                            <a:schemeClr val="tx1"/>
                          </a:solidFill>
                          <a:effectLst/>
                          <a:latin typeface="+mn-lt"/>
                          <a:ea typeface="+mn-ea"/>
                          <a:cs typeface="+mn-cs"/>
                        </a:rPr>
                        <a:t>Determine if certain websites or attachment types (ex: .</a:t>
                      </a:r>
                      <a:r>
                        <a:rPr lang="en-US" altLang="zh-TW" sz="1700" b="0" i="0" kern="1200" dirty="0" err="1" smtClean="0">
                          <a:solidFill>
                            <a:schemeClr val="tx1"/>
                          </a:solidFill>
                          <a:effectLst/>
                          <a:latin typeface="+mn-lt"/>
                          <a:ea typeface="+mn-ea"/>
                          <a:cs typeface="+mn-cs"/>
                        </a:rPr>
                        <a:t>scr</a:t>
                      </a:r>
                      <a:r>
                        <a:rPr lang="en-US" altLang="zh-TW" sz="1700" b="0" i="0" kern="1200" dirty="0" smtClean="0">
                          <a:solidFill>
                            <a:schemeClr val="tx1"/>
                          </a:solidFill>
                          <a:effectLst/>
                          <a:latin typeface="+mn-lt"/>
                          <a:ea typeface="+mn-ea"/>
                          <a:cs typeface="+mn-cs"/>
                        </a:rPr>
                        <a:t>, .exe, .</a:t>
                      </a:r>
                      <a:r>
                        <a:rPr lang="en-US" altLang="zh-TW" sz="1700" b="0" i="0" kern="1200" dirty="0" err="1" smtClean="0">
                          <a:solidFill>
                            <a:schemeClr val="tx1"/>
                          </a:solidFill>
                          <a:effectLst/>
                          <a:latin typeface="+mn-lt"/>
                          <a:ea typeface="+mn-ea"/>
                          <a:cs typeface="+mn-cs"/>
                        </a:rPr>
                        <a:t>pif</a:t>
                      </a:r>
                      <a:r>
                        <a:rPr lang="en-US" altLang="zh-TW" sz="1700" b="0" i="0" kern="1200" dirty="0" smtClean="0">
                          <a:solidFill>
                            <a:schemeClr val="tx1"/>
                          </a:solidFill>
                          <a:effectLst/>
                          <a:latin typeface="+mn-lt"/>
                          <a:ea typeface="+mn-ea"/>
                          <a:cs typeface="+mn-cs"/>
                        </a:rPr>
                        <a:t>, .</a:t>
                      </a:r>
                      <a:r>
                        <a:rPr lang="en-US" altLang="zh-TW" sz="1700" b="0" i="0" kern="1200" dirty="0" err="1" smtClean="0">
                          <a:solidFill>
                            <a:schemeClr val="tx1"/>
                          </a:solidFill>
                          <a:effectLst/>
                          <a:latin typeface="+mn-lt"/>
                          <a:ea typeface="+mn-ea"/>
                          <a:cs typeface="+mn-cs"/>
                        </a:rPr>
                        <a:t>cpl</a:t>
                      </a:r>
                      <a:r>
                        <a:rPr lang="en-US" altLang="zh-TW" sz="1700" b="0" i="0" kern="1200" dirty="0" smtClean="0">
                          <a:solidFill>
                            <a:schemeClr val="tx1"/>
                          </a:solidFill>
                          <a:effectLst/>
                          <a:latin typeface="+mn-lt"/>
                          <a:ea typeface="+mn-ea"/>
                          <a:cs typeface="+mn-cs"/>
                        </a:rPr>
                        <a:t>, etc.) that </a:t>
                      </a:r>
                      <a:r>
                        <a:rPr lang="zh-TW" altLang="en-US" sz="1700" b="0" i="0" kern="1200" dirty="0" smtClean="0">
                          <a:solidFill>
                            <a:schemeClr val="tx1"/>
                          </a:solidFill>
                          <a:effectLst/>
                          <a:latin typeface="+mn-lt"/>
                          <a:ea typeface="+mn-ea"/>
                          <a:cs typeface="+mn-cs"/>
                        </a:rPr>
                        <a:t>    </a:t>
                      </a:r>
                      <a:r>
                        <a:rPr lang="en-US" altLang="zh-TW" sz="1700" b="0" i="0" kern="1200" dirty="0" smtClean="0">
                          <a:solidFill>
                            <a:schemeClr val="tx1"/>
                          </a:solidFill>
                          <a:effectLst/>
                          <a:latin typeface="+mn-lt"/>
                          <a:ea typeface="+mn-ea"/>
                          <a:cs typeface="+mn-cs"/>
                        </a:rPr>
                        <a:t>can be used for phishing are necessary for business operations and consider blocking access if activity cannot be monitored well or if it poses a significant risk.</a:t>
                      </a:r>
                    </a:p>
                    <a:p>
                      <a:pPr marL="171450" indent="-171450" fontAlgn="t">
                        <a:buFont typeface="Wingdings" panose="05000000000000000000" pitchFamily="2" charset="2"/>
                        <a:buChar char="n"/>
                      </a:pPr>
                      <a:r>
                        <a:rPr lang="zh-TW" altLang="en-US" sz="1700" b="0" i="0" kern="1200" dirty="0" smtClean="0">
                          <a:solidFill>
                            <a:schemeClr val="tx1"/>
                          </a:solidFill>
                          <a:effectLst/>
                          <a:latin typeface="+mn-lt"/>
                          <a:ea typeface="+mn-ea"/>
                          <a:cs typeface="+mn-cs"/>
                        </a:rPr>
                        <a:t>確定可用於網路釣魚的某些網站或附件類型（例如：</a:t>
                      </a:r>
                      <a:r>
                        <a:rPr lang="en-US" altLang="zh-TW" sz="1700" b="0" i="0" kern="1200" dirty="0" smtClean="0">
                          <a:solidFill>
                            <a:schemeClr val="tx1"/>
                          </a:solidFill>
                          <a:effectLst/>
                          <a:latin typeface="+mn-lt"/>
                          <a:ea typeface="+mn-ea"/>
                          <a:cs typeface="+mn-cs"/>
                        </a:rPr>
                        <a:t>.</a:t>
                      </a:r>
                      <a:r>
                        <a:rPr lang="en-US" altLang="zh-TW" sz="1700" b="0" i="0" kern="1200" dirty="0" err="1" smtClean="0">
                          <a:solidFill>
                            <a:schemeClr val="tx1"/>
                          </a:solidFill>
                          <a:effectLst/>
                          <a:latin typeface="+mn-lt"/>
                          <a:ea typeface="+mn-ea"/>
                          <a:cs typeface="+mn-cs"/>
                        </a:rPr>
                        <a:t>scr</a:t>
                      </a:r>
                      <a:r>
                        <a:rPr lang="zh-TW" altLang="en-US" sz="1700" b="0" i="0" kern="1200" dirty="0" smtClean="0">
                          <a:solidFill>
                            <a:schemeClr val="tx1"/>
                          </a:solidFill>
                          <a:effectLst/>
                          <a:latin typeface="+mn-lt"/>
                          <a:ea typeface="+mn-ea"/>
                          <a:cs typeface="+mn-cs"/>
                        </a:rPr>
                        <a:t>、</a:t>
                      </a:r>
                      <a:r>
                        <a:rPr lang="en-US" altLang="zh-TW" sz="1700" b="0" i="0" kern="1200" dirty="0" smtClean="0">
                          <a:solidFill>
                            <a:schemeClr val="tx1"/>
                          </a:solidFill>
                          <a:effectLst/>
                          <a:latin typeface="+mn-lt"/>
                          <a:ea typeface="+mn-ea"/>
                          <a:cs typeface="+mn-cs"/>
                        </a:rPr>
                        <a:t>.exe</a:t>
                      </a:r>
                      <a:r>
                        <a:rPr lang="zh-TW" altLang="en-US" sz="1700" b="0" i="0" kern="1200" dirty="0" smtClean="0">
                          <a:solidFill>
                            <a:schemeClr val="tx1"/>
                          </a:solidFill>
                          <a:effectLst/>
                          <a:latin typeface="+mn-lt"/>
                          <a:ea typeface="+mn-ea"/>
                          <a:cs typeface="+mn-cs"/>
                        </a:rPr>
                        <a:t>、</a:t>
                      </a:r>
                      <a:r>
                        <a:rPr lang="en-US" altLang="zh-TW" sz="1700" b="0" i="0" kern="1200" dirty="0" smtClean="0">
                          <a:solidFill>
                            <a:schemeClr val="tx1"/>
                          </a:solidFill>
                          <a:effectLst/>
                          <a:latin typeface="+mn-lt"/>
                          <a:ea typeface="+mn-ea"/>
                          <a:cs typeface="+mn-cs"/>
                        </a:rPr>
                        <a:t>.</a:t>
                      </a:r>
                      <a:r>
                        <a:rPr lang="en-US" altLang="zh-TW" sz="1700" b="0" i="0" kern="1200" dirty="0" err="1" smtClean="0">
                          <a:solidFill>
                            <a:schemeClr val="tx1"/>
                          </a:solidFill>
                          <a:effectLst/>
                          <a:latin typeface="+mn-lt"/>
                          <a:ea typeface="+mn-ea"/>
                          <a:cs typeface="+mn-cs"/>
                        </a:rPr>
                        <a:t>pif</a:t>
                      </a:r>
                      <a:r>
                        <a:rPr lang="zh-TW" altLang="en-US" sz="1700" b="0" i="0" kern="1200" dirty="0" smtClean="0">
                          <a:solidFill>
                            <a:schemeClr val="tx1"/>
                          </a:solidFill>
                          <a:effectLst/>
                          <a:latin typeface="+mn-lt"/>
                          <a:ea typeface="+mn-ea"/>
                          <a:cs typeface="+mn-cs"/>
                        </a:rPr>
                        <a:t>、</a:t>
                      </a:r>
                      <a:r>
                        <a:rPr lang="en-US" altLang="zh-TW" sz="1700" b="0" i="0" kern="1200" dirty="0" smtClean="0">
                          <a:solidFill>
                            <a:schemeClr val="tx1"/>
                          </a:solidFill>
                          <a:effectLst/>
                          <a:latin typeface="+mn-lt"/>
                          <a:ea typeface="+mn-ea"/>
                          <a:cs typeface="+mn-cs"/>
                        </a:rPr>
                        <a:t>.</a:t>
                      </a:r>
                      <a:r>
                        <a:rPr lang="en-US" altLang="zh-TW" sz="1700" b="0" i="0" kern="1200" dirty="0" err="1" smtClean="0">
                          <a:solidFill>
                            <a:schemeClr val="tx1"/>
                          </a:solidFill>
                          <a:effectLst/>
                          <a:latin typeface="+mn-lt"/>
                          <a:ea typeface="+mn-ea"/>
                          <a:cs typeface="+mn-cs"/>
                        </a:rPr>
                        <a:t>cpl</a:t>
                      </a:r>
                      <a:r>
                        <a:rPr lang="en-US" altLang="zh-TW" sz="1700" b="0" i="0" kern="1200" dirty="0" smtClean="0">
                          <a:solidFill>
                            <a:schemeClr val="tx1"/>
                          </a:solidFill>
                          <a:effectLst/>
                          <a:latin typeface="+mn-lt"/>
                          <a:ea typeface="+mn-ea"/>
                          <a:cs typeface="+mn-cs"/>
                        </a:rPr>
                        <a:t> </a:t>
                      </a:r>
                      <a:r>
                        <a:rPr lang="zh-TW" altLang="en-US" sz="1700" b="0" i="0" kern="1200" dirty="0" smtClean="0">
                          <a:solidFill>
                            <a:schemeClr val="tx1"/>
                          </a:solidFill>
                          <a:effectLst/>
                          <a:latin typeface="+mn-lt"/>
                          <a:ea typeface="+mn-ea"/>
                          <a:cs typeface="+mn-cs"/>
                        </a:rPr>
                        <a:t>等）對於業務運作是否是必需的，如果無法很好地監控活動或構成威脅，請考慮阻止訪問一個重大風險。</a:t>
                      </a:r>
                      <a:endParaRPr lang="en-US" altLang="zh-TW" sz="17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1469228782"/>
                  </a:ext>
                </a:extLst>
              </a:tr>
              <a:tr h="881349">
                <a:tc>
                  <a:txBody>
                    <a:bodyPr/>
                    <a:lstStyle/>
                    <a:p>
                      <a:pPr fontAlgn="t"/>
                      <a:r>
                        <a:rPr lang="en-US" altLang="zh-TW" sz="1800" b="0" i="0" u="none" strike="noStrike" kern="1200" dirty="0" smtClean="0">
                          <a:solidFill>
                            <a:schemeClr val="tx1"/>
                          </a:solidFill>
                          <a:effectLst/>
                          <a:latin typeface="+mn-lt"/>
                          <a:ea typeface="+mn-ea"/>
                          <a:cs typeface="+mn-cs"/>
                          <a:hlinkClick r:id="rId5"/>
                        </a:rPr>
                        <a:t>M1054</a:t>
                      </a:r>
                      <a:endParaRPr lang="en-US" sz="14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5"/>
                        </a:rPr>
                        <a:t>Software Configuration</a:t>
                      </a:r>
                      <a:endParaRPr lang="en-US" sz="14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marL="285750" indent="-285750" fontAlgn="t">
                        <a:buFont typeface="Wingdings" panose="05000000000000000000" pitchFamily="2" charset="2"/>
                        <a:buChar char="n"/>
                      </a:pPr>
                      <a:r>
                        <a:rPr lang="en-US" altLang="zh-TW" sz="1700" b="0" i="0" kern="1200" dirty="0" smtClean="0">
                          <a:solidFill>
                            <a:schemeClr val="tx1"/>
                          </a:solidFill>
                          <a:effectLst/>
                          <a:latin typeface="+mn-lt"/>
                          <a:ea typeface="+mn-ea"/>
                          <a:cs typeface="+mn-cs"/>
                        </a:rPr>
                        <a:t>Use anti-spoofing and email authentication mechanisms to filter messages based on validity checks of the sender domain (using SPF) and integrity of messages (using DKIM). Enabling these mechanisms within an organization (through policies such as DMARC) may enable recipients (intra-org and cross domain) to perform similar message filtering and validation.</a:t>
                      </a:r>
                    </a:p>
                    <a:p>
                      <a:pPr marL="285750" indent="-285750" fontAlgn="t">
                        <a:buFont typeface="Wingdings" panose="05000000000000000000" pitchFamily="2" charset="2"/>
                        <a:buChar char="n"/>
                      </a:pPr>
                      <a:r>
                        <a:rPr lang="zh-TW" altLang="en-US" sz="1700" b="0" i="0" kern="1200" dirty="0" smtClean="0">
                          <a:solidFill>
                            <a:schemeClr val="tx1"/>
                          </a:solidFill>
                          <a:effectLst/>
                          <a:latin typeface="+mn-lt"/>
                          <a:ea typeface="+mn-ea"/>
                          <a:cs typeface="+mn-cs"/>
                        </a:rPr>
                        <a:t>使用反欺騙和電子郵件驗證機制，根據寄件者網域的有效性檢查（使用 </a:t>
                      </a:r>
                      <a:r>
                        <a:rPr lang="en-US" altLang="zh-TW" sz="1700" b="0" i="0" kern="1200" dirty="0" smtClean="0">
                          <a:solidFill>
                            <a:schemeClr val="tx1"/>
                          </a:solidFill>
                          <a:effectLst/>
                          <a:latin typeface="+mn-lt"/>
                          <a:ea typeface="+mn-ea"/>
                          <a:cs typeface="+mn-cs"/>
                        </a:rPr>
                        <a:t>SPF</a:t>
                      </a:r>
                      <a:r>
                        <a:rPr lang="zh-TW" altLang="en-US" sz="1700" b="0" i="0" kern="1200" dirty="0" smtClean="0">
                          <a:solidFill>
                            <a:schemeClr val="tx1"/>
                          </a:solidFill>
                          <a:effectLst/>
                          <a:latin typeface="+mn-lt"/>
                          <a:ea typeface="+mn-ea"/>
                          <a:cs typeface="+mn-cs"/>
                        </a:rPr>
                        <a:t>）和郵件完整性（使用 </a:t>
                      </a:r>
                      <a:r>
                        <a:rPr lang="en-US" altLang="zh-TW" sz="1700" b="0" i="0" kern="1200" dirty="0" smtClean="0">
                          <a:solidFill>
                            <a:schemeClr val="tx1"/>
                          </a:solidFill>
                          <a:effectLst/>
                          <a:latin typeface="+mn-lt"/>
                          <a:ea typeface="+mn-ea"/>
                          <a:cs typeface="+mn-cs"/>
                        </a:rPr>
                        <a:t>DKIM</a:t>
                      </a:r>
                      <a:r>
                        <a:rPr lang="zh-TW" altLang="en-US" sz="1700" b="0" i="0" kern="1200" dirty="0" smtClean="0">
                          <a:solidFill>
                            <a:schemeClr val="tx1"/>
                          </a:solidFill>
                          <a:effectLst/>
                          <a:latin typeface="+mn-lt"/>
                          <a:ea typeface="+mn-ea"/>
                          <a:cs typeface="+mn-cs"/>
                        </a:rPr>
                        <a:t>）來過濾郵件。在組織內啟用這些機制（透過 </a:t>
                      </a:r>
                      <a:r>
                        <a:rPr lang="en-US" altLang="zh-TW" sz="1700" b="0" i="0" kern="1200" dirty="0" smtClean="0">
                          <a:solidFill>
                            <a:schemeClr val="tx1"/>
                          </a:solidFill>
                          <a:effectLst/>
                          <a:latin typeface="+mn-lt"/>
                          <a:ea typeface="+mn-ea"/>
                          <a:cs typeface="+mn-cs"/>
                        </a:rPr>
                        <a:t>DMARC </a:t>
                      </a:r>
                      <a:r>
                        <a:rPr lang="zh-TW" altLang="en-US" sz="1700" b="0" i="0" kern="1200" dirty="0" smtClean="0">
                          <a:solidFill>
                            <a:schemeClr val="tx1"/>
                          </a:solidFill>
                          <a:effectLst/>
                          <a:latin typeface="+mn-lt"/>
                          <a:ea typeface="+mn-ea"/>
                          <a:cs typeface="+mn-cs"/>
                        </a:rPr>
                        <a:t>等策略）可以使收件者（組織內和跨網域）執行類似的郵件過濾和驗證。</a:t>
                      </a:r>
                      <a:endParaRPr lang="en-US" altLang="zh-TW" sz="17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716386731"/>
                  </a:ext>
                </a:extLst>
              </a:tr>
              <a:tr h="590382">
                <a:tc>
                  <a:txBody>
                    <a:bodyPr/>
                    <a:lstStyle/>
                    <a:p>
                      <a:pPr fontAlgn="t"/>
                      <a:r>
                        <a:rPr lang="en-US" altLang="zh-TW" sz="1800" b="0" i="0" u="none" strike="noStrike" kern="1200" dirty="0" smtClean="0">
                          <a:solidFill>
                            <a:schemeClr val="tx1"/>
                          </a:solidFill>
                          <a:effectLst/>
                          <a:latin typeface="+mn-lt"/>
                          <a:ea typeface="+mn-ea"/>
                          <a:cs typeface="+mn-cs"/>
                          <a:hlinkClick r:id="rId6"/>
                        </a:rPr>
                        <a:t>M1017</a:t>
                      </a:r>
                      <a:endParaRPr lang="en-US" sz="14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6"/>
                        </a:rPr>
                        <a:t>User Training</a:t>
                      </a:r>
                      <a:endParaRPr lang="en-US" sz="14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marL="285750" indent="-285750" fontAlgn="t">
                        <a:buFont typeface="Wingdings" panose="05000000000000000000" pitchFamily="2" charset="2"/>
                        <a:buChar char="n"/>
                      </a:pPr>
                      <a:r>
                        <a:rPr lang="en-US" altLang="zh-TW" sz="1700" b="0" i="0" kern="1200" dirty="0" smtClean="0">
                          <a:solidFill>
                            <a:schemeClr val="tx1"/>
                          </a:solidFill>
                          <a:effectLst/>
                          <a:latin typeface="+mn-lt"/>
                          <a:ea typeface="+mn-ea"/>
                          <a:cs typeface="+mn-cs"/>
                        </a:rPr>
                        <a:t>Users can be trained to identify social engineering techniques and phishing emails.</a:t>
                      </a:r>
                    </a:p>
                    <a:p>
                      <a:pPr marL="285750" indent="-285750" fontAlgn="t">
                        <a:buFont typeface="Wingdings" panose="05000000000000000000" pitchFamily="2" charset="2"/>
                        <a:buChar char="n"/>
                      </a:pPr>
                      <a:r>
                        <a:rPr lang="zh-TW" altLang="en-US" sz="1700" b="0" i="0" kern="1200" dirty="0" smtClean="0">
                          <a:solidFill>
                            <a:schemeClr val="tx1"/>
                          </a:solidFill>
                          <a:effectLst/>
                          <a:latin typeface="+mn-lt"/>
                          <a:ea typeface="+mn-ea"/>
                          <a:cs typeface="+mn-cs"/>
                        </a:rPr>
                        <a:t>可以培訓使用者識別社會工程技術和網路釣魚電子郵件。</a:t>
                      </a:r>
                      <a:endParaRPr lang="en-US" altLang="zh-TW" sz="17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3277154256"/>
                  </a:ext>
                </a:extLst>
              </a:tr>
            </a:tbl>
          </a:graphicData>
        </a:graphic>
      </p:graphicFrame>
      <p:sp>
        <p:nvSpPr>
          <p:cNvPr id="7" name="投影片編號版面配置區 6"/>
          <p:cNvSpPr>
            <a:spLocks noGrp="1"/>
          </p:cNvSpPr>
          <p:nvPr>
            <p:ph type="sldNum" sz="quarter" idx="12"/>
          </p:nvPr>
        </p:nvSpPr>
        <p:spPr/>
        <p:txBody>
          <a:bodyPr/>
          <a:lstStyle/>
          <a:p>
            <a:fld id="{D16C3A51-89D0-4E4D-AA61-5A30A561532A}" type="slidenum">
              <a:rPr lang="zh-TW" altLang="en-US" smtClean="0"/>
              <a:pPr/>
              <a:t>34</a:t>
            </a:fld>
            <a:endParaRPr lang="zh-TW" altLang="en-US"/>
          </a:p>
        </p:txBody>
      </p:sp>
      <p:sp>
        <p:nvSpPr>
          <p:cNvPr id="8" name="矩形 7"/>
          <p:cNvSpPr/>
          <p:nvPr/>
        </p:nvSpPr>
        <p:spPr>
          <a:xfrm>
            <a:off x="0" y="-20184"/>
            <a:ext cx="10751661" cy="584775"/>
          </a:xfrm>
          <a:prstGeom prst="rect">
            <a:avLst/>
          </a:prstGeom>
        </p:spPr>
        <p:txBody>
          <a:bodyPr wrap="none">
            <a:spAutoFit/>
          </a:bodyPr>
          <a:lstStyle/>
          <a:p>
            <a:r>
              <a:rPr lang="en-US" altLang="zh-TW" sz="3200" dirty="0"/>
              <a:t>3</a:t>
            </a:r>
            <a:r>
              <a:rPr lang="en-US" altLang="zh-TW" sz="3200" dirty="0" smtClean="0"/>
              <a:t>.</a:t>
            </a:r>
            <a:r>
              <a:rPr lang="zh-TW" altLang="en-US" sz="3200" dirty="0"/>
              <a:t>初步存取</a:t>
            </a:r>
            <a:r>
              <a:rPr lang="en-US" altLang="zh-TW" sz="3200" dirty="0" smtClean="0"/>
              <a:t>Initial Access</a:t>
            </a:r>
            <a:r>
              <a:rPr lang="zh-TW" altLang="en-US" sz="3200" dirty="0" smtClean="0"/>
              <a:t> 戰術</a:t>
            </a:r>
            <a:r>
              <a:rPr lang="en-US" altLang="zh-TW" sz="3200" dirty="0" smtClean="0"/>
              <a:t>| </a:t>
            </a:r>
            <a:r>
              <a:rPr lang="en-US" altLang="zh-TW" sz="2400" dirty="0"/>
              <a:t>5</a:t>
            </a:r>
            <a:r>
              <a:rPr lang="en-US" altLang="zh-TW" sz="2400" dirty="0" smtClean="0"/>
              <a:t>.</a:t>
            </a:r>
            <a:r>
              <a:rPr lang="zh-TW" altLang="en-US" sz="2400" dirty="0" smtClean="0"/>
              <a:t>網路釣魚 </a:t>
            </a:r>
            <a:r>
              <a:rPr lang="en-US" altLang="zh-TW" sz="2400" dirty="0" smtClean="0"/>
              <a:t>Phishing T1566 (3)</a:t>
            </a:r>
            <a:r>
              <a:rPr lang="zh-TW" altLang="en-US" sz="2400" dirty="0" smtClean="0"/>
              <a:t>技術</a:t>
            </a:r>
            <a:endParaRPr lang="en-US" altLang="zh-TW" sz="2400" dirty="0"/>
          </a:p>
        </p:txBody>
      </p:sp>
      <p:sp>
        <p:nvSpPr>
          <p:cNvPr id="6" name="矩形 5"/>
          <p:cNvSpPr/>
          <p:nvPr/>
        </p:nvSpPr>
        <p:spPr>
          <a:xfrm>
            <a:off x="0" y="483680"/>
            <a:ext cx="3175356" cy="461665"/>
          </a:xfrm>
          <a:prstGeom prst="rect">
            <a:avLst/>
          </a:prstGeom>
        </p:spPr>
        <p:txBody>
          <a:bodyPr wrap="none">
            <a:spAutoFit/>
          </a:bodyPr>
          <a:lstStyle/>
          <a:p>
            <a:r>
              <a:rPr lang="en-US" altLang="zh-TW" sz="2400" b="1" dirty="0">
                <a:solidFill>
                  <a:srgbClr val="39434C"/>
                </a:solidFill>
                <a:latin typeface="Roboto-Light"/>
              </a:rPr>
              <a:t>Mitigations</a:t>
            </a:r>
            <a:r>
              <a:rPr lang="zh-TW" altLang="en-US" sz="2400" b="1" dirty="0">
                <a:solidFill>
                  <a:srgbClr val="39434C"/>
                </a:solidFill>
                <a:latin typeface="Roboto-Light"/>
              </a:rPr>
              <a:t> </a:t>
            </a:r>
            <a:r>
              <a:rPr lang="zh-TW" altLang="en-US" sz="2400" b="1" dirty="0"/>
              <a:t>緩解措施</a:t>
            </a:r>
          </a:p>
        </p:txBody>
      </p:sp>
    </p:spTree>
    <p:extLst>
      <p:ext uri="{BB962C8B-B14F-4D97-AF65-F5344CB8AC3E}">
        <p14:creationId xmlns:p14="http://schemas.microsoft.com/office/powerpoint/2010/main" val="129458474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76200" y="-118538"/>
            <a:ext cx="2955553" cy="584775"/>
          </a:xfrm>
          <a:prstGeom prst="rect">
            <a:avLst/>
          </a:prstGeom>
        </p:spPr>
        <p:txBody>
          <a:bodyPr wrap="none">
            <a:spAutoFit/>
          </a:bodyPr>
          <a:lstStyle/>
          <a:p>
            <a:r>
              <a:rPr lang="en-US" altLang="zh-TW" sz="3200" b="1" dirty="0">
                <a:solidFill>
                  <a:srgbClr val="39434C"/>
                </a:solidFill>
                <a:latin typeface="Roboto-Light"/>
              </a:rPr>
              <a:t>Detection</a:t>
            </a:r>
            <a:r>
              <a:rPr lang="zh-TW" altLang="en-US" sz="3200" b="1" dirty="0">
                <a:solidFill>
                  <a:srgbClr val="39434C"/>
                </a:solidFill>
                <a:latin typeface="Roboto-Light"/>
              </a:rPr>
              <a:t>偵測</a:t>
            </a:r>
            <a:endParaRPr lang="en-US" altLang="zh-TW" sz="3200" b="1" dirty="0">
              <a:solidFill>
                <a:srgbClr val="39434C"/>
              </a:solidFill>
              <a:latin typeface="Roboto-Light"/>
            </a:endParaRPr>
          </a:p>
        </p:txBody>
      </p:sp>
      <p:graphicFrame>
        <p:nvGraphicFramePr>
          <p:cNvPr id="5" name="表格 4"/>
          <p:cNvGraphicFramePr>
            <a:graphicFrameLocks noGrp="1"/>
          </p:cNvGraphicFramePr>
          <p:nvPr>
            <p:extLst>
              <p:ext uri="{D42A27DB-BD31-4B8C-83A1-F6EECF244321}">
                <p14:modId xmlns:p14="http://schemas.microsoft.com/office/powerpoint/2010/main" val="3960395010"/>
              </p:ext>
            </p:extLst>
          </p:nvPr>
        </p:nvGraphicFramePr>
        <p:xfrm>
          <a:off x="0" y="400337"/>
          <a:ext cx="12192000" cy="6923858"/>
        </p:xfrm>
        <a:graphic>
          <a:graphicData uri="http://schemas.openxmlformats.org/drawingml/2006/table">
            <a:tbl>
              <a:tblPr/>
              <a:tblGrid>
                <a:gridCol w="924916">
                  <a:extLst>
                    <a:ext uri="{9D8B030D-6E8A-4147-A177-3AD203B41FA5}">
                      <a16:colId xmlns:a16="http://schemas.microsoft.com/office/drawing/2014/main" val="906928145"/>
                    </a:ext>
                  </a:extLst>
                </a:gridCol>
                <a:gridCol w="1165854">
                  <a:extLst>
                    <a:ext uri="{9D8B030D-6E8A-4147-A177-3AD203B41FA5}">
                      <a16:colId xmlns:a16="http://schemas.microsoft.com/office/drawing/2014/main" val="515423261"/>
                    </a:ext>
                  </a:extLst>
                </a:gridCol>
                <a:gridCol w="1872173">
                  <a:extLst>
                    <a:ext uri="{9D8B030D-6E8A-4147-A177-3AD203B41FA5}">
                      <a16:colId xmlns:a16="http://schemas.microsoft.com/office/drawing/2014/main" val="951650634"/>
                    </a:ext>
                  </a:extLst>
                </a:gridCol>
                <a:gridCol w="8229057">
                  <a:extLst>
                    <a:ext uri="{9D8B030D-6E8A-4147-A177-3AD203B41FA5}">
                      <a16:colId xmlns:a16="http://schemas.microsoft.com/office/drawing/2014/main" val="1647455623"/>
                    </a:ext>
                  </a:extLst>
                </a:gridCol>
              </a:tblGrid>
              <a:tr h="170552">
                <a:tc>
                  <a:txBody>
                    <a:bodyPr/>
                    <a:lstStyle/>
                    <a:p>
                      <a:pPr algn="l" fontAlgn="b"/>
                      <a:r>
                        <a:rPr lang="en-US" sz="1400" b="1" dirty="0">
                          <a:effectLst/>
                        </a:rPr>
                        <a:t>ID</a:t>
                      </a:r>
                    </a:p>
                  </a:txBody>
                  <a:tcPr marL="54279" marR="54279" marT="27139" marB="2713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a:effectLst/>
                        </a:rPr>
                        <a:t>Data Source</a:t>
                      </a:r>
                    </a:p>
                  </a:txBody>
                  <a:tcPr marL="54279" marR="54279" marT="27139" marB="2713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u="none" dirty="0">
                          <a:effectLst/>
                        </a:rPr>
                        <a:t>Data Component</a:t>
                      </a:r>
                    </a:p>
                  </a:txBody>
                  <a:tcPr marL="54279" marR="54279" marT="27139" marB="2713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a:effectLst/>
                        </a:rPr>
                        <a:t>Detects</a:t>
                      </a:r>
                    </a:p>
                  </a:txBody>
                  <a:tcPr marL="54279" marR="54279" marT="27139" marB="2713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228550365"/>
                  </a:ext>
                </a:extLst>
              </a:tr>
              <a:tr h="891623">
                <a:tc>
                  <a:txBody>
                    <a:bodyPr/>
                    <a:lstStyle/>
                    <a:p>
                      <a:pPr fontAlgn="t"/>
                      <a:r>
                        <a:rPr lang="en-US" altLang="zh-TW" sz="1800" b="0" i="0" u="none" strike="noStrike" kern="1200" dirty="0" smtClean="0">
                          <a:solidFill>
                            <a:schemeClr val="tx1"/>
                          </a:solidFill>
                          <a:effectLst/>
                          <a:latin typeface="+mn-lt"/>
                          <a:ea typeface="+mn-ea"/>
                          <a:cs typeface="+mn-cs"/>
                          <a:hlinkClick r:id="rId2"/>
                        </a:rPr>
                        <a:t>DS0015</a:t>
                      </a:r>
                      <a:endParaRPr lang="en-US" sz="1400" b="1"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2"/>
                        </a:rPr>
                        <a:t>Application Log</a:t>
                      </a:r>
                      <a:endParaRPr lang="en-US" sz="1400" b="1"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3"/>
                        </a:rPr>
                        <a:t>Application Log Content</a:t>
                      </a:r>
                      <a:endParaRPr lang="en-US" altLang="zh-TW" sz="1800" b="0" i="0" u="none" strike="noStrike" kern="1200" dirty="0" smtClean="0">
                        <a:solidFill>
                          <a:schemeClr val="tx1"/>
                        </a:solidFill>
                        <a:effectLst/>
                        <a:latin typeface="+mn-lt"/>
                        <a:ea typeface="+mn-ea"/>
                        <a:cs typeface="+mn-cs"/>
                      </a:endParaRPr>
                    </a:p>
                    <a:p>
                      <a:pPr fontAlgn="t"/>
                      <a:r>
                        <a:rPr lang="zh-TW" altLang="en-US" sz="1600" b="1" u="none" dirty="0" smtClean="0">
                          <a:effectLst/>
                        </a:rPr>
                        <a:t>應用程式日誌內容</a:t>
                      </a:r>
                      <a:endParaRPr lang="en-US" sz="1600" b="1" u="none"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285750" indent="-285750" fontAlgn="t">
                        <a:buFont typeface="Wingdings" panose="05000000000000000000" pitchFamily="2" charset="2"/>
                        <a:buChar char="n"/>
                      </a:pPr>
                      <a:r>
                        <a:rPr lang="en-US" altLang="zh-TW" sz="1400" b="0" i="0" kern="1200" dirty="0" smtClean="0">
                          <a:solidFill>
                            <a:schemeClr val="tx1"/>
                          </a:solidFill>
                          <a:effectLst/>
                          <a:latin typeface="+mn-lt"/>
                          <a:ea typeface="+mn-ea"/>
                          <a:cs typeface="+mn-cs"/>
                        </a:rPr>
                        <a:t>Monitor for third-party application logging, messaging, and/or other artifacts that may send phishing messages to gain access to victim systems. Filtering based on DKIM+SPF or header analysis can help detect when the email sender is spoofed.URL inspection within email (including expanding shortened links) can help detect links leading to known malicious sites. Detonation chambers can be used to detect these links and either automatically go to these sites to determine if they're potentially malicious, or wait and capture the content if a user visits the link</a:t>
                      </a:r>
                      <a:r>
                        <a:rPr lang="en-US" altLang="zh-TW" sz="1800" b="0" i="0" kern="1200" dirty="0" smtClean="0">
                          <a:solidFill>
                            <a:schemeClr val="tx1"/>
                          </a:solidFill>
                          <a:effectLst/>
                          <a:latin typeface="+mn-lt"/>
                          <a:ea typeface="+mn-ea"/>
                          <a:cs typeface="+mn-cs"/>
                        </a:rPr>
                        <a:t>.</a:t>
                      </a:r>
                      <a:r>
                        <a:rPr lang="zh-TW" altLang="en-US" sz="1400" b="1" i="0" kern="1200" dirty="0" smtClean="0">
                          <a:solidFill>
                            <a:schemeClr val="tx1"/>
                          </a:solidFill>
                          <a:effectLst/>
                          <a:latin typeface="+mn-lt"/>
                          <a:ea typeface="+mn-ea"/>
                          <a:cs typeface="+mn-cs"/>
                        </a:rPr>
                        <a:t>監視可能發送網路釣魚訊息以存取受害系統的第三方應用程式日誌記錄、訊息傳遞和</a:t>
                      </a:r>
                      <a:r>
                        <a:rPr lang="en-US" altLang="zh-TW" sz="1400" b="1" i="0" kern="1200" dirty="0" smtClean="0">
                          <a:solidFill>
                            <a:schemeClr val="tx1"/>
                          </a:solidFill>
                          <a:effectLst/>
                          <a:latin typeface="+mn-lt"/>
                          <a:ea typeface="+mn-ea"/>
                          <a:cs typeface="+mn-cs"/>
                        </a:rPr>
                        <a:t>/</a:t>
                      </a:r>
                      <a:r>
                        <a:rPr lang="zh-TW" altLang="en-US" sz="1400" b="1" i="0" kern="1200" dirty="0" smtClean="0">
                          <a:solidFill>
                            <a:schemeClr val="tx1"/>
                          </a:solidFill>
                          <a:effectLst/>
                          <a:latin typeface="+mn-lt"/>
                          <a:ea typeface="+mn-ea"/>
                          <a:cs typeface="+mn-cs"/>
                        </a:rPr>
                        <a:t>或其他工件。基於 </a:t>
                      </a:r>
                      <a:r>
                        <a:rPr lang="en-US" altLang="zh-TW" sz="1400" b="1" i="0" kern="1200" dirty="0" smtClean="0">
                          <a:solidFill>
                            <a:schemeClr val="tx1"/>
                          </a:solidFill>
                          <a:effectLst/>
                          <a:latin typeface="+mn-lt"/>
                          <a:ea typeface="+mn-ea"/>
                          <a:cs typeface="+mn-cs"/>
                        </a:rPr>
                        <a:t>DKIM+SPF </a:t>
                      </a:r>
                      <a:r>
                        <a:rPr lang="zh-TW" altLang="en-US" sz="1400" b="1" i="0" kern="1200" dirty="0" smtClean="0">
                          <a:solidFill>
                            <a:schemeClr val="tx1"/>
                          </a:solidFill>
                          <a:effectLst/>
                          <a:latin typeface="+mn-lt"/>
                          <a:ea typeface="+mn-ea"/>
                          <a:cs typeface="+mn-cs"/>
                        </a:rPr>
                        <a:t>或標頭分析的過濾可以幫助偵測電子郵件寄件者何時被欺騙。電子郵件中的 </a:t>
                      </a:r>
                      <a:r>
                        <a:rPr lang="en-US" altLang="zh-TW" sz="1400" b="1" i="0" kern="1200" dirty="0" smtClean="0">
                          <a:solidFill>
                            <a:schemeClr val="tx1"/>
                          </a:solidFill>
                          <a:effectLst/>
                          <a:latin typeface="+mn-lt"/>
                          <a:ea typeface="+mn-ea"/>
                          <a:cs typeface="+mn-cs"/>
                        </a:rPr>
                        <a:t>URL </a:t>
                      </a:r>
                      <a:r>
                        <a:rPr lang="zh-TW" altLang="en-US" sz="1400" b="1" i="0" kern="1200" dirty="0" smtClean="0">
                          <a:solidFill>
                            <a:schemeClr val="tx1"/>
                          </a:solidFill>
                          <a:effectLst/>
                          <a:latin typeface="+mn-lt"/>
                          <a:ea typeface="+mn-ea"/>
                          <a:cs typeface="+mn-cs"/>
                        </a:rPr>
                        <a:t>檢查（包括擴充縮短的連結）可以協助偵測通往已知惡意網站的連結。爆炸室可用於檢測這些鏈接，並自動訪問這些網站以確定它們是否可能是惡意的，或者在用戶訪問該鏈接時等待並捕獲內容。</a:t>
                      </a:r>
                      <a:endParaRPr lang="en-US" altLang="zh-TW" sz="1400" b="1" i="0" kern="1200" dirty="0" smtClean="0">
                        <a:solidFill>
                          <a:schemeClr val="tx1"/>
                        </a:solidFill>
                        <a:effectLst/>
                        <a:latin typeface="+mn-lt"/>
                        <a:ea typeface="+mn-ea"/>
                        <a:cs typeface="+mn-cs"/>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4077921397"/>
                  </a:ext>
                </a:extLst>
              </a:tr>
              <a:tr h="597315">
                <a:tc>
                  <a:txBody>
                    <a:bodyPr/>
                    <a:lstStyle/>
                    <a:p>
                      <a:pPr fontAlgn="t"/>
                      <a:r>
                        <a:rPr lang="en-US" altLang="zh-TW" sz="1800" b="0" i="0" u="none" strike="noStrike" kern="1200" dirty="0" smtClean="0">
                          <a:solidFill>
                            <a:schemeClr val="tx1"/>
                          </a:solidFill>
                          <a:effectLst/>
                          <a:latin typeface="+mn-lt"/>
                          <a:ea typeface="+mn-ea"/>
                          <a:cs typeface="+mn-cs"/>
                          <a:hlinkClick r:id="rId4"/>
                        </a:rPr>
                        <a:t>DS0022</a:t>
                      </a:r>
                      <a:endParaRPr lang="en-US" sz="1400" b="1"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4"/>
                        </a:rPr>
                        <a:t>File</a:t>
                      </a:r>
                      <a:endParaRPr lang="en-US" sz="1400" b="1"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5"/>
                        </a:rPr>
                        <a:t>File Creation</a:t>
                      </a:r>
                      <a:endParaRPr lang="en-US" altLang="zh-TW" sz="1800" b="0" i="0" u="none" strike="noStrike" kern="1200" dirty="0" smtClean="0">
                        <a:solidFill>
                          <a:schemeClr val="tx1"/>
                        </a:solidFill>
                        <a:effectLst/>
                        <a:latin typeface="+mn-lt"/>
                        <a:ea typeface="+mn-ea"/>
                        <a:cs typeface="+mn-cs"/>
                      </a:endParaRPr>
                    </a:p>
                    <a:p>
                      <a:pPr fontAlgn="t"/>
                      <a:r>
                        <a:rPr lang="zh-TW" altLang="en-US" sz="1800" b="1" u="none" dirty="0" smtClean="0">
                          <a:effectLst/>
                        </a:rPr>
                        <a:t>文件創建</a:t>
                      </a:r>
                      <a:endParaRPr lang="en-US" sz="1800" b="1" u="none"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285750" indent="-285750" fontAlgn="t">
                        <a:buFont typeface="Wingdings" panose="05000000000000000000" pitchFamily="2" charset="2"/>
                        <a:buChar char="n"/>
                      </a:pPr>
                      <a:r>
                        <a:rPr lang="en-US" altLang="zh-TW" sz="1400" b="0" i="0" kern="1200" dirty="0" smtClean="0">
                          <a:solidFill>
                            <a:schemeClr val="tx1"/>
                          </a:solidFill>
                          <a:effectLst/>
                          <a:latin typeface="+mn-lt"/>
                          <a:ea typeface="+mn-ea"/>
                          <a:cs typeface="+mn-cs"/>
                        </a:rPr>
                        <a:t>Monitor for newly constructed files from a phishing messages to gain access to victim systems.</a:t>
                      </a:r>
                    </a:p>
                    <a:p>
                      <a:pPr marL="285750" indent="-285750" fontAlgn="t">
                        <a:buFont typeface="Wingdings" panose="05000000000000000000" pitchFamily="2" charset="2"/>
                        <a:buChar char="n"/>
                      </a:pPr>
                      <a:r>
                        <a:rPr lang="zh-TW" altLang="en-US" sz="1400" b="0" i="0" kern="1200" dirty="0" smtClean="0">
                          <a:solidFill>
                            <a:schemeClr val="tx1"/>
                          </a:solidFill>
                          <a:effectLst/>
                          <a:latin typeface="+mn-lt"/>
                          <a:ea typeface="+mn-ea"/>
                          <a:cs typeface="+mn-cs"/>
                        </a:rPr>
                        <a:t>監視網路釣魚訊息中新建的文件，以取得受害者係統的存取權限。</a:t>
                      </a:r>
                      <a:endParaRPr lang="en-US" altLang="zh-TW" sz="1100" b="1"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4071033893"/>
                  </a:ext>
                </a:extLst>
              </a:tr>
              <a:tr h="891623">
                <a:tc rowSpan="2">
                  <a:txBody>
                    <a:bodyPr/>
                    <a:lstStyle/>
                    <a:p>
                      <a:r>
                        <a:rPr lang="en-US" altLang="zh-TW" sz="1800" b="0" i="0" u="none" strike="noStrike" kern="1200" dirty="0" smtClean="0">
                          <a:solidFill>
                            <a:schemeClr val="tx1"/>
                          </a:solidFill>
                          <a:effectLst/>
                          <a:latin typeface="+mn-lt"/>
                          <a:ea typeface="+mn-ea"/>
                          <a:cs typeface="+mn-cs"/>
                          <a:hlinkClick r:id="rId6"/>
                        </a:rPr>
                        <a:t>DS0029</a:t>
                      </a:r>
                      <a:endParaRPr lang="zh-TW" altLang="en-US" dirty="0"/>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rowSpan="2">
                  <a:txBody>
                    <a:bodyPr/>
                    <a:lstStyle/>
                    <a:p>
                      <a:pPr fontAlgn="t"/>
                      <a:r>
                        <a:rPr lang="en-US" u="none" strike="noStrike" dirty="0">
                          <a:solidFill>
                            <a:srgbClr val="4F7CAC"/>
                          </a:solidFill>
                          <a:effectLst/>
                          <a:hlinkClick r:id="rId6"/>
                        </a:rPr>
                        <a:t/>
                      </a:r>
                      <a:br>
                        <a:rPr lang="en-US" u="none" strike="noStrike" dirty="0">
                          <a:solidFill>
                            <a:srgbClr val="4F7CAC"/>
                          </a:solidFill>
                          <a:effectLst/>
                          <a:hlinkClick r:id="rId6"/>
                        </a:rPr>
                      </a:br>
                      <a:r>
                        <a:rPr lang="en-US" u="none" strike="noStrike" dirty="0">
                          <a:solidFill>
                            <a:srgbClr val="4F7CAC"/>
                          </a:solidFill>
                          <a:effectLst/>
                          <a:hlinkClick r:id="rId6"/>
                        </a:rPr>
                        <a:t>Network Traffic</a:t>
                      </a:r>
                      <a:endParaRPr lang="en-US" dirty="0">
                        <a:effectLst/>
                      </a:endParaRPr>
                    </a:p>
                    <a:p>
                      <a:pPr fontAlgn="t"/>
                      <a:r>
                        <a:rPr lang="en-US" u="none" strike="noStrike" dirty="0">
                          <a:solidFill>
                            <a:srgbClr val="4F7CAC"/>
                          </a:solidFill>
                          <a:effectLst/>
                          <a:hlinkClick r:id="rId6"/>
                        </a:rPr>
                        <a:t/>
                      </a:r>
                      <a:br>
                        <a:rPr lang="en-US" u="none" strike="noStrike" dirty="0">
                          <a:solidFill>
                            <a:srgbClr val="4F7CAC"/>
                          </a:solidFill>
                          <a:effectLst/>
                          <a:hlinkClick r:id="rId6"/>
                        </a:rPr>
                      </a:br>
                      <a:endParaRPr lang="en-US" dirty="0">
                        <a:effectLst/>
                      </a:endParaRPr>
                    </a:p>
                  </a:txBody>
                  <a:tcPr marL="95250" marR="95250" marT="95250" marB="952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t"/>
                      <a:r>
                        <a:rPr lang="en-US" u="none" strike="noStrike" dirty="0" smtClean="0">
                          <a:solidFill>
                            <a:srgbClr val="4F7CAC"/>
                          </a:solidFill>
                          <a:effectLst/>
                          <a:hlinkClick r:id="rId7"/>
                        </a:rPr>
                        <a:t>Network </a:t>
                      </a:r>
                      <a:r>
                        <a:rPr lang="en-US" u="none" strike="noStrike" dirty="0">
                          <a:solidFill>
                            <a:srgbClr val="4F7CAC"/>
                          </a:solidFill>
                          <a:effectLst/>
                          <a:hlinkClick r:id="rId7"/>
                        </a:rPr>
                        <a:t>Traffic </a:t>
                      </a:r>
                      <a:r>
                        <a:rPr lang="en-US" u="none" strike="noStrike" dirty="0" smtClean="0">
                          <a:solidFill>
                            <a:srgbClr val="4F7CAC"/>
                          </a:solidFill>
                          <a:effectLst/>
                          <a:hlinkClick r:id="rId7"/>
                        </a:rPr>
                        <a:t>Content</a:t>
                      </a:r>
                      <a:endParaRPr lang="en-US" u="none" strike="noStrike" dirty="0" smtClean="0">
                        <a:solidFill>
                          <a:srgbClr val="4F7CAC"/>
                        </a:solidFill>
                        <a:effectLst/>
                      </a:endParaRPr>
                    </a:p>
                    <a:p>
                      <a:pPr fontAlgn="t"/>
                      <a:r>
                        <a:rPr lang="zh-TW" altLang="en-US" b="1" u="none" strike="noStrike" dirty="0" smtClean="0">
                          <a:solidFill>
                            <a:schemeClr val="tx1"/>
                          </a:solidFill>
                          <a:effectLst/>
                        </a:rPr>
                        <a:t>網路流量內容</a:t>
                      </a:r>
                      <a:endParaRPr lang="en-US" dirty="0">
                        <a:effectLst/>
                      </a:endParaRPr>
                    </a:p>
                  </a:txBody>
                  <a:tcPr marL="95250" marR="95250" marT="95250" marB="952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285750" indent="-285750" fontAlgn="t">
                        <a:buFont typeface="Wingdings" panose="05000000000000000000" pitchFamily="2" charset="2"/>
                        <a:buChar char="n"/>
                      </a:pPr>
                      <a:r>
                        <a:rPr lang="en-US" altLang="zh-TW" sz="1400" b="0" i="0" kern="1200" dirty="0" smtClean="0">
                          <a:solidFill>
                            <a:schemeClr val="tx1"/>
                          </a:solidFill>
                          <a:effectLst/>
                          <a:latin typeface="+mn-lt"/>
                          <a:ea typeface="+mn-ea"/>
                          <a:cs typeface="+mn-cs"/>
                        </a:rPr>
                        <a:t>Monitor and analyze SSL/TLS traffic patterns and packet inspection associated to protocol(s) that do not follow the expected protocol standards and traffic flows (e.g. extraneous packets that do not belong to established flows, gratuitous or anomalous traffic patterns, anomalous syntax, or structure). Consider correlation with process monitoring and command line to detect anomalous processes execution and command line arguments associated to traffic patterns (e.g. monitor anomalies in use of files that do not normally initiate connections for respective protocol(s)). Filtering based on DKIM+SPF or header analysis can help detect when the email sender is spoofed.</a:t>
                      </a:r>
                      <a:r>
                        <a:rPr lang="zh-TW" altLang="en-US" sz="1400" b="1" i="0" kern="1200" dirty="0" smtClean="0">
                          <a:solidFill>
                            <a:schemeClr val="tx1"/>
                          </a:solidFill>
                          <a:effectLst/>
                          <a:latin typeface="+mn-lt"/>
                          <a:ea typeface="+mn-ea"/>
                          <a:cs typeface="+mn-cs"/>
                        </a:rPr>
                        <a:t>監控和分析與不遵循預期協定標準和流量的協定相關的 </a:t>
                      </a:r>
                      <a:r>
                        <a:rPr lang="en-US" altLang="zh-TW" sz="1400" b="1" i="0" kern="1200" dirty="0" smtClean="0">
                          <a:solidFill>
                            <a:schemeClr val="tx1"/>
                          </a:solidFill>
                          <a:effectLst/>
                          <a:latin typeface="+mn-lt"/>
                          <a:ea typeface="+mn-ea"/>
                          <a:cs typeface="+mn-cs"/>
                        </a:rPr>
                        <a:t>SSL/TLS </a:t>
                      </a:r>
                      <a:r>
                        <a:rPr lang="zh-TW" altLang="en-US" sz="1400" b="1" i="0" kern="1200" dirty="0" smtClean="0">
                          <a:solidFill>
                            <a:schemeClr val="tx1"/>
                          </a:solidFill>
                          <a:effectLst/>
                          <a:latin typeface="+mn-lt"/>
                          <a:ea typeface="+mn-ea"/>
                          <a:cs typeface="+mn-cs"/>
                        </a:rPr>
                        <a:t>流量模式和資料包檢查（例如，不屬於已建立流的無關資料包、無償或異常流量模式、異常語法或結構）。考慮與進程監控和命令列的相關性，以偵測與流量模式關聯的異常進程執行和命令列參數（例如，監控通常不會為相應協定啟動連線的檔案使用中的異常情況）。基於 </a:t>
                      </a:r>
                      <a:r>
                        <a:rPr lang="en-US" altLang="zh-TW" sz="1400" b="1" i="0" kern="1200" dirty="0" smtClean="0">
                          <a:solidFill>
                            <a:schemeClr val="tx1"/>
                          </a:solidFill>
                          <a:effectLst/>
                          <a:latin typeface="+mn-lt"/>
                          <a:ea typeface="+mn-ea"/>
                          <a:cs typeface="+mn-cs"/>
                        </a:rPr>
                        <a:t>DKIM+SPF </a:t>
                      </a:r>
                      <a:r>
                        <a:rPr lang="zh-TW" altLang="en-US" sz="1400" b="1" i="0" kern="1200" dirty="0" smtClean="0">
                          <a:solidFill>
                            <a:schemeClr val="tx1"/>
                          </a:solidFill>
                          <a:effectLst/>
                          <a:latin typeface="+mn-lt"/>
                          <a:ea typeface="+mn-ea"/>
                          <a:cs typeface="+mn-cs"/>
                        </a:rPr>
                        <a:t>或標頭分析的過濾可以幫助偵測電子郵件寄件者何時被欺騙。</a:t>
                      </a:r>
                      <a:endParaRPr lang="zh-TW" altLang="en-US" sz="1000" b="1" dirty="0">
                        <a:solidFill>
                          <a:schemeClr val="tx1"/>
                        </a:solidFill>
                        <a:effectLst/>
                      </a:endParaRPr>
                    </a:p>
                  </a:txBody>
                  <a:tcPr marL="95250" marR="95250" marT="95250" marB="952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462269059"/>
                  </a:ext>
                </a:extLst>
              </a:tr>
              <a:tr h="517549">
                <a:tc vMerge="1">
                  <a:txBody>
                    <a:bodyPr/>
                    <a:lstStyle/>
                    <a:p>
                      <a:pPr fontAlgn="t"/>
                      <a:endParaRPr lang="zh-TW" altLang="en-US" sz="1400"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vMerge="1">
                  <a:txBody>
                    <a:bodyPr/>
                    <a:lstStyle/>
                    <a:p>
                      <a:pPr fontAlgn="t"/>
                      <a:endParaRPr lang="en-US" dirty="0">
                        <a:effectLst/>
                      </a:endParaRPr>
                    </a:p>
                  </a:txBody>
                  <a:tcPr marL="95250" marR="95250" marT="95250" marB="952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US" altLang="zh-TW" sz="1800" b="0" i="0" u="none" strike="noStrike" kern="1200" dirty="0" smtClean="0">
                          <a:solidFill>
                            <a:schemeClr val="tx1"/>
                          </a:solidFill>
                          <a:effectLst/>
                          <a:latin typeface="+mn-lt"/>
                          <a:ea typeface="+mn-ea"/>
                          <a:cs typeface="+mn-cs"/>
                          <a:hlinkClick r:id="rId7"/>
                        </a:rPr>
                        <a:t>Network Traffic Flow</a:t>
                      </a:r>
                      <a:endParaRPr lang="en-US" altLang="zh-TW" sz="1800" b="0" i="0" u="none" strike="noStrike"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TW" altLang="en-US" b="1" u="none" strike="noStrike" dirty="0" smtClean="0">
                          <a:solidFill>
                            <a:schemeClr val="tx1"/>
                          </a:solidFill>
                          <a:effectLst/>
                        </a:rPr>
                        <a:t>網路流量</a:t>
                      </a:r>
                      <a:endParaRPr lang="zh-TW" altLang="en-US" b="1" dirty="0" smtClean="0">
                        <a:solidFill>
                          <a:schemeClr val="tx1"/>
                        </a:solidFill>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342900" marR="0" indent="-342900" algn="l" defTabSz="914400" rtl="0" eaLnBrk="1" fontAlgn="t" latinLnBrk="0" hangingPunct="1">
                        <a:lnSpc>
                          <a:spcPct val="100000"/>
                        </a:lnSpc>
                        <a:spcBef>
                          <a:spcPts val="0"/>
                        </a:spcBef>
                        <a:spcAft>
                          <a:spcPts val="0"/>
                        </a:spcAft>
                        <a:buClrTx/>
                        <a:buSzTx/>
                        <a:buFont typeface="Wingdings" panose="05000000000000000000" pitchFamily="2" charset="2"/>
                        <a:buChar char="n"/>
                        <a:tabLst/>
                        <a:defRPr/>
                      </a:pPr>
                      <a:r>
                        <a:rPr lang="en-US" altLang="zh-TW" sz="1400" b="0" i="0" kern="1200" dirty="0" smtClean="0">
                          <a:solidFill>
                            <a:schemeClr val="tx1"/>
                          </a:solidFill>
                          <a:effectLst/>
                          <a:latin typeface="+mn-lt"/>
                          <a:ea typeface="+mn-ea"/>
                          <a:cs typeface="+mn-cs"/>
                        </a:rPr>
                        <a:t>Monitor network data for uncommon data flows. Processes utilizing the network that do not normally have network communication or have never been seen before are suspicious.</a:t>
                      </a:r>
                    </a:p>
                    <a:p>
                      <a:pPr marL="342900" marR="0" indent="-342900" algn="l" defTabSz="914400" rtl="0" eaLnBrk="1" fontAlgn="t" latinLnBrk="0" hangingPunct="1">
                        <a:lnSpc>
                          <a:spcPct val="100000"/>
                        </a:lnSpc>
                        <a:spcBef>
                          <a:spcPts val="0"/>
                        </a:spcBef>
                        <a:spcAft>
                          <a:spcPts val="0"/>
                        </a:spcAft>
                        <a:buClrTx/>
                        <a:buSzTx/>
                        <a:buFont typeface="Wingdings" panose="05000000000000000000" pitchFamily="2" charset="2"/>
                        <a:buChar char="n"/>
                        <a:tabLst/>
                        <a:defRPr/>
                      </a:pPr>
                      <a:r>
                        <a:rPr lang="zh-TW" altLang="en-US" sz="1400" b="1" i="0" kern="1200" dirty="0" smtClean="0">
                          <a:solidFill>
                            <a:schemeClr val="tx1"/>
                          </a:solidFill>
                          <a:effectLst/>
                          <a:latin typeface="+mn-lt"/>
                          <a:ea typeface="+mn-ea"/>
                          <a:cs typeface="+mn-cs"/>
                        </a:rPr>
                        <a:t>監視網路資料中不常見的資料流。使用通常沒有網路通訊或以前從未見過的網路的進程是可疑的。</a:t>
                      </a:r>
                      <a:endParaRPr lang="en-US" sz="1000" b="1"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150352773"/>
                  </a:ext>
                </a:extLst>
              </a:tr>
            </a:tbl>
          </a:graphicData>
        </a:graphic>
      </p:graphicFrame>
      <p:sp>
        <p:nvSpPr>
          <p:cNvPr id="7" name="投影片編號版面配置區 6"/>
          <p:cNvSpPr>
            <a:spLocks noGrp="1"/>
          </p:cNvSpPr>
          <p:nvPr>
            <p:ph type="sldNum" sz="quarter" idx="12"/>
          </p:nvPr>
        </p:nvSpPr>
        <p:spPr/>
        <p:txBody>
          <a:bodyPr/>
          <a:lstStyle/>
          <a:p>
            <a:fld id="{D16C3A51-89D0-4E4D-AA61-5A30A561532A}" type="slidenum">
              <a:rPr lang="zh-TW" altLang="en-US" smtClean="0"/>
              <a:pPr/>
              <a:t>35</a:t>
            </a:fld>
            <a:endParaRPr lang="zh-TW" altLang="en-US"/>
          </a:p>
        </p:txBody>
      </p:sp>
    </p:spTree>
    <p:extLst>
      <p:ext uri="{BB962C8B-B14F-4D97-AF65-F5344CB8AC3E}">
        <p14:creationId xmlns:p14="http://schemas.microsoft.com/office/powerpoint/2010/main" val="399584380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5772150" y="1825625"/>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800" b="0" i="0" u="none" strike="noStrike" cap="none" normalizeH="0" baseline="0" dirty="0">
                <a:ln>
                  <a:noFill/>
                </a:ln>
                <a:solidFill>
                  <a:schemeClr val="tx1"/>
                </a:solidFill>
                <a:effectLst/>
                <a:latin typeface="Arial" panose="020B0604020202020204" pitchFamily="34" charset="0"/>
              </a:rPr>
              <a:t/>
            </a:r>
            <a:br>
              <a:rPr kumimoji="0" lang="zh-TW" altLang="zh-TW" sz="1800" b="0" i="0" u="none" strike="noStrike" cap="none" normalizeH="0" baseline="0" dirty="0">
                <a:ln>
                  <a:noFill/>
                </a:ln>
                <a:solidFill>
                  <a:schemeClr val="tx1"/>
                </a:solidFill>
                <a:effectLst/>
                <a:latin typeface="Arial" panose="020B0604020202020204" pitchFamily="34" charset="0"/>
              </a:rPr>
            </a:br>
            <a:endParaRPr kumimoji="0" lang="zh-TW" altLang="zh-TW" sz="1800" b="0" i="0" u="none" strike="noStrike" cap="none" normalizeH="0" baseline="0" dirty="0">
              <a:ln>
                <a:noFill/>
              </a:ln>
              <a:solidFill>
                <a:schemeClr val="tx1"/>
              </a:solidFill>
              <a:effectLst/>
              <a:latin typeface="Arial" panose="020B0604020202020204" pitchFamily="34" charset="0"/>
            </a:endParaRPr>
          </a:p>
        </p:txBody>
      </p:sp>
      <p:graphicFrame>
        <p:nvGraphicFramePr>
          <p:cNvPr id="4" name="表格 3"/>
          <p:cNvGraphicFramePr>
            <a:graphicFrameLocks noGrp="1"/>
          </p:cNvGraphicFramePr>
          <p:nvPr>
            <p:extLst>
              <p:ext uri="{D42A27DB-BD31-4B8C-83A1-F6EECF244321}">
                <p14:modId xmlns:p14="http://schemas.microsoft.com/office/powerpoint/2010/main" val="1374530414"/>
              </p:ext>
            </p:extLst>
          </p:nvPr>
        </p:nvGraphicFramePr>
        <p:xfrm>
          <a:off x="184410" y="219187"/>
          <a:ext cx="11419986" cy="5983648"/>
        </p:xfrm>
        <a:graphic>
          <a:graphicData uri="http://schemas.openxmlformats.org/drawingml/2006/table">
            <a:tbl>
              <a:tblPr firstRow="1" bandRow="1">
                <a:tableStyleId>{5C22544A-7EE6-4342-B048-85BDC9FD1C3A}</a:tableStyleId>
              </a:tblPr>
              <a:tblGrid>
                <a:gridCol w="11419986">
                  <a:extLst>
                    <a:ext uri="{9D8B030D-6E8A-4147-A177-3AD203B41FA5}">
                      <a16:colId xmlns:a16="http://schemas.microsoft.com/office/drawing/2014/main" val="3994818564"/>
                    </a:ext>
                  </a:extLst>
                </a:gridCol>
              </a:tblGrid>
              <a:tr h="543968">
                <a:tc>
                  <a:txBody>
                    <a:bodyPr/>
                    <a:lstStyle/>
                    <a:p>
                      <a:r>
                        <a:rPr lang="en-US" altLang="zh-TW" sz="2800" dirty="0" smtClean="0"/>
                        <a:t>4.</a:t>
                      </a:r>
                      <a:r>
                        <a:rPr lang="zh-TW" altLang="en-US" sz="2800" dirty="0" smtClean="0"/>
                        <a:t>執行</a:t>
                      </a:r>
                      <a:r>
                        <a:rPr lang="en-US" altLang="zh-TW" sz="2800" dirty="0" smtClean="0"/>
                        <a:t>Execution</a:t>
                      </a:r>
                      <a:r>
                        <a:rPr lang="zh-TW" altLang="en-US" sz="2800" dirty="0" smtClean="0"/>
                        <a:t> 戰術的</a:t>
                      </a:r>
                      <a:r>
                        <a:rPr lang="en-US" altLang="zh-TW" sz="2800" dirty="0" smtClean="0"/>
                        <a:t>14</a:t>
                      </a:r>
                      <a:r>
                        <a:rPr lang="zh-TW" altLang="en-US" sz="2800" dirty="0" smtClean="0"/>
                        <a:t>大</a:t>
                      </a:r>
                      <a:r>
                        <a:rPr lang="zh-TW" altLang="en-US" sz="2800" dirty="0"/>
                        <a:t>類型技術</a:t>
                      </a:r>
                      <a:r>
                        <a:rPr lang="en-US" altLang="zh-TW" sz="2800" dirty="0"/>
                        <a:t>(Techniques)</a:t>
                      </a:r>
                    </a:p>
                  </a:txBody>
                  <a:tcPr/>
                </a:tc>
                <a:extLst>
                  <a:ext uri="{0D108BD9-81ED-4DB2-BD59-A6C34878D82A}">
                    <a16:rowId xmlns:a16="http://schemas.microsoft.com/office/drawing/2014/main" val="826265273"/>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a:t>1</a:t>
                      </a:r>
                      <a:r>
                        <a:rPr lang="en-US" altLang="zh-TW" sz="2800" b="1" dirty="0" smtClean="0"/>
                        <a:t>.</a:t>
                      </a:r>
                      <a:r>
                        <a:rPr lang="zh-TW" altLang="en-US" sz="2800" b="1" dirty="0" smtClean="0"/>
                        <a:t>雲端管理命令 </a:t>
                      </a:r>
                      <a:r>
                        <a:rPr lang="en-US" altLang="zh-TW" sz="2800" b="1" dirty="0" smtClean="0"/>
                        <a:t>Cloud Administration Command</a:t>
                      </a:r>
                      <a:endParaRPr lang="en-US" altLang="zh-TW" sz="2800" b="1" dirty="0"/>
                    </a:p>
                  </a:txBody>
                  <a:tcPr/>
                </a:tc>
                <a:extLst>
                  <a:ext uri="{0D108BD9-81ED-4DB2-BD59-A6C34878D82A}">
                    <a16:rowId xmlns:a16="http://schemas.microsoft.com/office/drawing/2014/main" val="1535378437"/>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smtClean="0"/>
                        <a:t>2.</a:t>
                      </a:r>
                      <a:r>
                        <a:rPr lang="zh-TW" altLang="en-US" sz="2800" b="1" dirty="0" smtClean="0"/>
                        <a:t>命令和腳本解釋器 </a:t>
                      </a:r>
                      <a:r>
                        <a:rPr lang="en-US" altLang="zh-TW" sz="2800" b="1" dirty="0" smtClean="0"/>
                        <a:t>Command and Scripting Interpreter (9)</a:t>
                      </a:r>
                      <a:endParaRPr lang="zh-TW" altLang="en-US" sz="2800" b="1" dirty="0"/>
                    </a:p>
                  </a:txBody>
                  <a:tcPr>
                    <a:solidFill>
                      <a:schemeClr val="accent6">
                        <a:lumMod val="20000"/>
                        <a:lumOff val="80000"/>
                      </a:schemeClr>
                    </a:solidFill>
                  </a:tcPr>
                </a:tc>
                <a:extLst>
                  <a:ext uri="{0D108BD9-81ED-4DB2-BD59-A6C34878D82A}">
                    <a16:rowId xmlns:a16="http://schemas.microsoft.com/office/drawing/2014/main" val="3624120180"/>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smtClean="0"/>
                        <a:t>3.</a:t>
                      </a:r>
                      <a:r>
                        <a:rPr lang="zh-TW" altLang="en-US" sz="2800" b="1" dirty="0" smtClean="0"/>
                        <a:t>貨櫃管理指揮部 </a:t>
                      </a:r>
                      <a:r>
                        <a:rPr lang="en-US" altLang="zh-TW" sz="2800" b="1" dirty="0" smtClean="0"/>
                        <a:t>Container Administration Command</a:t>
                      </a:r>
                    </a:p>
                  </a:txBody>
                  <a:tcPr>
                    <a:solidFill>
                      <a:schemeClr val="accent6">
                        <a:lumMod val="20000"/>
                        <a:lumOff val="80000"/>
                      </a:schemeClr>
                    </a:solidFill>
                  </a:tcPr>
                </a:tc>
                <a:extLst>
                  <a:ext uri="{0D108BD9-81ED-4DB2-BD59-A6C34878D82A}">
                    <a16:rowId xmlns:a16="http://schemas.microsoft.com/office/drawing/2014/main" val="943303741"/>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a:t>4</a:t>
                      </a:r>
                      <a:r>
                        <a:rPr lang="en-US" altLang="zh-TW" sz="2800" b="1" dirty="0" smtClean="0"/>
                        <a:t>.</a:t>
                      </a:r>
                      <a:r>
                        <a:rPr lang="zh-TW" altLang="en-US" sz="2800" b="1" dirty="0" smtClean="0"/>
                        <a:t>部署容器 </a:t>
                      </a:r>
                      <a:r>
                        <a:rPr lang="en-US" altLang="zh-TW" sz="2800" b="1" dirty="0" smtClean="0"/>
                        <a:t>Deploy Container</a:t>
                      </a:r>
                      <a:endParaRPr lang="en-US" altLang="zh-TW" sz="2800" b="1" dirty="0"/>
                    </a:p>
                  </a:txBody>
                  <a:tcPr>
                    <a:solidFill>
                      <a:schemeClr val="accent6">
                        <a:lumMod val="20000"/>
                        <a:lumOff val="80000"/>
                      </a:schemeClr>
                    </a:solidFill>
                  </a:tcPr>
                </a:tc>
                <a:extLst>
                  <a:ext uri="{0D108BD9-81ED-4DB2-BD59-A6C34878D82A}">
                    <a16:rowId xmlns:a16="http://schemas.microsoft.com/office/drawing/2014/main" val="1413733454"/>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a:t>5</a:t>
                      </a:r>
                      <a:r>
                        <a:rPr lang="en-US" altLang="zh-TW" sz="2800" b="1" dirty="0" smtClean="0"/>
                        <a:t>.</a:t>
                      </a:r>
                      <a:r>
                        <a:rPr lang="zh-TW" altLang="en-US" sz="2800" b="1" dirty="0" smtClean="0"/>
                        <a:t>利用客戶端執行 </a:t>
                      </a:r>
                      <a:r>
                        <a:rPr lang="en-US" altLang="zh-TW" sz="2800" b="1" dirty="0" smtClean="0"/>
                        <a:t>Exploitation for Client Execution</a:t>
                      </a:r>
                      <a:endParaRPr lang="en-US" altLang="zh-TW" sz="2800" b="1" dirty="0"/>
                    </a:p>
                  </a:txBody>
                  <a:tcPr>
                    <a:solidFill>
                      <a:schemeClr val="accent6">
                        <a:lumMod val="20000"/>
                        <a:lumOff val="80000"/>
                      </a:schemeClr>
                    </a:solidFill>
                  </a:tcPr>
                </a:tc>
                <a:extLst>
                  <a:ext uri="{0D108BD9-81ED-4DB2-BD59-A6C34878D82A}">
                    <a16:rowId xmlns:a16="http://schemas.microsoft.com/office/drawing/2014/main" val="1450935706"/>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a:t>6</a:t>
                      </a:r>
                      <a:r>
                        <a:rPr lang="en-US" altLang="zh-TW" sz="2800" b="1" dirty="0" smtClean="0"/>
                        <a:t>.</a:t>
                      </a:r>
                      <a:r>
                        <a:rPr lang="zh-TW" altLang="en-US" sz="2800" b="1" dirty="0" smtClean="0"/>
                        <a:t>進程間通訊 </a:t>
                      </a:r>
                      <a:r>
                        <a:rPr lang="en-US" altLang="zh-TW" sz="2800" b="1" dirty="0" smtClean="0"/>
                        <a:t>Inter-Process Communication (3)</a:t>
                      </a:r>
                      <a:endParaRPr lang="en-US" altLang="zh-TW" sz="2800" b="1" dirty="0"/>
                    </a:p>
                  </a:txBody>
                  <a:tcPr/>
                </a:tc>
                <a:extLst>
                  <a:ext uri="{0D108BD9-81ED-4DB2-BD59-A6C34878D82A}">
                    <a16:rowId xmlns:a16="http://schemas.microsoft.com/office/drawing/2014/main" val="1260882538"/>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a:t>7</a:t>
                      </a:r>
                      <a:r>
                        <a:rPr lang="en-US" altLang="zh-TW" sz="2800" b="1" dirty="0" smtClean="0"/>
                        <a:t>.</a:t>
                      </a:r>
                      <a:r>
                        <a:rPr lang="zh-TW" altLang="en-US" sz="2800" b="1" dirty="0" smtClean="0"/>
                        <a:t>原生</a:t>
                      </a:r>
                      <a:r>
                        <a:rPr lang="en-US" altLang="zh-TW" sz="2800" b="1" dirty="0" smtClean="0"/>
                        <a:t>API</a:t>
                      </a:r>
                      <a:r>
                        <a:rPr lang="zh-TW" altLang="en-US" sz="2800" b="1" dirty="0" smtClean="0"/>
                        <a:t> </a:t>
                      </a:r>
                      <a:r>
                        <a:rPr lang="en-US" altLang="zh-TW" sz="2800" b="1" dirty="0" smtClean="0"/>
                        <a:t>Native API</a:t>
                      </a:r>
                      <a:endParaRPr lang="en-US" altLang="zh-TW" sz="2800" b="1" dirty="0"/>
                    </a:p>
                  </a:txBody>
                  <a:tcPr/>
                </a:tc>
                <a:extLst>
                  <a:ext uri="{0D108BD9-81ED-4DB2-BD59-A6C34878D82A}">
                    <a16:rowId xmlns:a16="http://schemas.microsoft.com/office/drawing/2014/main" val="211472250"/>
                  </a:ext>
                </a:extLst>
              </a:tr>
              <a:tr h="543968">
                <a:tc>
                  <a:txBody>
                    <a:bodyPr/>
                    <a:lstStyle/>
                    <a:p>
                      <a:r>
                        <a:rPr lang="en-US" altLang="zh-TW" sz="2800" b="1" dirty="0"/>
                        <a:t>8</a:t>
                      </a:r>
                      <a:r>
                        <a:rPr lang="en-US" altLang="zh-TW" sz="2800" b="1" dirty="0" smtClean="0"/>
                        <a:t>.</a:t>
                      </a:r>
                      <a:r>
                        <a:rPr lang="zh-TW" altLang="en-US" sz="2800" b="1" dirty="0" smtClean="0"/>
                        <a:t>計劃任務</a:t>
                      </a:r>
                      <a:r>
                        <a:rPr lang="en-US" altLang="zh-TW" sz="2800" b="1" dirty="0" smtClean="0"/>
                        <a:t>/</a:t>
                      </a:r>
                      <a:r>
                        <a:rPr lang="zh-TW" altLang="en-US" sz="2800" b="1" dirty="0" smtClean="0"/>
                        <a:t>作業 </a:t>
                      </a:r>
                      <a:r>
                        <a:rPr lang="en-US" altLang="zh-TW" sz="2800" b="1" dirty="0" smtClean="0"/>
                        <a:t>Scheduled Task/Job (5)</a:t>
                      </a:r>
                      <a:endParaRPr lang="en-US" altLang="zh-TW" sz="2800" b="1" dirty="0"/>
                    </a:p>
                  </a:txBody>
                  <a:tcPr/>
                </a:tc>
                <a:extLst>
                  <a:ext uri="{0D108BD9-81ED-4DB2-BD59-A6C34878D82A}">
                    <a16:rowId xmlns:a16="http://schemas.microsoft.com/office/drawing/2014/main" val="1551759250"/>
                  </a:ext>
                </a:extLst>
              </a:tr>
              <a:tr h="543968">
                <a:tc>
                  <a:txBody>
                    <a:bodyPr/>
                    <a:lstStyle/>
                    <a:p>
                      <a:r>
                        <a:rPr lang="en-US" altLang="zh-TW" sz="2800" b="1" dirty="0" smtClean="0"/>
                        <a:t>9.</a:t>
                      </a:r>
                      <a:r>
                        <a:rPr lang="zh-TW" altLang="en-US" sz="2800" b="1" dirty="0" smtClean="0"/>
                        <a:t>無伺服器執行 </a:t>
                      </a:r>
                      <a:r>
                        <a:rPr lang="en-US" altLang="zh-TW" sz="2800" b="1" dirty="0" err="1" smtClean="0"/>
                        <a:t>Serverless</a:t>
                      </a:r>
                      <a:r>
                        <a:rPr lang="en-US" altLang="zh-TW" sz="2800" b="1" dirty="0" smtClean="0"/>
                        <a:t> Execution</a:t>
                      </a:r>
                      <a:endParaRPr lang="en-US" altLang="zh-TW" sz="2800" b="1" dirty="0"/>
                    </a:p>
                  </a:txBody>
                  <a:tcPr/>
                </a:tc>
                <a:extLst>
                  <a:ext uri="{0D108BD9-81ED-4DB2-BD59-A6C34878D82A}">
                    <a16:rowId xmlns:a16="http://schemas.microsoft.com/office/drawing/2014/main" val="804109124"/>
                  </a:ext>
                </a:extLst>
              </a:tr>
              <a:tr h="543968">
                <a:tc>
                  <a:txBody>
                    <a:bodyPr/>
                    <a:lstStyle/>
                    <a:p>
                      <a:r>
                        <a:rPr lang="en-US" altLang="zh-TW" sz="2800" b="1" dirty="0" smtClean="0"/>
                        <a:t>10.</a:t>
                      </a:r>
                      <a:r>
                        <a:rPr lang="zh-TW" altLang="en-US" sz="2800" b="1" dirty="0" smtClean="0"/>
                        <a:t>共享模組 </a:t>
                      </a:r>
                      <a:r>
                        <a:rPr lang="en-US" altLang="zh-TW" sz="2800" b="1" dirty="0" smtClean="0"/>
                        <a:t>Shared Modules</a:t>
                      </a:r>
                      <a:endParaRPr lang="en-US" altLang="zh-TW" sz="2800" b="1" dirty="0"/>
                    </a:p>
                  </a:txBody>
                  <a:tcPr/>
                </a:tc>
                <a:extLst>
                  <a:ext uri="{0D108BD9-81ED-4DB2-BD59-A6C34878D82A}">
                    <a16:rowId xmlns:a16="http://schemas.microsoft.com/office/drawing/2014/main" val="1064759317"/>
                  </a:ext>
                </a:extLst>
              </a:tr>
            </a:tbl>
          </a:graphicData>
        </a:graphic>
      </p:graphicFrame>
      <p:sp>
        <p:nvSpPr>
          <p:cNvPr id="2" name="投影片編號版面配置區 1"/>
          <p:cNvSpPr>
            <a:spLocks noGrp="1"/>
          </p:cNvSpPr>
          <p:nvPr>
            <p:ph type="sldNum" sz="quarter" idx="12"/>
          </p:nvPr>
        </p:nvSpPr>
        <p:spPr/>
        <p:txBody>
          <a:bodyPr/>
          <a:lstStyle/>
          <a:p>
            <a:fld id="{D16C3A51-89D0-4E4D-AA61-5A30A561532A}" type="slidenum">
              <a:rPr lang="zh-TW" altLang="en-US" smtClean="0"/>
              <a:pPr/>
              <a:t>36</a:t>
            </a:fld>
            <a:endParaRPr lang="zh-TW" altLang="en-US"/>
          </a:p>
        </p:txBody>
      </p:sp>
      <p:sp>
        <p:nvSpPr>
          <p:cNvPr id="7" name="文字方塊 6"/>
          <p:cNvSpPr txBox="1"/>
          <p:nvPr/>
        </p:nvSpPr>
        <p:spPr>
          <a:xfrm>
            <a:off x="3657600" y="5951913"/>
            <a:ext cx="45719" cy="369332"/>
          </a:xfrm>
          <a:prstGeom prst="rect">
            <a:avLst/>
          </a:prstGeom>
          <a:noFill/>
        </p:spPr>
        <p:txBody>
          <a:bodyPr wrap="square" rtlCol="0">
            <a:spAutoFit/>
          </a:bodyPr>
          <a:lstStyle/>
          <a:p>
            <a:endParaRPr lang="zh-TW" altLang="en-US" dirty="0"/>
          </a:p>
        </p:txBody>
      </p:sp>
      <p:sp>
        <p:nvSpPr>
          <p:cNvPr id="8" name="Rectangle 1"/>
          <p:cNvSpPr>
            <a:spLocks noChangeArrowheads="1"/>
          </p:cNvSpPr>
          <p:nvPr/>
        </p:nvSpPr>
        <p:spPr bwMode="auto">
          <a:xfrm>
            <a:off x="300739" y="481301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800" b="0" i="0" u="none" strike="noStrike" cap="none" normalizeH="0" baseline="0" smtClean="0">
                <a:ln>
                  <a:noFill/>
                </a:ln>
                <a:solidFill>
                  <a:schemeClr val="tx1"/>
                </a:solidFill>
                <a:effectLst/>
                <a:latin typeface="Arial" panose="020B0604020202020204" pitchFamily="34" charset="0"/>
              </a:rPr>
              <a:t/>
            </a:r>
            <a:br>
              <a:rPr kumimoji="0" lang="zh-TW" altLang="zh-TW" sz="1800" b="0" i="0" u="none" strike="noStrike" cap="none" normalizeH="0" baseline="0" smtClean="0">
                <a:ln>
                  <a:noFill/>
                </a:ln>
                <a:solidFill>
                  <a:schemeClr val="tx1"/>
                </a:solidFill>
                <a:effectLst/>
                <a:latin typeface="Arial" panose="020B0604020202020204" pitchFamily="34" charset="0"/>
              </a:rPr>
            </a:br>
            <a:endParaRPr kumimoji="0" lang="zh-TW" altLang="zh-TW" sz="1800" b="0" i="0" u="none" strike="noStrike" cap="none" normalizeH="0" baseline="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11513718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5772150" y="1825625"/>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800" b="0" i="0" u="none" strike="noStrike" cap="none" normalizeH="0" baseline="0" dirty="0">
                <a:ln>
                  <a:noFill/>
                </a:ln>
                <a:solidFill>
                  <a:schemeClr val="tx1"/>
                </a:solidFill>
                <a:effectLst/>
                <a:latin typeface="Arial" panose="020B0604020202020204" pitchFamily="34" charset="0"/>
              </a:rPr>
              <a:t/>
            </a:r>
            <a:br>
              <a:rPr kumimoji="0" lang="zh-TW" altLang="zh-TW" sz="1800" b="0" i="0" u="none" strike="noStrike" cap="none" normalizeH="0" baseline="0" dirty="0">
                <a:ln>
                  <a:noFill/>
                </a:ln>
                <a:solidFill>
                  <a:schemeClr val="tx1"/>
                </a:solidFill>
                <a:effectLst/>
                <a:latin typeface="Arial" panose="020B0604020202020204" pitchFamily="34" charset="0"/>
              </a:rPr>
            </a:br>
            <a:endParaRPr kumimoji="0" lang="zh-TW" altLang="zh-TW" sz="1800" b="0" i="0" u="none" strike="noStrike" cap="none" normalizeH="0" baseline="0" dirty="0">
              <a:ln>
                <a:noFill/>
              </a:ln>
              <a:solidFill>
                <a:schemeClr val="tx1"/>
              </a:solidFill>
              <a:effectLst/>
              <a:latin typeface="Arial" panose="020B0604020202020204" pitchFamily="34" charset="0"/>
            </a:endParaRPr>
          </a:p>
        </p:txBody>
      </p:sp>
      <p:graphicFrame>
        <p:nvGraphicFramePr>
          <p:cNvPr id="4" name="表格 3"/>
          <p:cNvGraphicFramePr>
            <a:graphicFrameLocks noGrp="1"/>
          </p:cNvGraphicFramePr>
          <p:nvPr>
            <p:extLst>
              <p:ext uri="{D42A27DB-BD31-4B8C-83A1-F6EECF244321}">
                <p14:modId xmlns:p14="http://schemas.microsoft.com/office/powerpoint/2010/main" val="2868026987"/>
              </p:ext>
            </p:extLst>
          </p:nvPr>
        </p:nvGraphicFramePr>
        <p:xfrm>
          <a:off x="211182" y="1723791"/>
          <a:ext cx="11419986" cy="2719840"/>
        </p:xfrm>
        <a:graphic>
          <a:graphicData uri="http://schemas.openxmlformats.org/drawingml/2006/table">
            <a:tbl>
              <a:tblPr firstRow="1" bandRow="1">
                <a:tableStyleId>{5C22544A-7EE6-4342-B048-85BDC9FD1C3A}</a:tableStyleId>
              </a:tblPr>
              <a:tblGrid>
                <a:gridCol w="11419986">
                  <a:extLst>
                    <a:ext uri="{9D8B030D-6E8A-4147-A177-3AD203B41FA5}">
                      <a16:colId xmlns:a16="http://schemas.microsoft.com/office/drawing/2014/main" val="3994818564"/>
                    </a:ext>
                  </a:extLst>
                </a:gridCol>
              </a:tblGrid>
              <a:tr h="543968">
                <a:tc>
                  <a:txBody>
                    <a:bodyPr/>
                    <a:lstStyle/>
                    <a:p>
                      <a:r>
                        <a:rPr lang="en-US" altLang="zh-TW" sz="2800" dirty="0" smtClean="0"/>
                        <a:t>4.</a:t>
                      </a:r>
                      <a:r>
                        <a:rPr lang="zh-TW" altLang="en-US" sz="2800" dirty="0" smtClean="0"/>
                        <a:t>執行</a:t>
                      </a:r>
                      <a:r>
                        <a:rPr lang="en-US" altLang="zh-TW" sz="2800" dirty="0" smtClean="0"/>
                        <a:t>Execution</a:t>
                      </a:r>
                      <a:r>
                        <a:rPr lang="zh-TW" altLang="en-US" sz="2800" dirty="0" smtClean="0"/>
                        <a:t> 戰術的</a:t>
                      </a:r>
                      <a:r>
                        <a:rPr lang="en-US" altLang="zh-TW" sz="2800" dirty="0" smtClean="0"/>
                        <a:t>14</a:t>
                      </a:r>
                      <a:r>
                        <a:rPr lang="zh-TW" altLang="en-US" sz="2800" dirty="0" smtClean="0"/>
                        <a:t>大</a:t>
                      </a:r>
                      <a:r>
                        <a:rPr lang="zh-TW" altLang="en-US" sz="2800" dirty="0"/>
                        <a:t>類型技術</a:t>
                      </a:r>
                      <a:r>
                        <a:rPr lang="en-US" altLang="zh-TW" sz="2800" dirty="0"/>
                        <a:t>(Techniques)</a:t>
                      </a:r>
                    </a:p>
                  </a:txBody>
                  <a:tcPr/>
                </a:tc>
                <a:extLst>
                  <a:ext uri="{0D108BD9-81ED-4DB2-BD59-A6C34878D82A}">
                    <a16:rowId xmlns:a16="http://schemas.microsoft.com/office/drawing/2014/main" val="826265273"/>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smtClean="0"/>
                        <a:t>11.</a:t>
                      </a:r>
                      <a:r>
                        <a:rPr lang="zh-TW" altLang="en-US" sz="2800" b="1" dirty="0" smtClean="0"/>
                        <a:t>軟體部署工具 </a:t>
                      </a:r>
                      <a:r>
                        <a:rPr lang="en-US" altLang="zh-TW" sz="2800" b="1" dirty="0" smtClean="0"/>
                        <a:t>Software Deployment Tools</a:t>
                      </a:r>
                      <a:endParaRPr lang="en-US" altLang="zh-TW" sz="2800" b="1" dirty="0"/>
                    </a:p>
                  </a:txBody>
                  <a:tcPr/>
                </a:tc>
                <a:extLst>
                  <a:ext uri="{0D108BD9-81ED-4DB2-BD59-A6C34878D82A}">
                    <a16:rowId xmlns:a16="http://schemas.microsoft.com/office/drawing/2014/main" val="1535378437"/>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smtClean="0"/>
                        <a:t>12.</a:t>
                      </a:r>
                      <a:r>
                        <a:rPr lang="zh-TW" altLang="en-US" sz="2800" b="1" dirty="0" smtClean="0"/>
                        <a:t>系統服務 </a:t>
                      </a:r>
                      <a:r>
                        <a:rPr lang="en-US" altLang="zh-TW" sz="2800" b="1" dirty="0" smtClean="0"/>
                        <a:t>System Services (2)</a:t>
                      </a:r>
                      <a:endParaRPr lang="zh-TW" altLang="en-US" sz="2800" b="1" dirty="0"/>
                    </a:p>
                  </a:txBody>
                  <a:tcPr>
                    <a:solidFill>
                      <a:schemeClr val="accent6">
                        <a:lumMod val="20000"/>
                        <a:lumOff val="80000"/>
                      </a:schemeClr>
                    </a:solidFill>
                  </a:tcPr>
                </a:tc>
                <a:extLst>
                  <a:ext uri="{0D108BD9-81ED-4DB2-BD59-A6C34878D82A}">
                    <a16:rowId xmlns:a16="http://schemas.microsoft.com/office/drawing/2014/main" val="3624120180"/>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smtClean="0"/>
                        <a:t>13.</a:t>
                      </a:r>
                      <a:r>
                        <a:rPr lang="zh-TW" altLang="en-US" sz="2800" b="1" dirty="0" smtClean="0"/>
                        <a:t>使用者執行 </a:t>
                      </a:r>
                      <a:r>
                        <a:rPr lang="en-US" altLang="zh-TW" sz="2800" b="1" dirty="0" smtClean="0"/>
                        <a:t>User Execution (3)</a:t>
                      </a:r>
                    </a:p>
                  </a:txBody>
                  <a:tcPr>
                    <a:solidFill>
                      <a:schemeClr val="accent6">
                        <a:lumMod val="20000"/>
                        <a:lumOff val="80000"/>
                      </a:schemeClr>
                    </a:solidFill>
                  </a:tcPr>
                </a:tc>
                <a:extLst>
                  <a:ext uri="{0D108BD9-81ED-4DB2-BD59-A6C34878D82A}">
                    <a16:rowId xmlns:a16="http://schemas.microsoft.com/office/drawing/2014/main" val="943303741"/>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smtClean="0"/>
                        <a:t>14. Windows </a:t>
                      </a:r>
                      <a:r>
                        <a:rPr lang="zh-TW" altLang="en-US" sz="2800" b="1" dirty="0" smtClean="0"/>
                        <a:t>管理工具 </a:t>
                      </a:r>
                      <a:r>
                        <a:rPr lang="en-US" altLang="zh-TW" sz="2800" b="1" dirty="0" smtClean="0"/>
                        <a:t>Windows Management Instrumentation</a:t>
                      </a:r>
                      <a:endParaRPr lang="en-US" altLang="zh-TW" sz="2800" b="1" dirty="0"/>
                    </a:p>
                  </a:txBody>
                  <a:tcPr>
                    <a:solidFill>
                      <a:schemeClr val="accent6">
                        <a:lumMod val="20000"/>
                        <a:lumOff val="80000"/>
                      </a:schemeClr>
                    </a:solidFill>
                  </a:tcPr>
                </a:tc>
                <a:extLst>
                  <a:ext uri="{0D108BD9-81ED-4DB2-BD59-A6C34878D82A}">
                    <a16:rowId xmlns:a16="http://schemas.microsoft.com/office/drawing/2014/main" val="1413733454"/>
                  </a:ext>
                </a:extLst>
              </a:tr>
            </a:tbl>
          </a:graphicData>
        </a:graphic>
      </p:graphicFrame>
      <p:sp>
        <p:nvSpPr>
          <p:cNvPr id="2" name="投影片編號版面配置區 1"/>
          <p:cNvSpPr>
            <a:spLocks noGrp="1"/>
          </p:cNvSpPr>
          <p:nvPr>
            <p:ph type="sldNum" sz="quarter" idx="12"/>
          </p:nvPr>
        </p:nvSpPr>
        <p:spPr/>
        <p:txBody>
          <a:bodyPr/>
          <a:lstStyle/>
          <a:p>
            <a:fld id="{D16C3A51-89D0-4E4D-AA61-5A30A561532A}" type="slidenum">
              <a:rPr lang="zh-TW" altLang="en-US" smtClean="0"/>
              <a:pPr/>
              <a:t>37</a:t>
            </a:fld>
            <a:endParaRPr lang="zh-TW" altLang="en-US"/>
          </a:p>
        </p:txBody>
      </p:sp>
      <p:sp>
        <p:nvSpPr>
          <p:cNvPr id="7" name="文字方塊 6"/>
          <p:cNvSpPr txBox="1"/>
          <p:nvPr/>
        </p:nvSpPr>
        <p:spPr>
          <a:xfrm>
            <a:off x="3657600" y="5951913"/>
            <a:ext cx="45719" cy="369332"/>
          </a:xfrm>
          <a:prstGeom prst="rect">
            <a:avLst/>
          </a:prstGeom>
          <a:noFill/>
        </p:spPr>
        <p:txBody>
          <a:bodyPr wrap="square" rtlCol="0">
            <a:spAutoFit/>
          </a:bodyPr>
          <a:lstStyle/>
          <a:p>
            <a:endParaRPr lang="zh-TW" altLang="en-US" dirty="0"/>
          </a:p>
        </p:txBody>
      </p:sp>
    </p:spTree>
    <p:extLst>
      <p:ext uri="{BB962C8B-B14F-4D97-AF65-F5344CB8AC3E}">
        <p14:creationId xmlns:p14="http://schemas.microsoft.com/office/powerpoint/2010/main" val="412827001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36525"/>
            <a:ext cx="11593238" cy="584775"/>
          </a:xfrm>
          <a:prstGeom prst="rect">
            <a:avLst/>
          </a:prstGeom>
        </p:spPr>
        <p:txBody>
          <a:bodyPr wrap="none">
            <a:spAutoFit/>
          </a:bodyPr>
          <a:lstStyle/>
          <a:p>
            <a:r>
              <a:rPr lang="en-US" altLang="zh-TW" sz="3200" dirty="0"/>
              <a:t>4</a:t>
            </a:r>
            <a:r>
              <a:rPr lang="en-US" altLang="zh-TW" sz="3200" dirty="0" smtClean="0"/>
              <a:t>.</a:t>
            </a:r>
            <a:r>
              <a:rPr lang="zh-TW" altLang="en-US" sz="3200" dirty="0" smtClean="0"/>
              <a:t>執行</a:t>
            </a:r>
            <a:r>
              <a:rPr lang="en-US" altLang="zh-TW" sz="3200" dirty="0" smtClean="0"/>
              <a:t>Execution</a:t>
            </a:r>
            <a:r>
              <a:rPr lang="zh-TW" altLang="en-US" sz="3200" dirty="0" smtClean="0"/>
              <a:t> 戰術</a:t>
            </a:r>
            <a:r>
              <a:rPr lang="en-US" altLang="zh-TW" sz="3200" dirty="0" smtClean="0"/>
              <a:t>| </a:t>
            </a:r>
            <a:r>
              <a:rPr lang="en-US" altLang="zh-TW" sz="2400" dirty="0"/>
              <a:t>8</a:t>
            </a:r>
            <a:r>
              <a:rPr lang="en-US" altLang="zh-TW" sz="2400" dirty="0" smtClean="0"/>
              <a:t>.</a:t>
            </a:r>
            <a:r>
              <a:rPr lang="zh-TW" altLang="en-US" sz="2400" b="1" dirty="0">
                <a:solidFill>
                  <a:srgbClr val="FF0000"/>
                </a:solidFill>
              </a:rPr>
              <a:t>計劃任務</a:t>
            </a:r>
            <a:r>
              <a:rPr lang="en-US" altLang="zh-TW" sz="2400" b="1" dirty="0">
                <a:solidFill>
                  <a:srgbClr val="FF0000"/>
                </a:solidFill>
              </a:rPr>
              <a:t>/</a:t>
            </a:r>
            <a:r>
              <a:rPr lang="zh-TW" altLang="en-US" sz="2400" b="1" dirty="0">
                <a:solidFill>
                  <a:srgbClr val="FF0000"/>
                </a:solidFill>
              </a:rPr>
              <a:t>作業 </a:t>
            </a:r>
            <a:r>
              <a:rPr lang="en-US" altLang="zh-TW" sz="2400" dirty="0" smtClean="0">
                <a:solidFill>
                  <a:srgbClr val="FF0000"/>
                </a:solidFill>
              </a:rPr>
              <a:t>Scheduled Task/Job</a:t>
            </a:r>
            <a:r>
              <a:rPr lang="zh-TW" altLang="en-US" sz="2400" dirty="0" smtClean="0">
                <a:solidFill>
                  <a:srgbClr val="FF0000"/>
                </a:solidFill>
              </a:rPr>
              <a:t> </a:t>
            </a:r>
            <a:r>
              <a:rPr lang="en-US" altLang="zh-TW" sz="2400" dirty="0" smtClean="0"/>
              <a:t>T1053 (5)</a:t>
            </a:r>
            <a:r>
              <a:rPr lang="zh-TW" altLang="en-US" sz="2400" dirty="0" smtClean="0"/>
              <a:t>技術</a:t>
            </a:r>
            <a:endParaRPr lang="en-US" altLang="zh-TW" sz="2400" dirty="0"/>
          </a:p>
        </p:txBody>
      </p:sp>
      <p:sp>
        <p:nvSpPr>
          <p:cNvPr id="5" name="矩形 4"/>
          <p:cNvSpPr/>
          <p:nvPr/>
        </p:nvSpPr>
        <p:spPr>
          <a:xfrm>
            <a:off x="166643" y="889843"/>
            <a:ext cx="6096000" cy="5909310"/>
          </a:xfrm>
          <a:prstGeom prst="rect">
            <a:avLst/>
          </a:prstGeom>
        </p:spPr>
        <p:txBody>
          <a:bodyPr>
            <a:spAutoFit/>
          </a:bodyPr>
          <a:lstStyle/>
          <a:p>
            <a:pPr marL="285750" indent="-285750">
              <a:buFont typeface="Wingdings" panose="05000000000000000000" pitchFamily="2" charset="2"/>
              <a:buChar char="n"/>
            </a:pPr>
            <a:r>
              <a:rPr lang="en-US" altLang="zh-TW" dirty="0"/>
              <a:t>Adversaries(</a:t>
            </a:r>
            <a:r>
              <a:rPr lang="zh-TW" altLang="en-US" dirty="0"/>
              <a:t>攻擊者</a:t>
            </a:r>
            <a:r>
              <a:rPr lang="en-US" altLang="zh-TW" dirty="0"/>
              <a:t>)</a:t>
            </a:r>
            <a:r>
              <a:rPr lang="zh-TW" altLang="en-US" dirty="0" smtClean="0"/>
              <a:t>可能</a:t>
            </a:r>
            <a:r>
              <a:rPr lang="zh-TW" altLang="en-US" dirty="0"/>
              <a:t>會濫用任務排程功能來促進惡意程式碼的初始或重複執行。所有主要作業系統中都存在實用程序，用於安排程序或腳本在指定的日期和時間執行。如果滿足正確的身份驗證（例如：</a:t>
            </a:r>
            <a:r>
              <a:rPr lang="en-US" altLang="zh-TW" dirty="0"/>
              <a:t>Windows </a:t>
            </a:r>
            <a:r>
              <a:rPr lang="zh-TW" altLang="en-US" dirty="0"/>
              <a:t>環境中的 </a:t>
            </a:r>
            <a:r>
              <a:rPr lang="en-US" altLang="zh-TW" dirty="0"/>
              <a:t>RPC </a:t>
            </a:r>
            <a:r>
              <a:rPr lang="zh-TW" altLang="en-US" dirty="0"/>
              <a:t>以及檔案和印表機共用），也可以在遠端系統上安排任務。在遠端系統上安排任務通常可能需要成為遠端系統上的管理員或其他特權群組的</a:t>
            </a:r>
            <a:r>
              <a:rPr lang="zh-TW" altLang="en-US" dirty="0" smtClean="0"/>
              <a:t>成員。</a:t>
            </a:r>
            <a:endParaRPr lang="en-US" altLang="zh-TW" dirty="0" smtClean="0"/>
          </a:p>
          <a:p>
            <a:pPr marL="285750" indent="-285750">
              <a:buFont typeface="Wingdings" panose="05000000000000000000" pitchFamily="2" charset="2"/>
              <a:buChar char="n"/>
            </a:pPr>
            <a:r>
              <a:rPr lang="en-US" altLang="zh-TW" dirty="0"/>
              <a:t>Adversaries</a:t>
            </a:r>
            <a:r>
              <a:rPr lang="zh-TW" altLang="en-US" dirty="0" smtClean="0"/>
              <a:t>可以</a:t>
            </a:r>
            <a:r>
              <a:rPr lang="zh-TW" altLang="en-US" dirty="0"/>
              <a:t>使用任務調度在系統啟動時或按計畫持久性地執行程式。這些機制也可能被濫用在指定帳戶（例如具有提升權限</a:t>
            </a:r>
            <a:r>
              <a:rPr lang="en-US" altLang="zh-TW" dirty="0"/>
              <a:t>/</a:t>
            </a:r>
            <a:r>
              <a:rPr lang="zh-TW" altLang="en-US" dirty="0"/>
              <a:t>特權的帳戶）的上下文中執行程序。與</a:t>
            </a:r>
            <a:r>
              <a:rPr lang="zh-TW" altLang="en-US" dirty="0">
                <a:hlinkClick r:id="rId2"/>
              </a:rPr>
              <a:t>系統二進位代理執行</a:t>
            </a:r>
            <a:r>
              <a:rPr lang="zh-TW" altLang="en-US" dirty="0"/>
              <a:t>類似，攻擊者也濫用任務調度來潛在地掩蓋可信任系統進程下的一次性執行</a:t>
            </a:r>
            <a:r>
              <a:rPr lang="zh-TW" altLang="en-US" dirty="0" smtClean="0"/>
              <a:t>。</a:t>
            </a:r>
            <a:endParaRPr lang="en-US" altLang="zh-TW" dirty="0" smtClean="0"/>
          </a:p>
          <a:p>
            <a:pPr marL="285750" indent="-285750">
              <a:buFont typeface="Wingdings" panose="05000000000000000000" pitchFamily="2" charset="2"/>
              <a:buChar char="n"/>
            </a:pPr>
            <a:r>
              <a:rPr lang="en-US" altLang="zh-TW" dirty="0"/>
              <a:t>Adversaries may use task scheduling to execute programs at system startup or on a scheduled basis for persistence. These mechanisms can also be abused to run a process under the context of a specified account (such as one with elevated permissions/privileges). Similar to </a:t>
            </a:r>
            <a:r>
              <a:rPr lang="en-US" altLang="zh-TW" dirty="0">
                <a:hlinkClick r:id="rId2"/>
              </a:rPr>
              <a:t>System Binary Proxy Execution</a:t>
            </a:r>
            <a:r>
              <a:rPr lang="en-US" altLang="zh-TW" dirty="0"/>
              <a:t>, adversaries have also abused task scheduling to potentially mask one-time execution under a trusted system process.</a:t>
            </a:r>
            <a:endParaRPr lang="zh-TW" altLang="en-US" dirty="0"/>
          </a:p>
        </p:txBody>
      </p:sp>
      <p:sp>
        <p:nvSpPr>
          <p:cNvPr id="6" name="矩形 5"/>
          <p:cNvSpPr/>
          <p:nvPr/>
        </p:nvSpPr>
        <p:spPr>
          <a:xfrm>
            <a:off x="6187829" y="661831"/>
            <a:ext cx="5929357" cy="3662541"/>
          </a:xfrm>
          <a:prstGeom prst="rect">
            <a:avLst/>
          </a:prstGeom>
          <a:solidFill>
            <a:srgbClr val="E9D4F2"/>
          </a:solidFill>
        </p:spPr>
        <p:txBody>
          <a:bodyPr wrap="square">
            <a:spAutoFit/>
          </a:bodyPr>
          <a:lstStyle/>
          <a:p>
            <a:r>
              <a:rPr lang="en-US" altLang="zh-TW" sz="1400" b="1" dirty="0">
                <a:latin typeface="Roboto-Regular"/>
              </a:rPr>
              <a:t>ID: </a:t>
            </a:r>
            <a:r>
              <a:rPr lang="en-US" altLang="zh-TW" sz="1400" b="1" dirty="0" smtClean="0">
                <a:latin typeface="Roboto-Regular"/>
              </a:rPr>
              <a:t>T1053</a:t>
            </a:r>
          </a:p>
          <a:p>
            <a:r>
              <a:rPr lang="en-US" altLang="zh-TW" sz="1400" b="1" dirty="0" smtClean="0">
                <a:latin typeface="Roboto-Regular"/>
              </a:rPr>
              <a:t>Sub-techniques</a:t>
            </a:r>
            <a:r>
              <a:rPr lang="en-US" altLang="zh-TW" sz="1400" b="1" dirty="0">
                <a:latin typeface="Roboto-Regular"/>
              </a:rPr>
              <a:t>:</a:t>
            </a:r>
            <a:r>
              <a:rPr lang="en-US" altLang="zh-TW" dirty="0" smtClean="0"/>
              <a:t> </a:t>
            </a:r>
            <a:r>
              <a:rPr lang="en-US" altLang="zh-TW" sz="1400" dirty="0" smtClean="0">
                <a:hlinkClick r:id="rId3"/>
              </a:rPr>
              <a:t>T1053.002</a:t>
            </a:r>
            <a:r>
              <a:rPr lang="en-US" altLang="zh-TW" sz="1400" dirty="0" smtClean="0"/>
              <a:t>, </a:t>
            </a:r>
            <a:r>
              <a:rPr lang="en-US" altLang="zh-TW" sz="1400" dirty="0" smtClean="0">
                <a:hlinkClick r:id="rId4"/>
              </a:rPr>
              <a:t>T1053.003</a:t>
            </a:r>
            <a:r>
              <a:rPr lang="en-US" altLang="zh-TW" sz="1400" dirty="0" smtClean="0"/>
              <a:t>, </a:t>
            </a:r>
            <a:r>
              <a:rPr lang="en-US" altLang="zh-TW" sz="1400" dirty="0" smtClean="0">
                <a:hlinkClick r:id="rId5"/>
              </a:rPr>
              <a:t>T1053.005</a:t>
            </a:r>
            <a:r>
              <a:rPr lang="en-US" altLang="zh-TW" sz="1400" dirty="0" smtClean="0"/>
              <a:t>, </a:t>
            </a:r>
            <a:r>
              <a:rPr lang="en-US" altLang="zh-TW" sz="1400" dirty="0" smtClean="0">
                <a:hlinkClick r:id="rId6"/>
              </a:rPr>
              <a:t>T1053.006</a:t>
            </a:r>
            <a:r>
              <a:rPr lang="en-US" altLang="zh-TW" sz="1400" dirty="0" smtClean="0"/>
              <a:t>, </a:t>
            </a:r>
            <a:r>
              <a:rPr lang="en-US" altLang="zh-TW" sz="1400" dirty="0" smtClean="0">
                <a:hlinkClick r:id="rId7"/>
              </a:rPr>
              <a:t>T1053.007</a:t>
            </a:r>
            <a:endParaRPr lang="en-US" altLang="zh-TW" sz="1400" b="1" dirty="0" smtClean="0">
              <a:latin typeface="Roboto-Regular"/>
            </a:endParaRPr>
          </a:p>
          <a:p>
            <a:r>
              <a:rPr lang="en-US" altLang="zh-TW" sz="1400" b="1" dirty="0" smtClean="0">
                <a:latin typeface="Roboto-Regular"/>
              </a:rPr>
              <a:t>Tactic:</a:t>
            </a:r>
            <a:r>
              <a:rPr lang="zh-TW" altLang="en-US" sz="1400" b="1" dirty="0" smtClean="0">
                <a:latin typeface="Roboto-Regular"/>
              </a:rPr>
              <a:t> </a:t>
            </a:r>
            <a:r>
              <a:rPr lang="en-US" altLang="zh-TW" sz="1400" dirty="0" smtClean="0">
                <a:hlinkClick r:id="rId8"/>
              </a:rPr>
              <a:t>Execution</a:t>
            </a:r>
            <a:r>
              <a:rPr lang="en-US" altLang="zh-TW" sz="1400" dirty="0"/>
              <a:t>, </a:t>
            </a:r>
            <a:r>
              <a:rPr lang="en-US" altLang="zh-TW" sz="1400" dirty="0">
                <a:hlinkClick r:id="rId9"/>
              </a:rPr>
              <a:t>Persistence</a:t>
            </a:r>
            <a:r>
              <a:rPr lang="en-US" altLang="zh-TW" sz="1400" dirty="0"/>
              <a:t>, </a:t>
            </a:r>
            <a:r>
              <a:rPr lang="en-US" altLang="zh-TW" sz="1400" dirty="0">
                <a:hlinkClick r:id="rId10"/>
              </a:rPr>
              <a:t>Privilege Escalation</a:t>
            </a:r>
            <a:r>
              <a:rPr lang="en-US" altLang="zh-TW" dirty="0">
                <a:hlinkClick r:id="rId10"/>
              </a:rPr>
              <a:t> </a:t>
            </a:r>
            <a:endParaRPr lang="en-US" altLang="zh-TW" dirty="0" smtClean="0"/>
          </a:p>
          <a:p>
            <a:r>
              <a:rPr lang="en-US" altLang="zh-TW" sz="1400" b="1" dirty="0" smtClean="0">
                <a:latin typeface="Roboto-Regular"/>
              </a:rPr>
              <a:t>Platforms</a:t>
            </a:r>
            <a:r>
              <a:rPr lang="en-US" altLang="zh-TW" sz="1400" b="1" dirty="0">
                <a:latin typeface="Roboto-Regular"/>
              </a:rPr>
              <a:t>: Containers, Linux, Windows, </a:t>
            </a:r>
            <a:r>
              <a:rPr lang="en-US" altLang="zh-TW" sz="1400" b="1" dirty="0" err="1" smtClean="0">
                <a:latin typeface="Roboto-Regular"/>
              </a:rPr>
              <a:t>macOS</a:t>
            </a:r>
            <a:endParaRPr lang="en-US" altLang="zh-TW" sz="1400" b="1" dirty="0" smtClean="0">
              <a:latin typeface="Roboto-Regular"/>
            </a:endParaRPr>
          </a:p>
          <a:p>
            <a:r>
              <a:rPr lang="en-US" altLang="zh-TW" sz="1400" b="1" dirty="0">
                <a:latin typeface="Roboto-Regular"/>
              </a:rPr>
              <a:t>Permissions Required: Administrator, SYSTEM, </a:t>
            </a:r>
            <a:r>
              <a:rPr lang="en-US" altLang="zh-TW" sz="1400" b="1" dirty="0" smtClean="0">
                <a:latin typeface="Roboto-Regular"/>
              </a:rPr>
              <a:t>User</a:t>
            </a:r>
            <a:endParaRPr lang="en-US" altLang="zh-TW" sz="1400" b="1" dirty="0">
              <a:latin typeface="Roboto-Regular"/>
            </a:endParaRPr>
          </a:p>
          <a:p>
            <a:r>
              <a:rPr lang="en-US" altLang="zh-TW" sz="1400" b="1" dirty="0">
                <a:latin typeface="Roboto-Regular"/>
              </a:rPr>
              <a:t>Effective Permissions: Administrator, SYSTEM, </a:t>
            </a:r>
            <a:r>
              <a:rPr lang="en-US" altLang="zh-TW" sz="1400" b="1" dirty="0" smtClean="0">
                <a:latin typeface="Roboto-Regular"/>
              </a:rPr>
              <a:t>User</a:t>
            </a:r>
            <a:endParaRPr lang="en-US" altLang="zh-TW" sz="1400" b="1" dirty="0">
              <a:latin typeface="Roboto-Regular"/>
            </a:endParaRPr>
          </a:p>
          <a:p>
            <a:r>
              <a:rPr lang="en-US" altLang="zh-TW" sz="1400" b="1" dirty="0">
                <a:latin typeface="Roboto-Regular"/>
              </a:rPr>
              <a:t>Supports Remote:  Yes</a:t>
            </a:r>
          </a:p>
          <a:p>
            <a:r>
              <a:rPr lang="en-US" altLang="zh-TW" sz="1400" b="1" dirty="0">
                <a:latin typeface="Roboto-Regular"/>
              </a:rPr>
              <a:t>Contributors: Alain Homewood, Insomnia Security; Andrew Northern, @</a:t>
            </a:r>
            <a:r>
              <a:rPr lang="en-US" altLang="zh-TW" sz="1400" b="1" dirty="0" err="1">
                <a:latin typeface="Roboto-Regular"/>
              </a:rPr>
              <a:t>ex_raritas</a:t>
            </a:r>
            <a:r>
              <a:rPr lang="en-US" altLang="zh-TW" sz="1400" b="1" dirty="0">
                <a:latin typeface="Roboto-Regular"/>
              </a:rPr>
              <a:t>; Bryan Campbell, @</a:t>
            </a:r>
            <a:r>
              <a:rPr lang="en-US" altLang="zh-TW" sz="1400" b="1" dirty="0" err="1">
                <a:latin typeface="Roboto-Regular"/>
              </a:rPr>
              <a:t>bry_campbell</a:t>
            </a:r>
            <a:r>
              <a:rPr lang="en-US" altLang="zh-TW" sz="1400" b="1" dirty="0">
                <a:latin typeface="Roboto-Regular"/>
              </a:rPr>
              <a:t>; Leo </a:t>
            </a:r>
            <a:r>
              <a:rPr lang="en-US" altLang="zh-TW" sz="1400" b="1" dirty="0" err="1">
                <a:latin typeface="Roboto-Regular"/>
              </a:rPr>
              <a:t>Loobeek</a:t>
            </a:r>
            <a:r>
              <a:rPr lang="en-US" altLang="zh-TW" sz="1400" b="1" dirty="0">
                <a:latin typeface="Roboto-Regular"/>
              </a:rPr>
              <a:t>, @</a:t>
            </a:r>
            <a:r>
              <a:rPr lang="en-US" altLang="zh-TW" sz="1400" b="1" dirty="0" err="1">
                <a:latin typeface="Roboto-Regular"/>
              </a:rPr>
              <a:t>leoloobeek</a:t>
            </a:r>
            <a:r>
              <a:rPr lang="en-US" altLang="zh-TW" sz="1400" b="1" dirty="0">
                <a:latin typeface="Roboto-Regular"/>
              </a:rPr>
              <a:t>; Prashant </a:t>
            </a:r>
            <a:r>
              <a:rPr lang="en-US" altLang="zh-TW" sz="1400" b="1" dirty="0" err="1">
                <a:latin typeface="Roboto-Regular"/>
              </a:rPr>
              <a:t>Verma</a:t>
            </a:r>
            <a:r>
              <a:rPr lang="en-US" altLang="zh-TW" sz="1400" b="1" dirty="0">
                <a:latin typeface="Roboto-Regular"/>
              </a:rPr>
              <a:t>, </a:t>
            </a:r>
            <a:r>
              <a:rPr lang="en-US" altLang="zh-TW" sz="1400" b="1" dirty="0" err="1">
                <a:latin typeface="Roboto-Regular"/>
              </a:rPr>
              <a:t>Paladion</a:t>
            </a:r>
            <a:r>
              <a:rPr lang="en-US" altLang="zh-TW" sz="1400" b="1" dirty="0">
                <a:latin typeface="Roboto-Regular"/>
              </a:rPr>
              <a:t>; Selena Larson, @</a:t>
            </a:r>
            <a:r>
              <a:rPr lang="en-US" altLang="zh-TW" sz="1400" b="1" dirty="0" err="1">
                <a:latin typeface="Roboto-Regular"/>
              </a:rPr>
              <a:t>selenalarson</a:t>
            </a:r>
            <a:r>
              <a:rPr lang="en-US" altLang="zh-TW" sz="1400" b="1" dirty="0">
                <a:latin typeface="Roboto-Regular"/>
              </a:rPr>
              <a:t>; Travis Smith, Tripwire; Zachary Abzug, @</a:t>
            </a:r>
            <a:r>
              <a:rPr lang="en-US" altLang="zh-TW" sz="1400" b="1" dirty="0" err="1">
                <a:latin typeface="Roboto-Regular"/>
              </a:rPr>
              <a:t>ZackDoesML</a:t>
            </a:r>
            <a:endParaRPr lang="en-US" altLang="zh-TW" sz="1400" b="1" dirty="0">
              <a:latin typeface="Roboto-Regular"/>
            </a:endParaRPr>
          </a:p>
          <a:p>
            <a:r>
              <a:rPr lang="en-US" altLang="zh-TW" sz="1400" b="1" dirty="0" smtClean="0">
                <a:latin typeface="Roboto-Regular"/>
              </a:rPr>
              <a:t>Version</a:t>
            </a:r>
            <a:r>
              <a:rPr lang="en-US" altLang="zh-TW" sz="1400" b="1" dirty="0">
                <a:latin typeface="Roboto-Regular"/>
              </a:rPr>
              <a:t>: </a:t>
            </a:r>
            <a:r>
              <a:rPr lang="en-US" altLang="zh-TW" sz="1400" b="1" dirty="0" smtClean="0">
                <a:latin typeface="Roboto-Regular"/>
              </a:rPr>
              <a:t>2.2</a:t>
            </a:r>
          </a:p>
          <a:p>
            <a:r>
              <a:rPr lang="en-US" altLang="zh-TW" sz="1400" b="1" dirty="0" smtClean="0">
                <a:latin typeface="Roboto-Regular"/>
              </a:rPr>
              <a:t>Created:</a:t>
            </a:r>
            <a:r>
              <a:rPr lang="en-US" altLang="zh-TW" sz="1400" b="1" dirty="0">
                <a:latin typeface="Roboto-Regular"/>
              </a:rPr>
              <a:t> 31 May 2017</a:t>
            </a:r>
            <a:endParaRPr lang="en-US" altLang="zh-TW" sz="1400" b="1" dirty="0" smtClean="0">
              <a:latin typeface="Roboto-Regular"/>
            </a:endParaRPr>
          </a:p>
          <a:p>
            <a:r>
              <a:rPr lang="en-US" altLang="zh-TW" sz="1400" b="1" dirty="0" smtClean="0">
                <a:latin typeface="Roboto-Regular"/>
              </a:rPr>
              <a:t>Last </a:t>
            </a:r>
            <a:r>
              <a:rPr lang="en-US" altLang="zh-TW" sz="1400" b="1" dirty="0">
                <a:latin typeface="Roboto-Regular"/>
              </a:rPr>
              <a:t>Modified: 30 March 2023</a:t>
            </a:r>
            <a:endParaRPr lang="en-US" altLang="zh-TW" sz="1400" b="1" i="0" dirty="0">
              <a:latin typeface="Roboto-Regular"/>
            </a:endParaRPr>
          </a:p>
        </p:txBody>
      </p:sp>
      <p:sp>
        <p:nvSpPr>
          <p:cNvPr id="3" name="投影片編號版面配置區 2"/>
          <p:cNvSpPr>
            <a:spLocks noGrp="1"/>
          </p:cNvSpPr>
          <p:nvPr>
            <p:ph type="sldNum" sz="quarter" idx="12"/>
          </p:nvPr>
        </p:nvSpPr>
        <p:spPr/>
        <p:txBody>
          <a:bodyPr/>
          <a:lstStyle/>
          <a:p>
            <a:fld id="{D16C3A51-89D0-4E4D-AA61-5A30A561532A}" type="slidenum">
              <a:rPr lang="zh-TW" altLang="en-US" smtClean="0"/>
              <a:pPr/>
              <a:t>38</a:t>
            </a:fld>
            <a:endParaRPr lang="zh-TW" altLang="en-US"/>
          </a:p>
        </p:txBody>
      </p:sp>
      <p:graphicFrame>
        <p:nvGraphicFramePr>
          <p:cNvPr id="2" name="表格 1"/>
          <p:cNvGraphicFramePr>
            <a:graphicFrameLocks noGrp="1"/>
          </p:cNvGraphicFramePr>
          <p:nvPr>
            <p:extLst>
              <p:ext uri="{D42A27DB-BD31-4B8C-83A1-F6EECF244321}">
                <p14:modId xmlns:p14="http://schemas.microsoft.com/office/powerpoint/2010/main" val="1254420412"/>
              </p:ext>
            </p:extLst>
          </p:nvPr>
        </p:nvGraphicFramePr>
        <p:xfrm>
          <a:off x="6187829" y="4084320"/>
          <a:ext cx="5330595" cy="2773680"/>
        </p:xfrm>
        <a:graphic>
          <a:graphicData uri="http://schemas.openxmlformats.org/drawingml/2006/table">
            <a:tbl>
              <a:tblPr/>
              <a:tblGrid>
                <a:gridCol w="2004395">
                  <a:extLst>
                    <a:ext uri="{9D8B030D-6E8A-4147-A177-3AD203B41FA5}">
                      <a16:colId xmlns:a16="http://schemas.microsoft.com/office/drawing/2014/main" val="2340207979"/>
                    </a:ext>
                  </a:extLst>
                </a:gridCol>
                <a:gridCol w="3326200">
                  <a:extLst>
                    <a:ext uri="{9D8B030D-6E8A-4147-A177-3AD203B41FA5}">
                      <a16:colId xmlns:a16="http://schemas.microsoft.com/office/drawing/2014/main" val="3916782922"/>
                    </a:ext>
                  </a:extLst>
                </a:gridCol>
              </a:tblGrid>
              <a:tr h="0">
                <a:tc gridSpan="2">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2000" b="0" i="0" u="none" strike="noStrike" cap="none" normalizeH="0" baseline="0" dirty="0">
                          <a:ln>
                            <a:noFill/>
                          </a:ln>
                          <a:solidFill>
                            <a:srgbClr val="39434C"/>
                          </a:solidFill>
                          <a:effectLst/>
                          <a:latin typeface="Arial" panose="020B0604020202020204" pitchFamily="34" charset="0"/>
                          <a:ea typeface="Roboto-Regular"/>
                        </a:rPr>
                        <a:t>Sub-techniques </a:t>
                      </a:r>
                      <a:r>
                        <a:rPr kumimoji="0" lang="zh-TW" altLang="zh-TW" sz="2000" b="0" i="0" u="none" strike="noStrike" cap="none" normalizeH="0" baseline="0" dirty="0" smtClean="0">
                          <a:ln>
                            <a:noFill/>
                          </a:ln>
                          <a:solidFill>
                            <a:srgbClr val="39434C"/>
                          </a:solidFill>
                          <a:effectLst/>
                          <a:latin typeface="Arial" panose="020B0604020202020204" pitchFamily="34" charset="0"/>
                          <a:ea typeface="Roboto-Regular"/>
                        </a:rPr>
                        <a:t>(</a:t>
                      </a:r>
                      <a:r>
                        <a:rPr kumimoji="0" lang="en-US" altLang="zh-TW" sz="2000" b="0" i="0" u="none" strike="noStrike" cap="none" normalizeH="0" baseline="0" dirty="0" smtClean="0">
                          <a:ln>
                            <a:noFill/>
                          </a:ln>
                          <a:solidFill>
                            <a:srgbClr val="39434C"/>
                          </a:solidFill>
                          <a:effectLst/>
                          <a:latin typeface="Arial" panose="020B0604020202020204" pitchFamily="34" charset="0"/>
                          <a:ea typeface="Roboto-Regular"/>
                        </a:rPr>
                        <a:t>5</a:t>
                      </a:r>
                      <a:r>
                        <a:rPr kumimoji="0" lang="zh-TW" altLang="zh-TW" sz="2000" b="0" i="0" u="none" strike="noStrike" cap="none" normalizeH="0" baseline="0" dirty="0" smtClean="0">
                          <a:ln>
                            <a:noFill/>
                          </a:ln>
                          <a:solidFill>
                            <a:srgbClr val="39434C"/>
                          </a:solidFill>
                          <a:effectLst/>
                          <a:latin typeface="Arial" panose="020B0604020202020204" pitchFamily="34" charset="0"/>
                          <a:ea typeface="Roboto-Regular"/>
                        </a:rPr>
                        <a:t>)</a:t>
                      </a:r>
                      <a:endParaRPr kumimoji="0" lang="zh-TW" altLang="zh-TW" sz="2000" b="0" i="0" u="none" strike="noStrike" cap="none" normalizeH="0" baseline="0" dirty="0">
                        <a:ln>
                          <a:noFill/>
                        </a:ln>
                        <a:solidFill>
                          <a:srgbClr val="39434C"/>
                        </a:solidFill>
                        <a:effectLst/>
                        <a:latin typeface="Arial" panose="020B0604020202020204" pitchFamily="34" charset="0"/>
                        <a:ea typeface="Roboto-Regular"/>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l" fontAlgn="b"/>
                      <a:endParaRPr lang="en-US" dirty="0">
                        <a:effectLst/>
                      </a:endParaRPr>
                    </a:p>
                  </a:txBody>
                  <a:tcPr anchor="b">
                    <a:lnL w="9525" cap="flat" cmpd="sng" algn="ctr">
                      <a:solidFill>
                        <a:srgbClr val="DFDFDF"/>
                      </a:solidFill>
                      <a:prstDash val="solid"/>
                      <a:round/>
                      <a:headEnd type="none" w="med" len="med"/>
                      <a:tailEnd type="none" w="med" len="med"/>
                    </a:lnL>
                    <a:lnR>
                      <a:noFill/>
                    </a:lnR>
                    <a:lnT w="9525" cap="flat" cmpd="sng" algn="ctr">
                      <a:solidFill>
                        <a:srgbClr val="A0CD9D"/>
                      </a:solidFill>
                      <a:prstDash val="solid"/>
                      <a:round/>
                      <a:headEnd type="none" w="med" len="med"/>
                      <a:tailEnd type="none" w="med" len="med"/>
                    </a:lnT>
                    <a:lnB w="9525" cap="flat" cmpd="sng" algn="ctr">
                      <a:solidFill>
                        <a:srgbClr val="E0CC9D"/>
                      </a:solidFill>
                      <a:prstDash val="solid"/>
                      <a:round/>
                      <a:headEnd type="none" w="med" len="med"/>
                      <a:tailEnd type="none" w="med" len="med"/>
                    </a:lnB>
                  </a:tcPr>
                </a:tc>
                <a:extLst>
                  <a:ext uri="{0D108BD9-81ED-4DB2-BD59-A6C34878D82A}">
                    <a16:rowId xmlns:a16="http://schemas.microsoft.com/office/drawing/2014/main" val="2394320160"/>
                  </a:ext>
                </a:extLst>
              </a:tr>
              <a:tr h="0">
                <a:tc>
                  <a:txBody>
                    <a:bodyPr/>
                    <a:lstStyle/>
                    <a:p>
                      <a:pPr algn="l" fontAlgn="b"/>
                      <a:r>
                        <a:rPr lang="en-US" sz="2000" dirty="0">
                          <a:effectLst/>
                        </a:rPr>
                        <a:t>ID</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2000" dirty="0">
                          <a:effectLst/>
                        </a:rPr>
                        <a:t>Name</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34092260"/>
                  </a:ext>
                </a:extLst>
              </a:tr>
              <a:tr h="0">
                <a:tc>
                  <a:txBody>
                    <a:bodyPr/>
                    <a:lstStyle/>
                    <a:p>
                      <a:pPr fontAlgn="t"/>
                      <a:r>
                        <a:rPr lang="en-US" altLang="zh-TW" sz="2000" dirty="0" smtClean="0">
                          <a:hlinkClick r:id="rId3"/>
                        </a:rPr>
                        <a:t>T1053.002</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US" altLang="zh-TW" sz="1800" b="0" i="0" u="none" strike="noStrike" kern="1200" dirty="0" smtClean="0">
                          <a:solidFill>
                            <a:schemeClr val="tx1"/>
                          </a:solidFill>
                          <a:effectLst/>
                          <a:latin typeface="+mn-lt"/>
                          <a:ea typeface="+mn-ea"/>
                          <a:cs typeface="+mn-cs"/>
                          <a:hlinkClick r:id="rId11"/>
                        </a:rPr>
                        <a:t>At</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31283260"/>
                  </a:ext>
                </a:extLst>
              </a:tr>
              <a:tr h="0">
                <a:tc>
                  <a:txBody>
                    <a:bodyPr/>
                    <a:lstStyle/>
                    <a:p>
                      <a:pPr fontAlgn="t"/>
                      <a:r>
                        <a:rPr lang="en-US" altLang="zh-TW" sz="2000" dirty="0" smtClean="0">
                          <a:hlinkClick r:id="rId4"/>
                        </a:rPr>
                        <a:t>T1053.003</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US" altLang="zh-TW" sz="1800" b="0" i="0" u="none" strike="noStrike" kern="1200" dirty="0" err="1" smtClean="0">
                          <a:solidFill>
                            <a:schemeClr val="tx1"/>
                          </a:solidFill>
                          <a:effectLst/>
                          <a:latin typeface="+mn-lt"/>
                          <a:ea typeface="+mn-ea"/>
                          <a:cs typeface="+mn-cs"/>
                          <a:hlinkClick r:id="rId12"/>
                        </a:rPr>
                        <a:t>Cron</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37149618"/>
                  </a:ext>
                </a:extLst>
              </a:tr>
              <a:tr h="0">
                <a:tc>
                  <a:txBody>
                    <a:bodyPr/>
                    <a:lstStyle/>
                    <a:p>
                      <a:pPr fontAlgn="t"/>
                      <a:r>
                        <a:rPr lang="en-US" altLang="zh-TW" sz="2000" dirty="0" smtClean="0">
                          <a:hlinkClick r:id="rId5"/>
                        </a:rPr>
                        <a:t>T1053.005</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US" altLang="zh-TW" sz="1800" b="0" i="0" u="none" strike="noStrike" kern="1200" dirty="0" smtClean="0">
                          <a:solidFill>
                            <a:schemeClr val="tx1"/>
                          </a:solidFill>
                          <a:effectLst/>
                          <a:latin typeface="+mn-lt"/>
                          <a:ea typeface="+mn-ea"/>
                          <a:cs typeface="+mn-cs"/>
                          <a:hlinkClick r:id="rId13"/>
                        </a:rPr>
                        <a:t>Scheduled Task</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39967100"/>
                  </a:ext>
                </a:extLst>
              </a:tr>
              <a:tr h="0">
                <a:tc>
                  <a:txBody>
                    <a:bodyPr/>
                    <a:lstStyle/>
                    <a:p>
                      <a:pPr fontAlgn="t"/>
                      <a:r>
                        <a:rPr lang="en-US" altLang="zh-TW" sz="2000" dirty="0" smtClean="0">
                          <a:hlinkClick r:id="rId6"/>
                        </a:rPr>
                        <a:t>T1053.006</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US" altLang="zh-TW" sz="1800" b="0" i="0" u="none" strike="noStrike" kern="1200" dirty="0" err="1" smtClean="0">
                          <a:solidFill>
                            <a:schemeClr val="tx1"/>
                          </a:solidFill>
                          <a:effectLst/>
                          <a:latin typeface="+mn-lt"/>
                          <a:ea typeface="+mn-ea"/>
                          <a:cs typeface="+mn-cs"/>
                          <a:hlinkClick r:id="rId14"/>
                        </a:rPr>
                        <a:t>Systemd</a:t>
                      </a:r>
                      <a:r>
                        <a:rPr lang="en-US" altLang="zh-TW" sz="1800" b="0" i="0" u="none" strike="noStrike" kern="1200" dirty="0" smtClean="0">
                          <a:solidFill>
                            <a:schemeClr val="tx1"/>
                          </a:solidFill>
                          <a:effectLst/>
                          <a:latin typeface="+mn-lt"/>
                          <a:ea typeface="+mn-ea"/>
                          <a:cs typeface="+mn-cs"/>
                          <a:hlinkClick r:id="rId14"/>
                        </a:rPr>
                        <a:t> Timers</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840952"/>
                  </a:ext>
                </a:extLst>
              </a:tr>
              <a:tr h="0">
                <a:tc>
                  <a:txBody>
                    <a:bodyPr/>
                    <a:lstStyle/>
                    <a:p>
                      <a:pPr fontAlgn="t"/>
                      <a:r>
                        <a:rPr lang="en-US" altLang="zh-TW" sz="2000" dirty="0" smtClean="0">
                          <a:hlinkClick r:id="rId7"/>
                        </a:rPr>
                        <a:t>T1053.007</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US" altLang="zh-TW" sz="1800" b="0" i="0" u="none" strike="noStrike" kern="1200" dirty="0" smtClean="0">
                          <a:solidFill>
                            <a:schemeClr val="tx1"/>
                          </a:solidFill>
                          <a:effectLst/>
                          <a:latin typeface="+mn-lt"/>
                          <a:ea typeface="+mn-ea"/>
                          <a:cs typeface="+mn-cs"/>
                          <a:hlinkClick r:id="rId15"/>
                        </a:rPr>
                        <a:t>Container Orchestration Job</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74142529"/>
                  </a:ext>
                </a:extLst>
              </a:tr>
            </a:tbl>
          </a:graphicData>
        </a:graphic>
      </p:graphicFrame>
    </p:spTree>
    <p:extLst>
      <p:ext uri="{BB962C8B-B14F-4D97-AF65-F5344CB8AC3E}">
        <p14:creationId xmlns:p14="http://schemas.microsoft.com/office/powerpoint/2010/main" val="382425634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5772150" y="1825625"/>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800" b="0" i="0" u="none" strike="noStrike" cap="none" normalizeH="0" baseline="0" dirty="0">
                <a:ln>
                  <a:noFill/>
                </a:ln>
                <a:solidFill>
                  <a:schemeClr val="tx1"/>
                </a:solidFill>
                <a:effectLst/>
                <a:latin typeface="Arial" panose="020B0604020202020204" pitchFamily="34" charset="0"/>
              </a:rPr>
              <a:t/>
            </a:r>
            <a:br>
              <a:rPr kumimoji="0" lang="zh-TW" altLang="zh-TW" sz="1800" b="0" i="0" u="none" strike="noStrike" cap="none" normalizeH="0" baseline="0" dirty="0">
                <a:ln>
                  <a:noFill/>
                </a:ln>
                <a:solidFill>
                  <a:schemeClr val="tx1"/>
                </a:solidFill>
                <a:effectLst/>
                <a:latin typeface="Arial" panose="020B0604020202020204" pitchFamily="34" charset="0"/>
              </a:rPr>
            </a:br>
            <a:endParaRPr kumimoji="0" lang="zh-TW" altLang="zh-TW" sz="1800" b="0" i="0" u="none" strike="noStrike" cap="none" normalizeH="0" baseline="0" dirty="0">
              <a:ln>
                <a:noFill/>
              </a:ln>
              <a:solidFill>
                <a:schemeClr val="tx1"/>
              </a:solidFill>
              <a:effectLst/>
              <a:latin typeface="Arial" panose="020B0604020202020204" pitchFamily="34" charset="0"/>
            </a:endParaRPr>
          </a:p>
        </p:txBody>
      </p:sp>
      <p:sp>
        <p:nvSpPr>
          <p:cNvPr id="2" name="投影片編號版面配置區 1"/>
          <p:cNvSpPr>
            <a:spLocks noGrp="1"/>
          </p:cNvSpPr>
          <p:nvPr>
            <p:ph type="sldNum" sz="quarter" idx="12"/>
          </p:nvPr>
        </p:nvSpPr>
        <p:spPr/>
        <p:txBody>
          <a:bodyPr/>
          <a:lstStyle/>
          <a:p>
            <a:fld id="{D16C3A51-89D0-4E4D-AA61-5A30A561532A}" type="slidenum">
              <a:rPr lang="zh-TW" altLang="en-US" smtClean="0"/>
              <a:pPr/>
              <a:t>39</a:t>
            </a:fld>
            <a:endParaRPr lang="zh-TW" altLang="en-US"/>
          </a:p>
        </p:txBody>
      </p:sp>
      <p:sp>
        <p:nvSpPr>
          <p:cNvPr id="7" name="文字方塊 6"/>
          <p:cNvSpPr txBox="1"/>
          <p:nvPr/>
        </p:nvSpPr>
        <p:spPr>
          <a:xfrm>
            <a:off x="3657600" y="5951913"/>
            <a:ext cx="45719" cy="369332"/>
          </a:xfrm>
          <a:prstGeom prst="rect">
            <a:avLst/>
          </a:prstGeom>
          <a:noFill/>
        </p:spPr>
        <p:txBody>
          <a:bodyPr wrap="square" rtlCol="0">
            <a:spAutoFit/>
          </a:bodyPr>
          <a:lstStyle/>
          <a:p>
            <a:endParaRPr lang="zh-TW" altLang="en-US" dirty="0"/>
          </a:p>
        </p:txBody>
      </p:sp>
      <p:graphicFrame>
        <p:nvGraphicFramePr>
          <p:cNvPr id="6" name="表格 5"/>
          <p:cNvGraphicFramePr>
            <a:graphicFrameLocks noGrp="1"/>
          </p:cNvGraphicFramePr>
          <p:nvPr>
            <p:extLst>
              <p:ext uri="{D42A27DB-BD31-4B8C-83A1-F6EECF244321}">
                <p14:modId xmlns:p14="http://schemas.microsoft.com/office/powerpoint/2010/main" val="2435989297"/>
              </p:ext>
            </p:extLst>
          </p:nvPr>
        </p:nvGraphicFramePr>
        <p:xfrm>
          <a:off x="0" y="768243"/>
          <a:ext cx="12192001" cy="4450080"/>
        </p:xfrm>
        <a:graphic>
          <a:graphicData uri="http://schemas.openxmlformats.org/drawingml/2006/table">
            <a:tbl>
              <a:tblPr/>
              <a:tblGrid>
                <a:gridCol w="1432193">
                  <a:extLst>
                    <a:ext uri="{9D8B030D-6E8A-4147-A177-3AD203B41FA5}">
                      <a16:colId xmlns:a16="http://schemas.microsoft.com/office/drawing/2014/main" val="2340207979"/>
                    </a:ext>
                  </a:extLst>
                </a:gridCol>
                <a:gridCol w="3227942">
                  <a:extLst>
                    <a:ext uri="{9D8B030D-6E8A-4147-A177-3AD203B41FA5}">
                      <a16:colId xmlns:a16="http://schemas.microsoft.com/office/drawing/2014/main" val="3916782922"/>
                    </a:ext>
                  </a:extLst>
                </a:gridCol>
                <a:gridCol w="7531866">
                  <a:extLst>
                    <a:ext uri="{9D8B030D-6E8A-4147-A177-3AD203B41FA5}">
                      <a16:colId xmlns:a16="http://schemas.microsoft.com/office/drawing/2014/main" val="390799830"/>
                    </a:ext>
                  </a:extLst>
                </a:gridCol>
              </a:tblGrid>
              <a:tr h="0">
                <a:tc gridSpan="3">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2000" b="0" i="0" u="none" strike="noStrike" cap="none" normalizeH="0" baseline="0" dirty="0">
                          <a:ln>
                            <a:noFill/>
                          </a:ln>
                          <a:solidFill>
                            <a:srgbClr val="39434C"/>
                          </a:solidFill>
                          <a:effectLst/>
                          <a:latin typeface="Arial" panose="020B0604020202020204" pitchFamily="34" charset="0"/>
                          <a:ea typeface="Roboto-Regular"/>
                        </a:rPr>
                        <a:t>Sub-techniques </a:t>
                      </a:r>
                      <a:r>
                        <a:rPr kumimoji="0" lang="zh-TW" altLang="zh-TW" sz="2000" b="0" i="0" u="none" strike="noStrike" cap="none" normalizeH="0" baseline="0" dirty="0" smtClean="0">
                          <a:ln>
                            <a:noFill/>
                          </a:ln>
                          <a:solidFill>
                            <a:srgbClr val="39434C"/>
                          </a:solidFill>
                          <a:effectLst/>
                          <a:latin typeface="Arial" panose="020B0604020202020204" pitchFamily="34" charset="0"/>
                          <a:ea typeface="Roboto-Regular"/>
                        </a:rPr>
                        <a:t>(</a:t>
                      </a:r>
                      <a:r>
                        <a:rPr kumimoji="0" lang="en-US" altLang="zh-TW" sz="2000" b="0" i="0" u="none" strike="noStrike" cap="none" normalizeH="0" baseline="0" dirty="0" smtClean="0">
                          <a:ln>
                            <a:noFill/>
                          </a:ln>
                          <a:solidFill>
                            <a:srgbClr val="39434C"/>
                          </a:solidFill>
                          <a:effectLst/>
                          <a:latin typeface="Arial" panose="020B0604020202020204" pitchFamily="34" charset="0"/>
                          <a:ea typeface="Roboto-Regular"/>
                        </a:rPr>
                        <a:t>5</a:t>
                      </a:r>
                      <a:r>
                        <a:rPr kumimoji="0" lang="zh-TW" altLang="zh-TW" sz="2000" b="0" i="0" u="none" strike="noStrike" cap="none" normalizeH="0" baseline="0" dirty="0" smtClean="0">
                          <a:ln>
                            <a:noFill/>
                          </a:ln>
                          <a:solidFill>
                            <a:srgbClr val="39434C"/>
                          </a:solidFill>
                          <a:effectLst/>
                          <a:latin typeface="Arial" panose="020B0604020202020204" pitchFamily="34" charset="0"/>
                          <a:ea typeface="Roboto-Regular"/>
                        </a:rPr>
                        <a:t>)</a:t>
                      </a:r>
                      <a:endParaRPr kumimoji="0" lang="zh-TW" altLang="zh-TW" sz="2000" b="0" i="0" u="none" strike="noStrike" cap="none" normalizeH="0" baseline="0" dirty="0">
                        <a:ln>
                          <a:noFill/>
                        </a:ln>
                        <a:solidFill>
                          <a:srgbClr val="39434C"/>
                        </a:solidFill>
                        <a:effectLst/>
                        <a:latin typeface="Arial" panose="020B0604020202020204" pitchFamily="34" charset="0"/>
                        <a:ea typeface="Roboto-Regular"/>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9D4F2"/>
                    </a:solidFill>
                  </a:tcPr>
                </a:tc>
                <a:tc hMerge="1">
                  <a:txBody>
                    <a:bodyPr/>
                    <a:lstStyle/>
                    <a:p>
                      <a:pPr algn="l" fontAlgn="b"/>
                      <a:endParaRPr lang="en-US" dirty="0">
                        <a:effectLst/>
                      </a:endParaRPr>
                    </a:p>
                  </a:txBody>
                  <a:tcPr anchor="b">
                    <a:lnL w="9525" cap="flat" cmpd="sng" algn="ctr">
                      <a:solidFill>
                        <a:srgbClr val="DFDFDF"/>
                      </a:solidFill>
                      <a:prstDash val="solid"/>
                      <a:round/>
                      <a:headEnd type="none" w="med" len="med"/>
                      <a:tailEnd type="none" w="med" len="med"/>
                    </a:lnL>
                    <a:lnR>
                      <a:noFill/>
                    </a:lnR>
                    <a:lnT w="9525" cap="flat" cmpd="sng" algn="ctr">
                      <a:solidFill>
                        <a:srgbClr val="A0CD9D"/>
                      </a:solidFill>
                      <a:prstDash val="solid"/>
                      <a:round/>
                      <a:headEnd type="none" w="med" len="med"/>
                      <a:tailEnd type="none" w="med" len="med"/>
                    </a:lnT>
                    <a:lnB w="9525" cap="flat" cmpd="sng" algn="ctr">
                      <a:solidFill>
                        <a:srgbClr val="E0CC9D"/>
                      </a:solidFill>
                      <a:prstDash val="solid"/>
                      <a:round/>
                      <a:headEnd type="none" w="med" len="med"/>
                      <a:tailEnd type="none" w="med" len="med"/>
                    </a:lnB>
                  </a:tcPr>
                </a:tc>
                <a:tc hMerge="1">
                  <a:txBody>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zh-TW" sz="2000" b="0" i="0" u="none" strike="noStrike" cap="none" normalizeH="0" baseline="0" dirty="0">
                        <a:ln>
                          <a:noFill/>
                        </a:ln>
                        <a:solidFill>
                          <a:srgbClr val="39434C"/>
                        </a:solidFill>
                        <a:effectLst/>
                        <a:latin typeface="Arial" panose="020B0604020202020204" pitchFamily="34" charset="0"/>
                        <a:ea typeface="Roboto-Regular"/>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94320160"/>
                  </a:ext>
                </a:extLst>
              </a:tr>
              <a:tr h="0">
                <a:tc>
                  <a:txBody>
                    <a:bodyPr/>
                    <a:lstStyle/>
                    <a:p>
                      <a:pPr algn="l" fontAlgn="b"/>
                      <a:r>
                        <a:rPr lang="en-US" sz="2000" dirty="0">
                          <a:effectLst/>
                        </a:rPr>
                        <a:t>ID</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9D4F2"/>
                    </a:solidFill>
                  </a:tcPr>
                </a:tc>
                <a:tc>
                  <a:txBody>
                    <a:bodyPr/>
                    <a:lstStyle/>
                    <a:p>
                      <a:pPr algn="l" fontAlgn="b"/>
                      <a:r>
                        <a:rPr lang="en-US" sz="2000" dirty="0">
                          <a:effectLst/>
                        </a:rPr>
                        <a:t>Name</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9D4F2"/>
                    </a:solidFill>
                  </a:tcPr>
                </a:tc>
                <a:tc>
                  <a:txBody>
                    <a:bodyPr/>
                    <a:lstStyle/>
                    <a:p>
                      <a:pPr algn="l" fontAlgn="b"/>
                      <a:r>
                        <a:rPr lang="en-US" sz="2000" dirty="0" smtClean="0">
                          <a:effectLst/>
                        </a:rPr>
                        <a:t>Description</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9D4F2"/>
                    </a:solidFill>
                  </a:tcPr>
                </a:tc>
                <a:extLst>
                  <a:ext uri="{0D108BD9-81ED-4DB2-BD59-A6C34878D82A}">
                    <a16:rowId xmlns:a16="http://schemas.microsoft.com/office/drawing/2014/main" val="1934092260"/>
                  </a:ext>
                </a:extLst>
              </a:tr>
              <a:tr h="0">
                <a:tc>
                  <a:txBody>
                    <a:bodyPr/>
                    <a:lstStyle/>
                    <a:p>
                      <a:pPr fontAlgn="t"/>
                      <a:r>
                        <a:rPr lang="en-US" altLang="zh-TW" sz="2000" dirty="0" smtClean="0">
                          <a:hlinkClick r:id="rId2"/>
                        </a:rPr>
                        <a:t>T1053.002</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9D4F2"/>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3"/>
                        </a:rPr>
                        <a:t>At</a:t>
                      </a:r>
                      <a:endParaRPr lang="en-US" altLang="zh-TW" sz="1800" b="0" i="0" u="none" strike="noStrike" kern="1200" dirty="0" smtClean="0">
                        <a:solidFill>
                          <a:schemeClr val="tx1"/>
                        </a:solidFill>
                        <a:effectLst/>
                        <a:latin typeface="+mn-lt"/>
                        <a:ea typeface="+mn-ea"/>
                        <a:cs typeface="+mn-cs"/>
                      </a:endParaRPr>
                    </a:p>
                    <a:p>
                      <a:pPr fontAlgn="t"/>
                      <a:r>
                        <a:rPr lang="zh-TW" altLang="en-US" sz="2000" dirty="0" smtClean="0">
                          <a:effectLst/>
                        </a:rPr>
                        <a:t>在</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9D4F2"/>
                    </a:solidFill>
                  </a:tcPr>
                </a:tc>
                <a:tc>
                  <a:txBody>
                    <a:bodyPr/>
                    <a:lstStyle/>
                    <a:p>
                      <a:pPr marL="342900" indent="-342900" fontAlgn="t">
                        <a:buFont typeface="Wingdings" panose="05000000000000000000" pitchFamily="2" charset="2"/>
                        <a:buChar char="n"/>
                      </a:pPr>
                      <a:r>
                        <a:rPr lang="en-US" sz="1800" dirty="0" smtClean="0">
                          <a:effectLst/>
                        </a:rPr>
                        <a:t>Adversaries may abuse the at utility to perform task scheduling for initial or recurring execution of malicious code. The at utility exists as an executable within Windows, Linux, and </a:t>
                      </a:r>
                      <a:r>
                        <a:rPr lang="en-US" sz="1800" dirty="0" err="1" smtClean="0">
                          <a:effectLst/>
                        </a:rPr>
                        <a:t>macOS</a:t>
                      </a:r>
                      <a:r>
                        <a:rPr lang="en-US" sz="1800" dirty="0" smtClean="0">
                          <a:effectLst/>
                        </a:rPr>
                        <a:t> for scheduling tasks at a specified time and date. Although deprecated in favor of Scheduled Task's </a:t>
                      </a:r>
                      <a:r>
                        <a:rPr lang="en-US" sz="1800" dirty="0" err="1" smtClean="0">
                          <a:effectLst/>
                        </a:rPr>
                        <a:t>schtasks</a:t>
                      </a:r>
                      <a:r>
                        <a:rPr lang="en-US" sz="1800" dirty="0" smtClean="0">
                          <a:effectLst/>
                        </a:rPr>
                        <a:t> in Windows environments, using at requires that the Task Scheduler service be running, and the user to be logged on as a member of the local Administrators group.</a:t>
                      </a:r>
                    </a:p>
                    <a:p>
                      <a:pPr marL="342900" indent="-342900" fontAlgn="t">
                        <a:buFont typeface="Wingdings" panose="05000000000000000000" pitchFamily="2" charset="2"/>
                        <a:buChar char="n"/>
                      </a:pPr>
                      <a:r>
                        <a:rPr lang="zh-TW" altLang="en-US" sz="1800" dirty="0" smtClean="0">
                          <a:effectLst/>
                        </a:rPr>
                        <a:t>攻擊者可能會濫用</a:t>
                      </a:r>
                      <a:r>
                        <a:rPr lang="en-US" altLang="zh-TW" sz="1800" dirty="0" smtClean="0">
                          <a:effectLst/>
                        </a:rPr>
                        <a:t>at</a:t>
                      </a:r>
                      <a:r>
                        <a:rPr lang="zh-TW" altLang="en-US" sz="1800" dirty="0" smtClean="0">
                          <a:effectLst/>
                        </a:rPr>
                        <a:t>實用程式來執行任務調度，以初始或重複執行惡意程式碼。</a:t>
                      </a:r>
                      <a:r>
                        <a:rPr lang="en-US" altLang="zh-TW" sz="1800" dirty="0" smtClean="0">
                          <a:effectLst/>
                        </a:rPr>
                        <a:t>at</a:t>
                      </a:r>
                      <a:r>
                        <a:rPr lang="zh-TW" altLang="en-US" sz="1800" dirty="0" smtClean="0">
                          <a:effectLst/>
                        </a:rPr>
                        <a:t>實用程式以 </a:t>
                      </a:r>
                      <a:r>
                        <a:rPr lang="en-US" altLang="zh-TW" sz="1800" dirty="0" smtClean="0">
                          <a:effectLst/>
                        </a:rPr>
                        <a:t>Windows</a:t>
                      </a:r>
                      <a:r>
                        <a:rPr lang="zh-TW" altLang="en-US" sz="1800" dirty="0" smtClean="0">
                          <a:effectLst/>
                        </a:rPr>
                        <a:t>、</a:t>
                      </a:r>
                      <a:r>
                        <a:rPr lang="en-US" altLang="zh-TW" sz="1800" dirty="0" smtClean="0">
                          <a:effectLst/>
                        </a:rPr>
                        <a:t>Linux </a:t>
                      </a:r>
                      <a:r>
                        <a:rPr lang="zh-TW" altLang="en-US" sz="1800" dirty="0" smtClean="0">
                          <a:effectLst/>
                        </a:rPr>
                        <a:t>和 </a:t>
                      </a:r>
                      <a:r>
                        <a:rPr lang="en-US" altLang="zh-TW" sz="1800" dirty="0" err="1" smtClean="0">
                          <a:effectLst/>
                        </a:rPr>
                        <a:t>macOS</a:t>
                      </a:r>
                      <a:r>
                        <a:rPr lang="en-US" altLang="zh-TW" sz="1800" dirty="0" smtClean="0">
                          <a:effectLst/>
                        </a:rPr>
                        <a:t> </a:t>
                      </a:r>
                      <a:r>
                        <a:rPr lang="zh-TW" altLang="en-US" sz="1800" dirty="0" smtClean="0">
                          <a:effectLst/>
                        </a:rPr>
                        <a:t>中的可執行檔案存在，用於在指定時間和日期安排任務。儘管在 </a:t>
                      </a:r>
                      <a:r>
                        <a:rPr lang="en-US" altLang="zh-TW" sz="1800" dirty="0" smtClean="0">
                          <a:effectLst/>
                        </a:rPr>
                        <a:t>Windows </a:t>
                      </a:r>
                      <a:r>
                        <a:rPr lang="zh-TW" altLang="en-US" sz="1800" dirty="0" smtClean="0">
                          <a:effectLst/>
                        </a:rPr>
                        <a:t>環境中已棄用</a:t>
                      </a:r>
                      <a:r>
                        <a:rPr lang="en-US" altLang="zh-TW" sz="1800" dirty="0" smtClean="0">
                          <a:effectLst/>
                        </a:rPr>
                        <a:t>Scheduled Task</a:t>
                      </a:r>
                      <a:r>
                        <a:rPr lang="zh-TW" altLang="en-US" sz="1800" dirty="0" smtClean="0">
                          <a:effectLst/>
                        </a:rPr>
                        <a:t>的</a:t>
                      </a:r>
                      <a:r>
                        <a:rPr lang="en-US" altLang="zh-TW" sz="1800" dirty="0" err="1" smtClean="0">
                          <a:effectLst/>
                        </a:rPr>
                        <a:t>schtasks</a:t>
                      </a:r>
                      <a:r>
                        <a:rPr lang="en-US" altLang="zh-TW" sz="1800" dirty="0" smtClean="0">
                          <a:effectLst/>
                        </a:rPr>
                        <a:t> </a:t>
                      </a:r>
                      <a:r>
                        <a:rPr lang="zh-TW" altLang="en-US" sz="1800" dirty="0" smtClean="0">
                          <a:effectLst/>
                        </a:rPr>
                        <a:t>，但使用</a:t>
                      </a:r>
                      <a:r>
                        <a:rPr lang="en-US" altLang="zh-TW" sz="1800" dirty="0" smtClean="0">
                          <a:effectLst/>
                        </a:rPr>
                        <a:t>at</a:t>
                      </a:r>
                      <a:r>
                        <a:rPr lang="zh-TW" altLang="en-US" sz="1800" dirty="0" smtClean="0">
                          <a:effectLst/>
                        </a:rPr>
                        <a:t>要求任務排程器服務正在執行，且使用者以本機管理員群組成員的身分登入。</a:t>
                      </a:r>
                      <a:endParaRPr lang="en-US" sz="18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9D4F2"/>
                    </a:solidFill>
                  </a:tcPr>
                </a:tc>
                <a:extLst>
                  <a:ext uri="{0D108BD9-81ED-4DB2-BD59-A6C34878D82A}">
                    <a16:rowId xmlns:a16="http://schemas.microsoft.com/office/drawing/2014/main" val="1331283260"/>
                  </a:ext>
                </a:extLst>
              </a:tr>
            </a:tbl>
          </a:graphicData>
        </a:graphic>
      </p:graphicFrame>
      <p:sp>
        <p:nvSpPr>
          <p:cNvPr id="8" name="矩形 7"/>
          <p:cNvSpPr/>
          <p:nvPr/>
        </p:nvSpPr>
        <p:spPr>
          <a:xfrm>
            <a:off x="0" y="136525"/>
            <a:ext cx="11593238" cy="584775"/>
          </a:xfrm>
          <a:prstGeom prst="rect">
            <a:avLst/>
          </a:prstGeom>
        </p:spPr>
        <p:txBody>
          <a:bodyPr wrap="none">
            <a:spAutoFit/>
          </a:bodyPr>
          <a:lstStyle/>
          <a:p>
            <a:r>
              <a:rPr lang="en-US" altLang="zh-TW" sz="3200" dirty="0"/>
              <a:t>4</a:t>
            </a:r>
            <a:r>
              <a:rPr lang="en-US" altLang="zh-TW" sz="3200" dirty="0" smtClean="0"/>
              <a:t>.</a:t>
            </a:r>
            <a:r>
              <a:rPr lang="zh-TW" altLang="en-US" sz="3200" dirty="0" smtClean="0"/>
              <a:t>執行</a:t>
            </a:r>
            <a:r>
              <a:rPr lang="en-US" altLang="zh-TW" sz="3200" dirty="0" smtClean="0"/>
              <a:t>Execution</a:t>
            </a:r>
            <a:r>
              <a:rPr lang="zh-TW" altLang="en-US" sz="3200" dirty="0" smtClean="0"/>
              <a:t> 戰術</a:t>
            </a:r>
            <a:r>
              <a:rPr lang="en-US" altLang="zh-TW" sz="3200" dirty="0" smtClean="0"/>
              <a:t>| </a:t>
            </a:r>
            <a:r>
              <a:rPr lang="en-US" altLang="zh-TW" sz="2400" dirty="0"/>
              <a:t>8</a:t>
            </a:r>
            <a:r>
              <a:rPr lang="en-US" altLang="zh-TW" sz="2400" dirty="0" smtClean="0"/>
              <a:t>.</a:t>
            </a:r>
            <a:r>
              <a:rPr lang="zh-TW" altLang="en-US" sz="2400" b="1" dirty="0">
                <a:solidFill>
                  <a:srgbClr val="FF0000"/>
                </a:solidFill>
              </a:rPr>
              <a:t>計劃任務</a:t>
            </a:r>
            <a:r>
              <a:rPr lang="en-US" altLang="zh-TW" sz="2400" b="1" dirty="0">
                <a:solidFill>
                  <a:srgbClr val="FF0000"/>
                </a:solidFill>
              </a:rPr>
              <a:t>/</a:t>
            </a:r>
            <a:r>
              <a:rPr lang="zh-TW" altLang="en-US" sz="2400" b="1" dirty="0">
                <a:solidFill>
                  <a:srgbClr val="FF0000"/>
                </a:solidFill>
              </a:rPr>
              <a:t>作業 </a:t>
            </a:r>
            <a:r>
              <a:rPr lang="en-US" altLang="zh-TW" sz="2400" dirty="0" smtClean="0">
                <a:solidFill>
                  <a:srgbClr val="FF0000"/>
                </a:solidFill>
              </a:rPr>
              <a:t>Scheduled Task/Job</a:t>
            </a:r>
            <a:r>
              <a:rPr lang="zh-TW" altLang="en-US" sz="2400" dirty="0" smtClean="0">
                <a:solidFill>
                  <a:srgbClr val="FF0000"/>
                </a:solidFill>
              </a:rPr>
              <a:t> </a:t>
            </a:r>
            <a:r>
              <a:rPr lang="en-US" altLang="zh-TW" sz="2400" dirty="0" smtClean="0"/>
              <a:t>T1053 (5)</a:t>
            </a:r>
            <a:r>
              <a:rPr lang="zh-TW" altLang="en-US" sz="2400" dirty="0" smtClean="0"/>
              <a:t>技術</a:t>
            </a:r>
            <a:endParaRPr lang="en-US" altLang="zh-TW" sz="2400" dirty="0"/>
          </a:p>
        </p:txBody>
      </p:sp>
    </p:spTree>
    <p:extLst>
      <p:ext uri="{BB962C8B-B14F-4D97-AF65-F5344CB8AC3E}">
        <p14:creationId xmlns:p14="http://schemas.microsoft.com/office/powerpoint/2010/main" val="4997434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780955D-75BB-4C20-83B4-6938A2DB5099}"/>
              </a:ext>
            </a:extLst>
          </p:cNvPr>
          <p:cNvSpPr>
            <a:spLocks noGrp="1"/>
          </p:cNvSpPr>
          <p:nvPr>
            <p:ph type="title"/>
          </p:nvPr>
        </p:nvSpPr>
        <p:spPr>
          <a:xfrm>
            <a:off x="168897" y="136526"/>
            <a:ext cx="4409042" cy="546306"/>
          </a:xfrm>
        </p:spPr>
        <p:txBody>
          <a:bodyPr>
            <a:normAutofit/>
          </a:bodyPr>
          <a:lstStyle/>
          <a:p>
            <a:r>
              <a:rPr lang="en-US" altLang="zh-TW" sz="3200" b="1" dirty="0">
                <a:effectLst>
                  <a:outerShdw blurRad="38100" dist="38100" dir="2700000" algn="tl">
                    <a:srgbClr val="000000">
                      <a:alpha val="43137"/>
                    </a:srgbClr>
                  </a:outerShdw>
                </a:effectLst>
              </a:rPr>
              <a:t>Cyber Killing Chain</a:t>
            </a:r>
            <a:endParaRPr lang="zh-TW" altLang="en-US" sz="3200" b="1" dirty="0">
              <a:effectLst>
                <a:outerShdw blurRad="38100" dist="38100" dir="2700000" algn="tl">
                  <a:srgbClr val="000000">
                    <a:alpha val="43137"/>
                  </a:srgbClr>
                </a:outerShdw>
              </a:effectLst>
            </a:endParaRPr>
          </a:p>
        </p:txBody>
      </p:sp>
      <p:graphicFrame>
        <p:nvGraphicFramePr>
          <p:cNvPr id="6" name="內容版面配置區 5"/>
          <p:cNvGraphicFramePr>
            <a:graphicFrameLocks noGrp="1"/>
          </p:cNvGraphicFramePr>
          <p:nvPr>
            <p:ph idx="1"/>
            <p:extLst>
              <p:ext uri="{D42A27DB-BD31-4B8C-83A1-F6EECF244321}">
                <p14:modId xmlns:p14="http://schemas.microsoft.com/office/powerpoint/2010/main" val="27091886"/>
              </p:ext>
            </p:extLst>
          </p:nvPr>
        </p:nvGraphicFramePr>
        <p:xfrm>
          <a:off x="4621194" y="1255584"/>
          <a:ext cx="7273467" cy="5212080"/>
        </p:xfrm>
        <a:graphic>
          <a:graphicData uri="http://schemas.openxmlformats.org/drawingml/2006/table">
            <a:tbl>
              <a:tblPr firstRow="1" bandRow="1">
                <a:tableStyleId>{5C22544A-7EE6-4342-B048-85BDC9FD1C3A}</a:tableStyleId>
              </a:tblPr>
              <a:tblGrid>
                <a:gridCol w="1787067">
                  <a:extLst>
                    <a:ext uri="{9D8B030D-6E8A-4147-A177-3AD203B41FA5}">
                      <a16:colId xmlns:a16="http://schemas.microsoft.com/office/drawing/2014/main" val="1371568623"/>
                    </a:ext>
                  </a:extLst>
                </a:gridCol>
                <a:gridCol w="5486400">
                  <a:extLst>
                    <a:ext uri="{9D8B030D-6E8A-4147-A177-3AD203B41FA5}">
                      <a16:colId xmlns:a16="http://schemas.microsoft.com/office/drawing/2014/main" val="3760210138"/>
                    </a:ext>
                  </a:extLst>
                </a:gridCol>
              </a:tblGrid>
              <a:tr h="172967">
                <a:tc gridSpan="2">
                  <a:txBody>
                    <a:bodyPr/>
                    <a:lstStyle/>
                    <a:p>
                      <a:r>
                        <a:rPr lang="zh-TW" altLang="en-US" sz="2000" dirty="0"/>
                        <a:t>網路攻擊鏈</a:t>
                      </a:r>
                      <a:r>
                        <a:rPr lang="en-US" altLang="zh-TW" sz="2000" dirty="0"/>
                        <a:t>(Cyber Kill Chain)</a:t>
                      </a:r>
                      <a:r>
                        <a:rPr lang="zh-TW" altLang="en-US" sz="2000" baseline="0" dirty="0"/>
                        <a:t> </a:t>
                      </a:r>
                      <a:r>
                        <a:rPr lang="en-US" altLang="zh-TW" sz="2000" dirty="0"/>
                        <a:t>7</a:t>
                      </a:r>
                      <a:r>
                        <a:rPr lang="zh-TW" altLang="en-US" sz="2000" dirty="0"/>
                        <a:t>個環節</a:t>
                      </a:r>
                    </a:p>
                  </a:txBody>
                  <a:tcPr>
                    <a:lnB w="12700" cap="flat" cmpd="sng" algn="ctr">
                      <a:solidFill>
                        <a:schemeClr val="tx1"/>
                      </a:solidFill>
                      <a:prstDash val="solid"/>
                      <a:round/>
                      <a:headEnd type="none" w="med" len="med"/>
                      <a:tailEnd type="none" w="med" len="med"/>
                    </a:lnB>
                  </a:tcPr>
                </a:tc>
                <a:tc hMerge="1">
                  <a:txBody>
                    <a:bodyPr/>
                    <a:lstStyle/>
                    <a:p>
                      <a:endParaRPr lang="zh-TW" altLang="en-US" dirty="0"/>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76111180"/>
                  </a:ext>
                </a:extLst>
              </a:tr>
              <a:tr h="370840">
                <a:tc>
                  <a:txBody>
                    <a:bodyPr/>
                    <a:lstStyle/>
                    <a:p>
                      <a:r>
                        <a:rPr lang="en-US" altLang="zh-TW" b="1" dirty="0">
                          <a:solidFill>
                            <a:srgbClr val="4C433F"/>
                          </a:solidFill>
                          <a:effectLst>
                            <a:outerShdw blurRad="38100" dist="38100" dir="2700000" algn="tl">
                              <a:srgbClr val="000000">
                                <a:alpha val="43137"/>
                              </a:srgbClr>
                            </a:outerShdw>
                          </a:effectLst>
                          <a:latin typeface="__Noto_Sans_TC_f99f41"/>
                        </a:rPr>
                        <a:t>1.</a:t>
                      </a:r>
                      <a:r>
                        <a:rPr lang="zh-TW" altLang="en-US" b="1" dirty="0">
                          <a:solidFill>
                            <a:srgbClr val="4C433F"/>
                          </a:solidFill>
                          <a:effectLst>
                            <a:outerShdw blurRad="38100" dist="38100" dir="2700000" algn="tl">
                              <a:srgbClr val="000000">
                                <a:alpha val="43137"/>
                              </a:srgbClr>
                            </a:outerShdw>
                          </a:effectLst>
                          <a:latin typeface="__Noto_Sans_TC_f99f41"/>
                        </a:rPr>
                        <a:t>偵查 </a:t>
                      </a:r>
                      <a:r>
                        <a:rPr lang="en-US" altLang="zh-TW" b="1" dirty="0">
                          <a:solidFill>
                            <a:srgbClr val="4C433F"/>
                          </a:solidFill>
                          <a:effectLst>
                            <a:outerShdw blurRad="38100" dist="38100" dir="2700000" algn="tl">
                              <a:srgbClr val="000000">
                                <a:alpha val="43137"/>
                              </a:srgbClr>
                            </a:outerShdw>
                          </a:effectLst>
                          <a:latin typeface="__Noto_Sans_TC_f99f41"/>
                        </a:rPr>
                        <a:t>Reconnaissance</a:t>
                      </a:r>
                      <a:endParaRPr lang="zh-TW" altLang="en-US" b="1" dirty="0">
                        <a:effectLst>
                          <a:outerShdw blurRad="38100" dist="38100" dir="2700000" algn="tl">
                            <a:srgbClr val="000000">
                              <a:alpha val="43137"/>
                            </a:srgbClr>
                          </a:outerShdw>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zh-TW" altLang="en-US" sz="1600" b="1" dirty="0">
                          <a:solidFill>
                            <a:srgbClr val="4C433F"/>
                          </a:solidFill>
                          <a:effectLst>
                            <a:outerShdw blurRad="38100" dist="38100" dir="2700000" algn="tl">
                              <a:srgbClr val="000000">
                                <a:alpha val="43137"/>
                              </a:srgbClr>
                            </a:outerShdw>
                          </a:effectLst>
                          <a:latin typeface="__Noto_Sans_TC_f99f41"/>
                        </a:rPr>
                        <a:t>攻擊者收集目標對象的資料，如電子郵件信箱、社群平台的資料，以找到可以下手的弱點；或是透過工具，掃描目標對象的網站、系統，得知使用的系統種類、版本</a:t>
                      </a:r>
                      <a:endParaRPr lang="en-US" altLang="zh-TW" sz="1600" b="1" dirty="0">
                        <a:solidFill>
                          <a:srgbClr val="4C433F"/>
                        </a:solidFill>
                        <a:effectLst>
                          <a:outerShdw blurRad="38100" dist="38100" dir="2700000" algn="tl">
                            <a:srgbClr val="000000">
                              <a:alpha val="43137"/>
                            </a:srgbClr>
                          </a:outerShdw>
                        </a:effectLst>
                        <a:latin typeface="__Noto_Sans_TC_f99f41"/>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238888044"/>
                  </a:ext>
                </a:extLst>
              </a:tr>
              <a:tr h="370840">
                <a:tc>
                  <a:txBody>
                    <a:bodyPr/>
                    <a:lstStyle/>
                    <a:p>
                      <a:r>
                        <a:rPr lang="en-US" altLang="zh-TW" b="1" dirty="0">
                          <a:solidFill>
                            <a:srgbClr val="4C433F"/>
                          </a:solidFill>
                          <a:effectLst>
                            <a:outerShdw blurRad="38100" dist="38100" dir="2700000" algn="tl">
                              <a:srgbClr val="000000">
                                <a:alpha val="43137"/>
                              </a:srgbClr>
                            </a:outerShdw>
                          </a:effectLst>
                          <a:latin typeface="__Noto_Sans_TC_f99f41"/>
                        </a:rPr>
                        <a:t>2.</a:t>
                      </a:r>
                      <a:r>
                        <a:rPr lang="zh-TW" altLang="en-US" b="1" dirty="0">
                          <a:solidFill>
                            <a:srgbClr val="4C433F"/>
                          </a:solidFill>
                          <a:effectLst>
                            <a:outerShdw blurRad="38100" dist="38100" dir="2700000" algn="tl">
                              <a:srgbClr val="000000">
                                <a:alpha val="43137"/>
                              </a:srgbClr>
                            </a:outerShdw>
                          </a:effectLst>
                          <a:latin typeface="__Noto_Sans_TC_f99f41"/>
                        </a:rPr>
                        <a:t>武裝 </a:t>
                      </a:r>
                      <a:r>
                        <a:rPr lang="en-US" altLang="zh-TW" b="1" dirty="0" err="1">
                          <a:solidFill>
                            <a:srgbClr val="4C433F"/>
                          </a:solidFill>
                          <a:effectLst>
                            <a:outerShdw blurRad="38100" dist="38100" dir="2700000" algn="tl">
                              <a:srgbClr val="000000">
                                <a:alpha val="43137"/>
                              </a:srgbClr>
                            </a:outerShdw>
                          </a:effectLst>
                          <a:latin typeface="__Noto_Sans_TC_f99f41"/>
                        </a:rPr>
                        <a:t>Weaponization</a:t>
                      </a:r>
                      <a:r>
                        <a:rPr lang="en-US" altLang="zh-TW" b="1" dirty="0">
                          <a:solidFill>
                            <a:srgbClr val="4C433F"/>
                          </a:solidFill>
                          <a:effectLst>
                            <a:outerShdw blurRad="38100" dist="38100" dir="2700000" algn="tl">
                              <a:srgbClr val="000000">
                                <a:alpha val="43137"/>
                              </a:srgbClr>
                            </a:outerShdw>
                          </a:effectLst>
                          <a:latin typeface="__Noto_Sans_TC_f99f41"/>
                        </a:rPr>
                        <a:t> </a:t>
                      </a:r>
                      <a:endParaRPr lang="zh-TW" altLang="en-US" b="1" dirty="0">
                        <a:effectLst>
                          <a:outerShdw blurRad="38100" dist="38100" dir="2700000" algn="tl">
                            <a:srgbClr val="000000">
                              <a:alpha val="43137"/>
                            </a:srgbClr>
                          </a:outerShdw>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zh-TW" altLang="en-US" sz="1600" b="1" dirty="0">
                          <a:solidFill>
                            <a:srgbClr val="4C433F"/>
                          </a:solidFill>
                          <a:effectLst>
                            <a:outerShdw blurRad="38100" dist="38100" dir="2700000" algn="tl">
                              <a:srgbClr val="000000">
                                <a:alpha val="43137"/>
                              </a:srgbClr>
                            </a:outerShdw>
                          </a:effectLst>
                          <a:latin typeface="__Noto_Sans_TC_f99f41"/>
                        </a:rPr>
                        <a:t>攻擊者使用現成的開源工具或是自行開發專屬的惡意程式</a:t>
                      </a:r>
                      <a:endParaRPr lang="zh-TW" altLang="en-US" sz="1600" b="1" dirty="0">
                        <a:effectLst>
                          <a:outerShdw blurRad="38100" dist="38100" dir="2700000" algn="tl">
                            <a:srgbClr val="000000">
                              <a:alpha val="43137"/>
                            </a:srgbClr>
                          </a:outerShdw>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775040170"/>
                  </a:ext>
                </a:extLst>
              </a:tr>
              <a:tr h="370840">
                <a:tc>
                  <a:txBody>
                    <a:bodyPr/>
                    <a:lstStyle/>
                    <a:p>
                      <a:r>
                        <a:rPr lang="en-US" altLang="zh-TW" b="1" dirty="0">
                          <a:solidFill>
                            <a:srgbClr val="4C433F"/>
                          </a:solidFill>
                          <a:effectLst>
                            <a:outerShdw blurRad="38100" dist="38100" dir="2700000" algn="tl">
                              <a:srgbClr val="000000">
                                <a:alpha val="43137"/>
                              </a:srgbClr>
                            </a:outerShdw>
                          </a:effectLst>
                          <a:latin typeface="__Noto_Sans_TC_f99f41"/>
                        </a:rPr>
                        <a:t>3.</a:t>
                      </a:r>
                      <a:r>
                        <a:rPr lang="zh-TW" altLang="en-US" b="1" dirty="0">
                          <a:solidFill>
                            <a:srgbClr val="4C433F"/>
                          </a:solidFill>
                          <a:effectLst>
                            <a:outerShdw blurRad="38100" dist="38100" dir="2700000" algn="tl">
                              <a:srgbClr val="000000">
                                <a:alpha val="43137"/>
                              </a:srgbClr>
                            </a:outerShdw>
                          </a:effectLst>
                          <a:latin typeface="__Noto_Sans_TC_f99f41"/>
                        </a:rPr>
                        <a:t>遞送 </a:t>
                      </a:r>
                      <a:r>
                        <a:rPr lang="en-US" altLang="zh-TW" b="1" dirty="0">
                          <a:solidFill>
                            <a:srgbClr val="4C433F"/>
                          </a:solidFill>
                          <a:effectLst>
                            <a:outerShdw blurRad="38100" dist="38100" dir="2700000" algn="tl">
                              <a:srgbClr val="000000">
                                <a:alpha val="43137"/>
                              </a:srgbClr>
                            </a:outerShdw>
                          </a:effectLst>
                          <a:latin typeface="__Noto_Sans_TC_f99f41"/>
                        </a:rPr>
                        <a:t>Delivery</a:t>
                      </a:r>
                      <a:endParaRPr lang="zh-TW" altLang="en-US" b="1" dirty="0">
                        <a:effectLst>
                          <a:outerShdw blurRad="38100" dist="38100" dir="2700000" algn="tl">
                            <a:srgbClr val="000000">
                              <a:alpha val="43137"/>
                            </a:srgbClr>
                          </a:outerShdw>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r>
                        <a:rPr lang="zh-TW" altLang="en-US" sz="1600" b="1" dirty="0">
                          <a:solidFill>
                            <a:srgbClr val="4C433F"/>
                          </a:solidFill>
                          <a:effectLst>
                            <a:outerShdw blurRad="38100" dist="38100" dir="2700000" algn="tl">
                              <a:srgbClr val="000000">
                                <a:alpha val="43137"/>
                              </a:srgbClr>
                            </a:outerShdw>
                          </a:effectLst>
                          <a:latin typeface="__Noto_Sans_TC_f99f41"/>
                        </a:rPr>
                        <a:t>攻擊者將攻擊武器送入目標的系統內，如透過釣魚信件裡的連結、夾帶木馬的盜版軟體、隨身碟</a:t>
                      </a:r>
                      <a:endParaRPr lang="zh-TW" altLang="en-US" sz="1600" b="1" dirty="0">
                        <a:effectLst>
                          <a:outerShdw blurRad="38100" dist="38100" dir="2700000" algn="tl">
                            <a:srgbClr val="000000">
                              <a:alpha val="43137"/>
                            </a:srgbClr>
                          </a:outerShdw>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842135390"/>
                  </a:ext>
                </a:extLst>
              </a:tr>
              <a:tr h="370840">
                <a:tc>
                  <a:txBody>
                    <a:bodyPr/>
                    <a:lstStyle/>
                    <a:p>
                      <a:r>
                        <a:rPr lang="en-US" altLang="zh-TW" b="1" dirty="0">
                          <a:solidFill>
                            <a:srgbClr val="4C433F"/>
                          </a:solidFill>
                          <a:effectLst>
                            <a:outerShdw blurRad="38100" dist="38100" dir="2700000" algn="tl">
                              <a:srgbClr val="000000">
                                <a:alpha val="43137"/>
                              </a:srgbClr>
                            </a:outerShdw>
                          </a:effectLst>
                          <a:latin typeface="__Noto_Sans_TC_f99f41"/>
                        </a:rPr>
                        <a:t>4.</a:t>
                      </a:r>
                      <a:r>
                        <a:rPr lang="zh-TW" altLang="en-US" b="1" dirty="0">
                          <a:solidFill>
                            <a:srgbClr val="4C433F"/>
                          </a:solidFill>
                          <a:effectLst>
                            <a:outerShdw blurRad="38100" dist="38100" dir="2700000" algn="tl">
                              <a:srgbClr val="000000">
                                <a:alpha val="43137"/>
                              </a:srgbClr>
                            </a:outerShdw>
                          </a:effectLst>
                          <a:latin typeface="__Noto_Sans_TC_f99f41"/>
                        </a:rPr>
                        <a:t>漏洞利用 </a:t>
                      </a:r>
                      <a:r>
                        <a:rPr lang="en-US" altLang="zh-TW" b="1" dirty="0">
                          <a:solidFill>
                            <a:srgbClr val="4C433F"/>
                          </a:solidFill>
                          <a:effectLst>
                            <a:outerShdw blurRad="38100" dist="38100" dir="2700000" algn="tl">
                              <a:srgbClr val="000000">
                                <a:alpha val="43137"/>
                              </a:srgbClr>
                            </a:outerShdw>
                          </a:effectLst>
                          <a:latin typeface="__Noto_Sans_TC_f99f41"/>
                        </a:rPr>
                        <a:t>Exploitation</a:t>
                      </a:r>
                      <a:endParaRPr lang="zh-TW" altLang="en-US" b="1" dirty="0">
                        <a:effectLst>
                          <a:outerShdw blurRad="38100" dist="38100" dir="2700000" algn="tl">
                            <a:srgbClr val="000000">
                              <a:alpha val="43137"/>
                            </a:srgbClr>
                          </a:outerShdw>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zh-TW" altLang="en-US" sz="1600" b="1" dirty="0">
                          <a:solidFill>
                            <a:srgbClr val="4C433F"/>
                          </a:solidFill>
                          <a:effectLst>
                            <a:outerShdw blurRad="38100" dist="38100" dir="2700000" algn="tl">
                              <a:srgbClr val="000000">
                                <a:alpha val="43137"/>
                              </a:srgbClr>
                            </a:outerShdw>
                          </a:effectLst>
                          <a:latin typeface="__Noto_Sans_TC_f99f41"/>
                        </a:rPr>
                        <a:t>確保遞送的惡意軟體，藉由目標對象的系統漏洞，得以順利開啟，並使攻擊者獲得控制權</a:t>
                      </a:r>
                      <a:endParaRPr lang="zh-TW" altLang="en-US" sz="1600" b="1" dirty="0">
                        <a:effectLst>
                          <a:outerShdw blurRad="38100" dist="38100" dir="2700000" algn="tl">
                            <a:srgbClr val="000000">
                              <a:alpha val="43137"/>
                            </a:srgbClr>
                          </a:outerShdw>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06089052"/>
                  </a:ext>
                </a:extLst>
              </a:tr>
              <a:tr h="370840">
                <a:tc>
                  <a:txBody>
                    <a:bodyPr/>
                    <a:lstStyle/>
                    <a:p>
                      <a:r>
                        <a:rPr lang="en-US" altLang="zh-TW" b="1" dirty="0">
                          <a:solidFill>
                            <a:srgbClr val="4C433F"/>
                          </a:solidFill>
                          <a:effectLst>
                            <a:outerShdw blurRad="38100" dist="38100" dir="2700000" algn="tl">
                              <a:srgbClr val="000000">
                                <a:alpha val="43137"/>
                              </a:srgbClr>
                            </a:outerShdw>
                          </a:effectLst>
                          <a:latin typeface="__Noto_Sans_TC_f99f41"/>
                        </a:rPr>
                        <a:t>5.</a:t>
                      </a:r>
                      <a:r>
                        <a:rPr lang="zh-TW" altLang="en-US" b="1" dirty="0">
                          <a:solidFill>
                            <a:srgbClr val="4C433F"/>
                          </a:solidFill>
                          <a:effectLst>
                            <a:outerShdw blurRad="38100" dist="38100" dir="2700000" algn="tl">
                              <a:srgbClr val="000000">
                                <a:alpha val="43137"/>
                              </a:srgbClr>
                            </a:outerShdw>
                          </a:effectLst>
                          <a:latin typeface="__Noto_Sans_TC_f99f41"/>
                        </a:rPr>
                        <a:t>安裝 </a:t>
                      </a:r>
                      <a:r>
                        <a:rPr lang="en-US" altLang="zh-TW" b="1" dirty="0">
                          <a:solidFill>
                            <a:srgbClr val="4C433F"/>
                          </a:solidFill>
                          <a:effectLst>
                            <a:outerShdw blurRad="38100" dist="38100" dir="2700000" algn="tl">
                              <a:srgbClr val="000000">
                                <a:alpha val="43137"/>
                              </a:srgbClr>
                            </a:outerShdw>
                          </a:effectLst>
                          <a:latin typeface="__Noto_Sans_TC_f99f41"/>
                        </a:rPr>
                        <a:t>Installation</a:t>
                      </a:r>
                      <a:endParaRPr lang="zh-TW" altLang="en-US" b="1" dirty="0">
                        <a:effectLst>
                          <a:outerShdw blurRad="38100" dist="38100" dir="2700000" algn="tl">
                            <a:srgbClr val="000000">
                              <a:alpha val="43137"/>
                            </a:srgbClr>
                          </a:outerShdw>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zh-TW" altLang="en-US" sz="1600" b="1" dirty="0">
                          <a:solidFill>
                            <a:srgbClr val="4C433F"/>
                          </a:solidFill>
                          <a:effectLst>
                            <a:outerShdw blurRad="38100" dist="38100" dir="2700000" algn="tl">
                              <a:srgbClr val="000000">
                                <a:alpha val="43137"/>
                              </a:srgbClr>
                            </a:outerShdw>
                          </a:effectLst>
                          <a:latin typeface="__Noto_Sans_TC_f99f41"/>
                        </a:rPr>
                        <a:t>攻擊者確保自身可以長期控制目標的系統內，以有足夠的時間進行後續環節</a:t>
                      </a:r>
                      <a:endParaRPr lang="zh-TW" altLang="en-US" sz="1600" b="1" dirty="0">
                        <a:effectLst>
                          <a:outerShdw blurRad="38100" dist="38100" dir="2700000" algn="tl">
                            <a:srgbClr val="000000">
                              <a:alpha val="43137"/>
                            </a:srgbClr>
                          </a:outerShdw>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21689631"/>
                  </a:ext>
                </a:extLst>
              </a:tr>
              <a:tr h="370840">
                <a:tc>
                  <a:txBody>
                    <a:bodyPr/>
                    <a:lstStyle/>
                    <a:p>
                      <a:r>
                        <a:rPr lang="en-US" altLang="zh-TW" b="1" dirty="0">
                          <a:solidFill>
                            <a:srgbClr val="4C433F"/>
                          </a:solidFill>
                          <a:effectLst>
                            <a:outerShdw blurRad="38100" dist="38100" dir="2700000" algn="tl">
                              <a:srgbClr val="000000">
                                <a:alpha val="43137"/>
                              </a:srgbClr>
                            </a:outerShdw>
                          </a:effectLst>
                          <a:latin typeface="__Noto_Sans_TC_f99f41"/>
                        </a:rPr>
                        <a:t>6.</a:t>
                      </a:r>
                      <a:r>
                        <a:rPr lang="zh-TW" altLang="en-US" b="1" dirty="0">
                          <a:solidFill>
                            <a:srgbClr val="4C433F"/>
                          </a:solidFill>
                          <a:effectLst>
                            <a:outerShdw blurRad="38100" dist="38100" dir="2700000" algn="tl">
                              <a:srgbClr val="000000">
                                <a:alpha val="43137"/>
                              </a:srgbClr>
                            </a:outerShdw>
                          </a:effectLst>
                          <a:latin typeface="__Noto_Sans_TC_f99f41"/>
                        </a:rPr>
                        <a:t>發令與控制 </a:t>
                      </a:r>
                      <a:r>
                        <a:rPr lang="en-US" altLang="zh-TW" b="1" dirty="0">
                          <a:solidFill>
                            <a:srgbClr val="4C433F"/>
                          </a:solidFill>
                          <a:effectLst>
                            <a:outerShdw blurRad="38100" dist="38100" dir="2700000" algn="tl">
                              <a:srgbClr val="000000">
                                <a:alpha val="43137"/>
                              </a:srgbClr>
                            </a:outerShdw>
                          </a:effectLst>
                          <a:latin typeface="__Noto_Sans_TC_f99f41"/>
                        </a:rPr>
                        <a:t>Command &amp; Control</a:t>
                      </a:r>
                      <a:endParaRPr lang="zh-TW" altLang="en-US" b="1" dirty="0">
                        <a:effectLst>
                          <a:outerShdw blurRad="38100" dist="38100" dir="2700000" algn="tl">
                            <a:srgbClr val="000000">
                              <a:alpha val="43137"/>
                            </a:srgbClr>
                          </a:outerShdw>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600" b="1" dirty="0">
                          <a:solidFill>
                            <a:srgbClr val="4C433F"/>
                          </a:solidFill>
                          <a:effectLst>
                            <a:outerShdw blurRad="38100" dist="38100" dir="2700000" algn="tl">
                              <a:srgbClr val="000000">
                                <a:alpha val="43137"/>
                              </a:srgbClr>
                            </a:outerShdw>
                          </a:effectLst>
                          <a:latin typeface="__Noto_Sans_TC_f99f41"/>
                        </a:rPr>
                        <a:t>C2</a:t>
                      </a:r>
                      <a:r>
                        <a:rPr lang="en-US" altLang="zh-TW" sz="1600" b="1" baseline="0" dirty="0">
                          <a:solidFill>
                            <a:srgbClr val="4C433F"/>
                          </a:solidFill>
                          <a:effectLst>
                            <a:outerShdw blurRad="38100" dist="38100" dir="2700000" algn="tl">
                              <a:srgbClr val="000000">
                                <a:alpha val="43137"/>
                              </a:srgbClr>
                            </a:outerShdw>
                          </a:effectLst>
                          <a:latin typeface="__Noto_Sans_TC_f99f41"/>
                        </a:rPr>
                        <a:t> </a:t>
                      </a:r>
                      <a:r>
                        <a:rPr lang="zh-TW" altLang="en-US" sz="1600" b="1" dirty="0">
                          <a:solidFill>
                            <a:srgbClr val="4C433F"/>
                          </a:solidFill>
                          <a:effectLst>
                            <a:outerShdw blurRad="38100" dist="38100" dir="2700000" algn="tl">
                              <a:srgbClr val="000000">
                                <a:alpha val="43137"/>
                              </a:srgbClr>
                            </a:outerShdw>
                          </a:effectLst>
                          <a:latin typeface="__Noto_Sans_TC_f99f41"/>
                        </a:rPr>
                        <a:t>攻擊者潛伏在目標的系統內，收集資料，探索環境，以便審慎規劃後續行動。</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2922255372"/>
                  </a:ext>
                </a:extLst>
              </a:tr>
              <a:tr h="370840">
                <a:tc>
                  <a:txBody>
                    <a:bodyPr/>
                    <a:lstStyle/>
                    <a:p>
                      <a:r>
                        <a:rPr lang="en-US" altLang="zh-TW" b="1" dirty="0">
                          <a:solidFill>
                            <a:srgbClr val="4C433F"/>
                          </a:solidFill>
                          <a:effectLst>
                            <a:outerShdw blurRad="38100" dist="38100" dir="2700000" algn="tl">
                              <a:srgbClr val="000000">
                                <a:alpha val="43137"/>
                              </a:srgbClr>
                            </a:outerShdw>
                          </a:effectLst>
                          <a:latin typeface="__Noto_Sans_TC_f99f41"/>
                        </a:rPr>
                        <a:t>7.</a:t>
                      </a:r>
                      <a:r>
                        <a:rPr lang="zh-TW" altLang="en-US" b="1" dirty="0">
                          <a:solidFill>
                            <a:srgbClr val="4C433F"/>
                          </a:solidFill>
                          <a:effectLst>
                            <a:outerShdw blurRad="38100" dist="38100" dir="2700000" algn="tl">
                              <a:srgbClr val="000000">
                                <a:alpha val="43137"/>
                              </a:srgbClr>
                            </a:outerShdw>
                          </a:effectLst>
                          <a:latin typeface="__Noto_Sans_TC_f99f41"/>
                        </a:rPr>
                        <a:t>行動 </a:t>
                      </a:r>
                      <a:r>
                        <a:rPr lang="en-US" altLang="zh-TW" b="1" dirty="0">
                          <a:solidFill>
                            <a:srgbClr val="4C433F"/>
                          </a:solidFill>
                          <a:effectLst>
                            <a:outerShdw blurRad="38100" dist="38100" dir="2700000" algn="tl">
                              <a:srgbClr val="000000">
                                <a:alpha val="43137"/>
                              </a:srgbClr>
                            </a:outerShdw>
                          </a:effectLst>
                          <a:latin typeface="__Noto_Sans_TC_f99f41"/>
                        </a:rPr>
                        <a:t>Actions</a:t>
                      </a:r>
                      <a:endParaRPr lang="zh-TW" altLang="en-US" b="1" dirty="0">
                        <a:effectLst>
                          <a:outerShdw blurRad="38100" dist="38100" dir="2700000" algn="tl">
                            <a:srgbClr val="000000">
                              <a:alpha val="43137"/>
                            </a:srgbClr>
                          </a:outerShdw>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zh-TW" altLang="en-US" sz="1600" b="1" dirty="0">
                          <a:solidFill>
                            <a:srgbClr val="4C433F"/>
                          </a:solidFill>
                          <a:effectLst>
                            <a:outerShdw blurRad="38100" dist="38100" dir="2700000" algn="tl">
                              <a:srgbClr val="000000">
                                <a:alpha val="43137"/>
                              </a:srgbClr>
                            </a:outerShdw>
                          </a:effectLst>
                          <a:latin typeface="__Noto_Sans_TC_f99f41"/>
                        </a:rPr>
                        <a:t>根據攻擊者的最終目標，採取行動，如破壞系統、竊取機密資料、勒索目標對象</a:t>
                      </a:r>
                      <a:endParaRPr lang="zh-TW" altLang="en-US" sz="1600" b="1" dirty="0">
                        <a:effectLst>
                          <a:outerShdw blurRad="38100" dist="38100" dir="2700000" algn="tl">
                            <a:srgbClr val="000000">
                              <a:alpha val="43137"/>
                            </a:srgbClr>
                          </a:outerShdw>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818896520"/>
                  </a:ext>
                </a:extLst>
              </a:tr>
            </a:tbl>
          </a:graphicData>
        </a:graphic>
      </p:graphicFrame>
      <p:sp>
        <p:nvSpPr>
          <p:cNvPr id="4" name="投影片編號版面配置區 3">
            <a:extLst>
              <a:ext uri="{FF2B5EF4-FFF2-40B4-BE49-F238E27FC236}">
                <a16:creationId xmlns:a16="http://schemas.microsoft.com/office/drawing/2014/main" id="{125BE0BE-CD19-4272-BA82-88075CADA992}"/>
              </a:ext>
            </a:extLst>
          </p:cNvPr>
          <p:cNvSpPr>
            <a:spLocks noGrp="1"/>
          </p:cNvSpPr>
          <p:nvPr>
            <p:ph type="sldNum" sz="quarter" idx="12"/>
          </p:nvPr>
        </p:nvSpPr>
        <p:spPr/>
        <p:txBody>
          <a:bodyPr/>
          <a:lstStyle/>
          <a:p>
            <a:fld id="{D16C3A51-89D0-4E4D-AA61-5A30A561532A}" type="slidenum">
              <a:rPr lang="zh-TW" altLang="en-US" smtClean="0"/>
              <a:pPr/>
              <a:t>4</a:t>
            </a:fld>
            <a:endParaRPr lang="zh-TW" altLang="en-US"/>
          </a:p>
        </p:txBody>
      </p:sp>
      <p:sp>
        <p:nvSpPr>
          <p:cNvPr id="7" name="矩形 6"/>
          <p:cNvSpPr/>
          <p:nvPr/>
        </p:nvSpPr>
        <p:spPr>
          <a:xfrm>
            <a:off x="4741213" y="6467664"/>
            <a:ext cx="5240987" cy="369332"/>
          </a:xfrm>
          <a:prstGeom prst="rect">
            <a:avLst/>
          </a:prstGeom>
        </p:spPr>
        <p:txBody>
          <a:bodyPr wrap="none">
            <a:spAutoFit/>
          </a:bodyPr>
          <a:lstStyle/>
          <a:p>
            <a:r>
              <a:rPr lang="en-US" altLang="zh-TW" dirty="0"/>
              <a:t>https://teamt5.org/tw/posts/what-is-cyber-kill-chain/</a:t>
            </a:r>
            <a:endParaRPr lang="zh-TW" altLang="en-US" dirty="0"/>
          </a:p>
        </p:txBody>
      </p:sp>
      <p:pic>
        <p:nvPicPr>
          <p:cNvPr id="9" name="圖片 8"/>
          <p:cNvPicPr>
            <a:picLocks noChangeAspect="1"/>
          </p:cNvPicPr>
          <p:nvPr/>
        </p:nvPicPr>
        <p:blipFill>
          <a:blip r:embed="rId2"/>
          <a:stretch>
            <a:fillRect/>
          </a:stretch>
        </p:blipFill>
        <p:spPr>
          <a:xfrm>
            <a:off x="168897" y="1015873"/>
            <a:ext cx="4097449" cy="5527431"/>
          </a:xfrm>
          <a:prstGeom prst="rect">
            <a:avLst/>
          </a:prstGeom>
        </p:spPr>
      </p:pic>
      <p:sp>
        <p:nvSpPr>
          <p:cNvPr id="10" name="矩形 9"/>
          <p:cNvSpPr/>
          <p:nvPr/>
        </p:nvSpPr>
        <p:spPr>
          <a:xfrm>
            <a:off x="5069844" y="71125"/>
            <a:ext cx="6942048" cy="338554"/>
          </a:xfrm>
          <a:prstGeom prst="rect">
            <a:avLst/>
          </a:prstGeom>
        </p:spPr>
        <p:txBody>
          <a:bodyPr wrap="square">
            <a:spAutoFit/>
          </a:bodyPr>
          <a:lstStyle/>
          <a:p>
            <a:r>
              <a:rPr lang="en-US" altLang="zh-TW" sz="1600" dirty="0"/>
              <a:t>https://www.lockheedmartin.com/en-us/capabilities/cyber/cyber-kill-chain.html</a:t>
            </a:r>
            <a:endParaRPr lang="zh-TW" altLang="en-US" sz="1600" dirty="0"/>
          </a:p>
        </p:txBody>
      </p:sp>
      <p:sp>
        <p:nvSpPr>
          <p:cNvPr id="11" name="矩形 10"/>
          <p:cNvSpPr/>
          <p:nvPr/>
        </p:nvSpPr>
        <p:spPr>
          <a:xfrm>
            <a:off x="4624924" y="886252"/>
            <a:ext cx="3915944" cy="369332"/>
          </a:xfrm>
          <a:prstGeom prst="rect">
            <a:avLst/>
          </a:prstGeom>
        </p:spPr>
        <p:txBody>
          <a:bodyPr wrap="none">
            <a:spAutoFit/>
          </a:bodyPr>
          <a:lstStyle/>
          <a:p>
            <a:r>
              <a:rPr lang="en-US" altLang="zh-TW" dirty="0"/>
              <a:t>https://en.wikipedia.org/wiki/Kill_chain</a:t>
            </a:r>
            <a:endParaRPr lang="zh-TW" altLang="en-US" dirty="0"/>
          </a:p>
        </p:txBody>
      </p:sp>
    </p:spTree>
    <p:extLst>
      <p:ext uri="{BB962C8B-B14F-4D97-AF65-F5344CB8AC3E}">
        <p14:creationId xmlns:p14="http://schemas.microsoft.com/office/powerpoint/2010/main" val="189376371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5772150" y="1825625"/>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800" b="0" i="0" u="none" strike="noStrike" cap="none" normalizeH="0" baseline="0" dirty="0">
                <a:ln>
                  <a:noFill/>
                </a:ln>
                <a:solidFill>
                  <a:schemeClr val="tx1"/>
                </a:solidFill>
                <a:effectLst/>
                <a:latin typeface="Arial" panose="020B0604020202020204" pitchFamily="34" charset="0"/>
              </a:rPr>
              <a:t/>
            </a:r>
            <a:br>
              <a:rPr kumimoji="0" lang="zh-TW" altLang="zh-TW" sz="1800" b="0" i="0" u="none" strike="noStrike" cap="none" normalizeH="0" baseline="0" dirty="0">
                <a:ln>
                  <a:noFill/>
                </a:ln>
                <a:solidFill>
                  <a:schemeClr val="tx1"/>
                </a:solidFill>
                <a:effectLst/>
                <a:latin typeface="Arial" panose="020B0604020202020204" pitchFamily="34" charset="0"/>
              </a:rPr>
            </a:br>
            <a:endParaRPr kumimoji="0" lang="zh-TW" altLang="zh-TW" sz="1800" b="0" i="0" u="none" strike="noStrike" cap="none" normalizeH="0" baseline="0" dirty="0">
              <a:ln>
                <a:noFill/>
              </a:ln>
              <a:solidFill>
                <a:schemeClr val="tx1"/>
              </a:solidFill>
              <a:effectLst/>
              <a:latin typeface="Arial" panose="020B0604020202020204" pitchFamily="34" charset="0"/>
            </a:endParaRPr>
          </a:p>
        </p:txBody>
      </p:sp>
      <p:sp>
        <p:nvSpPr>
          <p:cNvPr id="2" name="投影片編號版面配置區 1"/>
          <p:cNvSpPr>
            <a:spLocks noGrp="1"/>
          </p:cNvSpPr>
          <p:nvPr>
            <p:ph type="sldNum" sz="quarter" idx="12"/>
          </p:nvPr>
        </p:nvSpPr>
        <p:spPr/>
        <p:txBody>
          <a:bodyPr/>
          <a:lstStyle/>
          <a:p>
            <a:fld id="{D16C3A51-89D0-4E4D-AA61-5A30A561532A}" type="slidenum">
              <a:rPr lang="zh-TW" altLang="en-US" smtClean="0"/>
              <a:pPr/>
              <a:t>40</a:t>
            </a:fld>
            <a:endParaRPr lang="zh-TW" altLang="en-US"/>
          </a:p>
        </p:txBody>
      </p:sp>
      <p:sp>
        <p:nvSpPr>
          <p:cNvPr id="7" name="文字方塊 6"/>
          <p:cNvSpPr txBox="1"/>
          <p:nvPr/>
        </p:nvSpPr>
        <p:spPr>
          <a:xfrm>
            <a:off x="3657600" y="5951913"/>
            <a:ext cx="45719" cy="369332"/>
          </a:xfrm>
          <a:prstGeom prst="rect">
            <a:avLst/>
          </a:prstGeom>
          <a:noFill/>
        </p:spPr>
        <p:txBody>
          <a:bodyPr wrap="square" rtlCol="0">
            <a:spAutoFit/>
          </a:bodyPr>
          <a:lstStyle/>
          <a:p>
            <a:endParaRPr lang="zh-TW" altLang="en-US" dirty="0"/>
          </a:p>
        </p:txBody>
      </p:sp>
      <p:graphicFrame>
        <p:nvGraphicFramePr>
          <p:cNvPr id="6" name="表格 5"/>
          <p:cNvGraphicFramePr>
            <a:graphicFrameLocks noGrp="1"/>
          </p:cNvGraphicFramePr>
          <p:nvPr>
            <p:extLst>
              <p:ext uri="{D42A27DB-BD31-4B8C-83A1-F6EECF244321}">
                <p14:modId xmlns:p14="http://schemas.microsoft.com/office/powerpoint/2010/main" val="2529443244"/>
              </p:ext>
            </p:extLst>
          </p:nvPr>
        </p:nvGraphicFramePr>
        <p:xfrm>
          <a:off x="0" y="768243"/>
          <a:ext cx="12192001" cy="3627120"/>
        </p:xfrm>
        <a:graphic>
          <a:graphicData uri="http://schemas.openxmlformats.org/drawingml/2006/table">
            <a:tbl>
              <a:tblPr/>
              <a:tblGrid>
                <a:gridCol w="1432193">
                  <a:extLst>
                    <a:ext uri="{9D8B030D-6E8A-4147-A177-3AD203B41FA5}">
                      <a16:colId xmlns:a16="http://schemas.microsoft.com/office/drawing/2014/main" val="2340207979"/>
                    </a:ext>
                  </a:extLst>
                </a:gridCol>
                <a:gridCol w="3227942">
                  <a:extLst>
                    <a:ext uri="{9D8B030D-6E8A-4147-A177-3AD203B41FA5}">
                      <a16:colId xmlns:a16="http://schemas.microsoft.com/office/drawing/2014/main" val="3916782922"/>
                    </a:ext>
                  </a:extLst>
                </a:gridCol>
                <a:gridCol w="7531866">
                  <a:extLst>
                    <a:ext uri="{9D8B030D-6E8A-4147-A177-3AD203B41FA5}">
                      <a16:colId xmlns:a16="http://schemas.microsoft.com/office/drawing/2014/main" val="390799830"/>
                    </a:ext>
                  </a:extLst>
                </a:gridCol>
              </a:tblGrid>
              <a:tr h="0">
                <a:tc gridSpan="3">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2000" b="0" i="0" u="none" strike="noStrike" cap="none" normalizeH="0" baseline="0" dirty="0">
                          <a:ln>
                            <a:noFill/>
                          </a:ln>
                          <a:solidFill>
                            <a:srgbClr val="39434C"/>
                          </a:solidFill>
                          <a:effectLst/>
                          <a:latin typeface="Arial" panose="020B0604020202020204" pitchFamily="34" charset="0"/>
                          <a:ea typeface="Roboto-Regular"/>
                        </a:rPr>
                        <a:t>Sub-techniques </a:t>
                      </a:r>
                      <a:r>
                        <a:rPr kumimoji="0" lang="zh-TW" altLang="zh-TW" sz="2000" b="0" i="0" u="none" strike="noStrike" cap="none" normalizeH="0" baseline="0" dirty="0" smtClean="0">
                          <a:ln>
                            <a:noFill/>
                          </a:ln>
                          <a:solidFill>
                            <a:srgbClr val="39434C"/>
                          </a:solidFill>
                          <a:effectLst/>
                          <a:latin typeface="Arial" panose="020B0604020202020204" pitchFamily="34" charset="0"/>
                          <a:ea typeface="Roboto-Regular"/>
                        </a:rPr>
                        <a:t>(</a:t>
                      </a:r>
                      <a:r>
                        <a:rPr kumimoji="0" lang="en-US" altLang="zh-TW" sz="2000" b="0" i="0" u="none" strike="noStrike" cap="none" normalizeH="0" baseline="0" dirty="0" smtClean="0">
                          <a:ln>
                            <a:noFill/>
                          </a:ln>
                          <a:solidFill>
                            <a:srgbClr val="39434C"/>
                          </a:solidFill>
                          <a:effectLst/>
                          <a:latin typeface="Arial" panose="020B0604020202020204" pitchFamily="34" charset="0"/>
                          <a:ea typeface="Roboto-Regular"/>
                        </a:rPr>
                        <a:t>5</a:t>
                      </a:r>
                      <a:r>
                        <a:rPr kumimoji="0" lang="zh-TW" altLang="zh-TW" sz="2000" b="0" i="0" u="none" strike="noStrike" cap="none" normalizeH="0" baseline="0" dirty="0" smtClean="0">
                          <a:ln>
                            <a:noFill/>
                          </a:ln>
                          <a:solidFill>
                            <a:srgbClr val="39434C"/>
                          </a:solidFill>
                          <a:effectLst/>
                          <a:latin typeface="Arial" panose="020B0604020202020204" pitchFamily="34" charset="0"/>
                          <a:ea typeface="Roboto-Regular"/>
                        </a:rPr>
                        <a:t>)</a:t>
                      </a:r>
                      <a:endParaRPr kumimoji="0" lang="zh-TW" altLang="zh-TW" sz="2000" b="0" i="0" u="none" strike="noStrike" cap="none" normalizeH="0" baseline="0" dirty="0">
                        <a:ln>
                          <a:noFill/>
                        </a:ln>
                        <a:solidFill>
                          <a:srgbClr val="39434C"/>
                        </a:solidFill>
                        <a:effectLst/>
                        <a:latin typeface="Arial" panose="020B0604020202020204" pitchFamily="34" charset="0"/>
                        <a:ea typeface="Roboto-Regular"/>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9D4F2"/>
                    </a:solidFill>
                  </a:tcPr>
                </a:tc>
                <a:tc hMerge="1">
                  <a:txBody>
                    <a:bodyPr/>
                    <a:lstStyle/>
                    <a:p>
                      <a:pPr algn="l" fontAlgn="b"/>
                      <a:endParaRPr lang="en-US" dirty="0">
                        <a:effectLst/>
                      </a:endParaRPr>
                    </a:p>
                  </a:txBody>
                  <a:tcPr anchor="b">
                    <a:lnL w="9525" cap="flat" cmpd="sng" algn="ctr">
                      <a:solidFill>
                        <a:srgbClr val="DFDFDF"/>
                      </a:solidFill>
                      <a:prstDash val="solid"/>
                      <a:round/>
                      <a:headEnd type="none" w="med" len="med"/>
                      <a:tailEnd type="none" w="med" len="med"/>
                    </a:lnL>
                    <a:lnR>
                      <a:noFill/>
                    </a:lnR>
                    <a:lnT w="9525" cap="flat" cmpd="sng" algn="ctr">
                      <a:solidFill>
                        <a:srgbClr val="A0CD9D"/>
                      </a:solidFill>
                      <a:prstDash val="solid"/>
                      <a:round/>
                      <a:headEnd type="none" w="med" len="med"/>
                      <a:tailEnd type="none" w="med" len="med"/>
                    </a:lnT>
                    <a:lnB w="9525" cap="flat" cmpd="sng" algn="ctr">
                      <a:solidFill>
                        <a:srgbClr val="E0CC9D"/>
                      </a:solidFill>
                      <a:prstDash val="solid"/>
                      <a:round/>
                      <a:headEnd type="none" w="med" len="med"/>
                      <a:tailEnd type="none" w="med" len="med"/>
                    </a:lnB>
                  </a:tcPr>
                </a:tc>
                <a:tc hMerge="1">
                  <a:txBody>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zh-TW" sz="2000" b="0" i="0" u="none" strike="noStrike" cap="none" normalizeH="0" baseline="0" dirty="0">
                        <a:ln>
                          <a:noFill/>
                        </a:ln>
                        <a:solidFill>
                          <a:srgbClr val="39434C"/>
                        </a:solidFill>
                        <a:effectLst/>
                        <a:latin typeface="Arial" panose="020B0604020202020204" pitchFamily="34" charset="0"/>
                        <a:ea typeface="Roboto-Regular"/>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94320160"/>
                  </a:ext>
                </a:extLst>
              </a:tr>
              <a:tr h="0">
                <a:tc>
                  <a:txBody>
                    <a:bodyPr/>
                    <a:lstStyle/>
                    <a:p>
                      <a:pPr algn="l" fontAlgn="b"/>
                      <a:r>
                        <a:rPr lang="en-US" sz="2000" dirty="0">
                          <a:effectLst/>
                        </a:rPr>
                        <a:t>ID</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9D4F2"/>
                    </a:solidFill>
                  </a:tcPr>
                </a:tc>
                <a:tc>
                  <a:txBody>
                    <a:bodyPr/>
                    <a:lstStyle/>
                    <a:p>
                      <a:pPr algn="l" fontAlgn="b"/>
                      <a:r>
                        <a:rPr lang="en-US" sz="2000" dirty="0">
                          <a:effectLst/>
                        </a:rPr>
                        <a:t>Name</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9D4F2"/>
                    </a:solidFill>
                  </a:tcPr>
                </a:tc>
                <a:tc>
                  <a:txBody>
                    <a:bodyPr/>
                    <a:lstStyle/>
                    <a:p>
                      <a:pPr algn="l" fontAlgn="b"/>
                      <a:r>
                        <a:rPr lang="en-US" sz="2000" dirty="0" smtClean="0">
                          <a:effectLst/>
                        </a:rPr>
                        <a:t>Description</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9D4F2"/>
                    </a:solidFill>
                  </a:tcPr>
                </a:tc>
                <a:extLst>
                  <a:ext uri="{0D108BD9-81ED-4DB2-BD59-A6C34878D82A}">
                    <a16:rowId xmlns:a16="http://schemas.microsoft.com/office/drawing/2014/main" val="1934092260"/>
                  </a:ext>
                </a:extLst>
              </a:tr>
              <a:tr h="0">
                <a:tc>
                  <a:txBody>
                    <a:bodyPr/>
                    <a:lstStyle/>
                    <a:p>
                      <a:pPr fontAlgn="t"/>
                      <a:r>
                        <a:rPr lang="en-US" altLang="zh-TW" sz="2000" dirty="0" smtClean="0">
                          <a:hlinkClick r:id="rId2"/>
                        </a:rPr>
                        <a:t>T1053.003</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9D4F2"/>
                    </a:solidFill>
                  </a:tcPr>
                </a:tc>
                <a:tc>
                  <a:txBody>
                    <a:bodyPr/>
                    <a:lstStyle/>
                    <a:p>
                      <a:pPr fontAlgn="t"/>
                      <a:r>
                        <a:rPr lang="en-US" altLang="zh-TW" sz="1800" b="0" i="0" u="none" strike="noStrike" kern="1200" dirty="0" err="1" smtClean="0">
                          <a:solidFill>
                            <a:schemeClr val="tx1"/>
                          </a:solidFill>
                          <a:effectLst/>
                          <a:latin typeface="+mn-lt"/>
                          <a:ea typeface="+mn-ea"/>
                          <a:cs typeface="+mn-cs"/>
                          <a:hlinkClick r:id="rId3"/>
                        </a:rPr>
                        <a:t>Cron</a:t>
                      </a:r>
                      <a:endParaRPr lang="en-US" altLang="zh-TW" sz="1800" b="0" i="0" u="none" strike="noStrike" kern="1200" dirty="0" smtClean="0">
                        <a:solidFill>
                          <a:schemeClr val="tx1"/>
                        </a:solidFill>
                        <a:effectLst/>
                        <a:latin typeface="+mn-lt"/>
                        <a:ea typeface="+mn-ea"/>
                        <a:cs typeface="+mn-cs"/>
                      </a:endParaRPr>
                    </a:p>
                    <a:p>
                      <a:pPr fontAlgn="t"/>
                      <a:r>
                        <a:rPr lang="zh-TW" altLang="en-US" sz="2000" dirty="0" smtClean="0">
                          <a:effectLst/>
                        </a:rPr>
                        <a:t>克朗</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9D4F2"/>
                    </a:solidFill>
                  </a:tcPr>
                </a:tc>
                <a:tc>
                  <a:txBody>
                    <a:bodyPr/>
                    <a:lstStyle/>
                    <a:p>
                      <a:pPr marL="342900" indent="-342900" fontAlgn="t">
                        <a:buFont typeface="Wingdings" panose="05000000000000000000" pitchFamily="2" charset="2"/>
                        <a:buChar char="n"/>
                      </a:pPr>
                      <a:r>
                        <a:rPr lang="en-US" sz="1800" dirty="0" smtClean="0">
                          <a:effectLst/>
                        </a:rPr>
                        <a:t>Adversaries may abuse the </a:t>
                      </a:r>
                      <a:r>
                        <a:rPr lang="en-US" sz="1800" dirty="0" err="1" smtClean="0">
                          <a:effectLst/>
                        </a:rPr>
                        <a:t>cron</a:t>
                      </a:r>
                      <a:r>
                        <a:rPr lang="en-US" sz="1800" dirty="0" smtClean="0">
                          <a:effectLst/>
                        </a:rPr>
                        <a:t> utility to perform task scheduling for initial or recurring execution of malicious code. The </a:t>
                      </a:r>
                      <a:r>
                        <a:rPr lang="en-US" sz="1800" dirty="0" err="1" smtClean="0">
                          <a:effectLst/>
                        </a:rPr>
                        <a:t>cron</a:t>
                      </a:r>
                      <a:r>
                        <a:rPr lang="en-US" sz="1800" dirty="0" smtClean="0">
                          <a:effectLst/>
                        </a:rPr>
                        <a:t> utility is a time-based job scheduler for Unix-like operating systems. The </a:t>
                      </a:r>
                      <a:r>
                        <a:rPr lang="en-US" sz="1800" dirty="0" err="1" smtClean="0">
                          <a:effectLst/>
                        </a:rPr>
                        <a:t>crontab</a:t>
                      </a:r>
                      <a:r>
                        <a:rPr lang="en-US" sz="1800" dirty="0" smtClean="0">
                          <a:effectLst/>
                        </a:rPr>
                        <a:t> file contains the schedule of </a:t>
                      </a:r>
                      <a:r>
                        <a:rPr lang="en-US" sz="1800" dirty="0" err="1" smtClean="0">
                          <a:effectLst/>
                        </a:rPr>
                        <a:t>cron</a:t>
                      </a:r>
                      <a:r>
                        <a:rPr lang="en-US" sz="1800" dirty="0" smtClean="0">
                          <a:effectLst/>
                        </a:rPr>
                        <a:t> entries to be run and the specified times for execution. Any </a:t>
                      </a:r>
                      <a:r>
                        <a:rPr lang="en-US" sz="1800" dirty="0" err="1" smtClean="0">
                          <a:effectLst/>
                        </a:rPr>
                        <a:t>crontab</a:t>
                      </a:r>
                      <a:r>
                        <a:rPr lang="en-US" sz="1800" dirty="0" smtClean="0">
                          <a:effectLst/>
                        </a:rPr>
                        <a:t> files are stored in operating system-specific file paths.</a:t>
                      </a:r>
                    </a:p>
                    <a:p>
                      <a:pPr marL="342900" indent="-342900" fontAlgn="t">
                        <a:buFont typeface="Wingdings" panose="05000000000000000000" pitchFamily="2" charset="2"/>
                        <a:buChar char="n"/>
                      </a:pPr>
                      <a:r>
                        <a:rPr lang="zh-TW" altLang="en-US" sz="1800" dirty="0" smtClean="0">
                          <a:effectLst/>
                        </a:rPr>
                        <a:t>攻擊者可能會濫用該</a:t>
                      </a:r>
                      <a:r>
                        <a:rPr lang="en-US" altLang="zh-TW" sz="1800" dirty="0" err="1" smtClean="0">
                          <a:effectLst/>
                        </a:rPr>
                        <a:t>cron</a:t>
                      </a:r>
                      <a:r>
                        <a:rPr lang="zh-TW" altLang="en-US" sz="1800" dirty="0" smtClean="0">
                          <a:effectLst/>
                        </a:rPr>
                        <a:t>實用程式來執行任務調度，以初始或重複執行惡意程式碼。該</a:t>
                      </a:r>
                      <a:r>
                        <a:rPr lang="en-US" altLang="zh-TW" sz="1800" dirty="0" err="1" smtClean="0">
                          <a:effectLst/>
                        </a:rPr>
                        <a:t>cron</a:t>
                      </a:r>
                      <a:r>
                        <a:rPr lang="zh-TW" altLang="en-US" sz="1800" dirty="0" smtClean="0">
                          <a:effectLst/>
                        </a:rPr>
                        <a:t>實用程式是用於類別 </a:t>
                      </a:r>
                      <a:r>
                        <a:rPr lang="en-US" altLang="zh-TW" sz="1800" dirty="0" smtClean="0">
                          <a:effectLst/>
                        </a:rPr>
                        <a:t>Unix </a:t>
                      </a:r>
                      <a:r>
                        <a:rPr lang="zh-TW" altLang="en-US" sz="1800" dirty="0" smtClean="0">
                          <a:effectLst/>
                        </a:rPr>
                        <a:t>作業系統的基於時間的作業排程器。該 </a:t>
                      </a:r>
                      <a:r>
                        <a:rPr lang="en-US" altLang="zh-TW" sz="1800" dirty="0" err="1" smtClean="0">
                          <a:effectLst/>
                        </a:rPr>
                        <a:t>crontab</a:t>
                      </a:r>
                      <a:r>
                        <a:rPr lang="zh-TW" altLang="en-US" sz="1800" dirty="0" smtClean="0">
                          <a:effectLst/>
                        </a:rPr>
                        <a:t>檔案包含要執行的 </a:t>
                      </a:r>
                      <a:r>
                        <a:rPr lang="en-US" altLang="zh-TW" sz="1800" dirty="0" err="1" smtClean="0">
                          <a:effectLst/>
                        </a:rPr>
                        <a:t>cron</a:t>
                      </a:r>
                      <a:r>
                        <a:rPr lang="en-US" altLang="zh-TW" sz="1800" dirty="0" smtClean="0">
                          <a:effectLst/>
                        </a:rPr>
                        <a:t> </a:t>
                      </a:r>
                      <a:r>
                        <a:rPr lang="zh-TW" altLang="en-US" sz="1800" dirty="0" smtClean="0">
                          <a:effectLst/>
                        </a:rPr>
                        <a:t>條目的計畫以及指定的執行時間。所有</a:t>
                      </a:r>
                      <a:r>
                        <a:rPr lang="en-US" altLang="zh-TW" sz="1800" dirty="0" err="1" smtClean="0">
                          <a:effectLst/>
                        </a:rPr>
                        <a:t>crontab</a:t>
                      </a:r>
                      <a:r>
                        <a:rPr lang="zh-TW" altLang="en-US" sz="1800" dirty="0" smtClean="0">
                          <a:effectLst/>
                        </a:rPr>
                        <a:t>檔案都儲存在作業系統特定的檔案路徑中。</a:t>
                      </a:r>
                      <a:endParaRPr lang="en-US" sz="18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9D4F2"/>
                    </a:solidFill>
                  </a:tcPr>
                </a:tc>
                <a:extLst>
                  <a:ext uri="{0D108BD9-81ED-4DB2-BD59-A6C34878D82A}">
                    <a16:rowId xmlns:a16="http://schemas.microsoft.com/office/drawing/2014/main" val="4237149618"/>
                  </a:ext>
                </a:extLst>
              </a:tr>
            </a:tbl>
          </a:graphicData>
        </a:graphic>
      </p:graphicFrame>
      <p:sp>
        <p:nvSpPr>
          <p:cNvPr id="8" name="矩形 7"/>
          <p:cNvSpPr/>
          <p:nvPr/>
        </p:nvSpPr>
        <p:spPr>
          <a:xfrm>
            <a:off x="0" y="136525"/>
            <a:ext cx="11593238" cy="584775"/>
          </a:xfrm>
          <a:prstGeom prst="rect">
            <a:avLst/>
          </a:prstGeom>
        </p:spPr>
        <p:txBody>
          <a:bodyPr wrap="none">
            <a:spAutoFit/>
          </a:bodyPr>
          <a:lstStyle/>
          <a:p>
            <a:r>
              <a:rPr lang="en-US" altLang="zh-TW" sz="3200" dirty="0"/>
              <a:t>4</a:t>
            </a:r>
            <a:r>
              <a:rPr lang="en-US" altLang="zh-TW" sz="3200" dirty="0" smtClean="0"/>
              <a:t>.</a:t>
            </a:r>
            <a:r>
              <a:rPr lang="zh-TW" altLang="en-US" sz="3200" dirty="0" smtClean="0"/>
              <a:t>執行</a:t>
            </a:r>
            <a:r>
              <a:rPr lang="en-US" altLang="zh-TW" sz="3200" dirty="0" smtClean="0"/>
              <a:t>Execution</a:t>
            </a:r>
            <a:r>
              <a:rPr lang="zh-TW" altLang="en-US" sz="3200" dirty="0" smtClean="0"/>
              <a:t> 戰術</a:t>
            </a:r>
            <a:r>
              <a:rPr lang="en-US" altLang="zh-TW" sz="3200" dirty="0" smtClean="0"/>
              <a:t>| </a:t>
            </a:r>
            <a:r>
              <a:rPr lang="en-US" altLang="zh-TW" sz="2400" dirty="0"/>
              <a:t>8</a:t>
            </a:r>
            <a:r>
              <a:rPr lang="en-US" altLang="zh-TW" sz="2400" dirty="0" smtClean="0"/>
              <a:t>.</a:t>
            </a:r>
            <a:r>
              <a:rPr lang="zh-TW" altLang="en-US" sz="2400" b="1" dirty="0">
                <a:solidFill>
                  <a:srgbClr val="FF0000"/>
                </a:solidFill>
              </a:rPr>
              <a:t>計劃任務</a:t>
            </a:r>
            <a:r>
              <a:rPr lang="en-US" altLang="zh-TW" sz="2400" b="1" dirty="0">
                <a:solidFill>
                  <a:srgbClr val="FF0000"/>
                </a:solidFill>
              </a:rPr>
              <a:t>/</a:t>
            </a:r>
            <a:r>
              <a:rPr lang="zh-TW" altLang="en-US" sz="2400" b="1" dirty="0">
                <a:solidFill>
                  <a:srgbClr val="FF0000"/>
                </a:solidFill>
              </a:rPr>
              <a:t>作業 </a:t>
            </a:r>
            <a:r>
              <a:rPr lang="en-US" altLang="zh-TW" sz="2400" dirty="0" smtClean="0">
                <a:solidFill>
                  <a:srgbClr val="FF0000"/>
                </a:solidFill>
              </a:rPr>
              <a:t>Scheduled Task/Job</a:t>
            </a:r>
            <a:r>
              <a:rPr lang="zh-TW" altLang="en-US" sz="2400" dirty="0" smtClean="0">
                <a:solidFill>
                  <a:srgbClr val="FF0000"/>
                </a:solidFill>
              </a:rPr>
              <a:t> </a:t>
            </a:r>
            <a:r>
              <a:rPr lang="en-US" altLang="zh-TW" sz="2400" dirty="0" smtClean="0"/>
              <a:t>T1053 (5)</a:t>
            </a:r>
            <a:r>
              <a:rPr lang="zh-TW" altLang="en-US" sz="2400" dirty="0" smtClean="0"/>
              <a:t>技術</a:t>
            </a:r>
            <a:endParaRPr lang="en-US" altLang="zh-TW" sz="2400" dirty="0"/>
          </a:p>
        </p:txBody>
      </p:sp>
    </p:spTree>
    <p:extLst>
      <p:ext uri="{BB962C8B-B14F-4D97-AF65-F5344CB8AC3E}">
        <p14:creationId xmlns:p14="http://schemas.microsoft.com/office/powerpoint/2010/main" val="42592967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5772150" y="1825625"/>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800" b="0" i="0" u="none" strike="noStrike" cap="none" normalizeH="0" baseline="0" dirty="0">
                <a:ln>
                  <a:noFill/>
                </a:ln>
                <a:solidFill>
                  <a:schemeClr val="tx1"/>
                </a:solidFill>
                <a:effectLst/>
                <a:latin typeface="Arial" panose="020B0604020202020204" pitchFamily="34" charset="0"/>
              </a:rPr>
              <a:t/>
            </a:r>
            <a:br>
              <a:rPr kumimoji="0" lang="zh-TW" altLang="zh-TW" sz="1800" b="0" i="0" u="none" strike="noStrike" cap="none" normalizeH="0" baseline="0" dirty="0">
                <a:ln>
                  <a:noFill/>
                </a:ln>
                <a:solidFill>
                  <a:schemeClr val="tx1"/>
                </a:solidFill>
                <a:effectLst/>
                <a:latin typeface="Arial" panose="020B0604020202020204" pitchFamily="34" charset="0"/>
              </a:rPr>
            </a:br>
            <a:endParaRPr kumimoji="0" lang="zh-TW" altLang="zh-TW" sz="1800" b="0" i="0" u="none" strike="noStrike" cap="none" normalizeH="0" baseline="0" dirty="0">
              <a:ln>
                <a:noFill/>
              </a:ln>
              <a:solidFill>
                <a:schemeClr val="tx1"/>
              </a:solidFill>
              <a:effectLst/>
              <a:latin typeface="Arial" panose="020B0604020202020204" pitchFamily="34" charset="0"/>
            </a:endParaRPr>
          </a:p>
        </p:txBody>
      </p:sp>
      <p:sp>
        <p:nvSpPr>
          <p:cNvPr id="2" name="投影片編號版面配置區 1"/>
          <p:cNvSpPr>
            <a:spLocks noGrp="1"/>
          </p:cNvSpPr>
          <p:nvPr>
            <p:ph type="sldNum" sz="quarter" idx="12"/>
          </p:nvPr>
        </p:nvSpPr>
        <p:spPr/>
        <p:txBody>
          <a:bodyPr/>
          <a:lstStyle/>
          <a:p>
            <a:fld id="{D16C3A51-89D0-4E4D-AA61-5A30A561532A}" type="slidenum">
              <a:rPr lang="zh-TW" altLang="en-US" smtClean="0"/>
              <a:pPr/>
              <a:t>41</a:t>
            </a:fld>
            <a:endParaRPr lang="zh-TW" altLang="en-US"/>
          </a:p>
        </p:txBody>
      </p:sp>
      <p:sp>
        <p:nvSpPr>
          <p:cNvPr id="7" name="文字方塊 6"/>
          <p:cNvSpPr txBox="1"/>
          <p:nvPr/>
        </p:nvSpPr>
        <p:spPr>
          <a:xfrm>
            <a:off x="3657600" y="5951913"/>
            <a:ext cx="45719" cy="369332"/>
          </a:xfrm>
          <a:prstGeom prst="rect">
            <a:avLst/>
          </a:prstGeom>
          <a:noFill/>
        </p:spPr>
        <p:txBody>
          <a:bodyPr wrap="square" rtlCol="0">
            <a:spAutoFit/>
          </a:bodyPr>
          <a:lstStyle/>
          <a:p>
            <a:endParaRPr lang="zh-TW" altLang="en-US" dirty="0"/>
          </a:p>
        </p:txBody>
      </p:sp>
      <p:graphicFrame>
        <p:nvGraphicFramePr>
          <p:cNvPr id="6" name="表格 5"/>
          <p:cNvGraphicFramePr>
            <a:graphicFrameLocks noGrp="1"/>
          </p:cNvGraphicFramePr>
          <p:nvPr>
            <p:extLst>
              <p:ext uri="{D42A27DB-BD31-4B8C-83A1-F6EECF244321}">
                <p14:modId xmlns:p14="http://schemas.microsoft.com/office/powerpoint/2010/main" val="3372469105"/>
              </p:ext>
            </p:extLst>
          </p:nvPr>
        </p:nvGraphicFramePr>
        <p:xfrm>
          <a:off x="0" y="768243"/>
          <a:ext cx="12192001" cy="4998720"/>
        </p:xfrm>
        <a:graphic>
          <a:graphicData uri="http://schemas.openxmlformats.org/drawingml/2006/table">
            <a:tbl>
              <a:tblPr/>
              <a:tblGrid>
                <a:gridCol w="1432193">
                  <a:extLst>
                    <a:ext uri="{9D8B030D-6E8A-4147-A177-3AD203B41FA5}">
                      <a16:colId xmlns:a16="http://schemas.microsoft.com/office/drawing/2014/main" val="2340207979"/>
                    </a:ext>
                  </a:extLst>
                </a:gridCol>
                <a:gridCol w="3227942">
                  <a:extLst>
                    <a:ext uri="{9D8B030D-6E8A-4147-A177-3AD203B41FA5}">
                      <a16:colId xmlns:a16="http://schemas.microsoft.com/office/drawing/2014/main" val="3916782922"/>
                    </a:ext>
                  </a:extLst>
                </a:gridCol>
                <a:gridCol w="7531866">
                  <a:extLst>
                    <a:ext uri="{9D8B030D-6E8A-4147-A177-3AD203B41FA5}">
                      <a16:colId xmlns:a16="http://schemas.microsoft.com/office/drawing/2014/main" val="390799830"/>
                    </a:ext>
                  </a:extLst>
                </a:gridCol>
              </a:tblGrid>
              <a:tr h="0">
                <a:tc gridSpan="3">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2000" b="0" i="0" u="none" strike="noStrike" cap="none" normalizeH="0" baseline="0" dirty="0">
                          <a:ln>
                            <a:noFill/>
                          </a:ln>
                          <a:solidFill>
                            <a:srgbClr val="39434C"/>
                          </a:solidFill>
                          <a:effectLst/>
                          <a:latin typeface="Arial" panose="020B0604020202020204" pitchFamily="34" charset="0"/>
                          <a:ea typeface="Roboto-Regular"/>
                        </a:rPr>
                        <a:t>Sub-techniques </a:t>
                      </a:r>
                      <a:r>
                        <a:rPr kumimoji="0" lang="zh-TW" altLang="zh-TW" sz="2000" b="0" i="0" u="none" strike="noStrike" cap="none" normalizeH="0" baseline="0" dirty="0" smtClean="0">
                          <a:ln>
                            <a:noFill/>
                          </a:ln>
                          <a:solidFill>
                            <a:srgbClr val="39434C"/>
                          </a:solidFill>
                          <a:effectLst/>
                          <a:latin typeface="Arial" panose="020B0604020202020204" pitchFamily="34" charset="0"/>
                          <a:ea typeface="Roboto-Regular"/>
                        </a:rPr>
                        <a:t>(</a:t>
                      </a:r>
                      <a:r>
                        <a:rPr kumimoji="0" lang="en-US" altLang="zh-TW" sz="2000" b="0" i="0" u="none" strike="noStrike" cap="none" normalizeH="0" baseline="0" dirty="0" smtClean="0">
                          <a:ln>
                            <a:noFill/>
                          </a:ln>
                          <a:solidFill>
                            <a:srgbClr val="39434C"/>
                          </a:solidFill>
                          <a:effectLst/>
                          <a:latin typeface="Arial" panose="020B0604020202020204" pitchFamily="34" charset="0"/>
                          <a:ea typeface="Roboto-Regular"/>
                        </a:rPr>
                        <a:t>5</a:t>
                      </a:r>
                      <a:r>
                        <a:rPr kumimoji="0" lang="zh-TW" altLang="zh-TW" sz="2000" b="0" i="0" u="none" strike="noStrike" cap="none" normalizeH="0" baseline="0" dirty="0" smtClean="0">
                          <a:ln>
                            <a:noFill/>
                          </a:ln>
                          <a:solidFill>
                            <a:srgbClr val="39434C"/>
                          </a:solidFill>
                          <a:effectLst/>
                          <a:latin typeface="Arial" panose="020B0604020202020204" pitchFamily="34" charset="0"/>
                          <a:ea typeface="Roboto-Regular"/>
                        </a:rPr>
                        <a:t>)</a:t>
                      </a:r>
                      <a:endParaRPr kumimoji="0" lang="zh-TW" altLang="zh-TW" sz="2000" b="0" i="0" u="none" strike="noStrike" cap="none" normalizeH="0" baseline="0" dirty="0">
                        <a:ln>
                          <a:noFill/>
                        </a:ln>
                        <a:solidFill>
                          <a:srgbClr val="39434C"/>
                        </a:solidFill>
                        <a:effectLst/>
                        <a:latin typeface="Arial" panose="020B0604020202020204" pitchFamily="34" charset="0"/>
                        <a:ea typeface="Roboto-Regular"/>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9D4F2"/>
                    </a:solidFill>
                  </a:tcPr>
                </a:tc>
                <a:tc hMerge="1">
                  <a:txBody>
                    <a:bodyPr/>
                    <a:lstStyle/>
                    <a:p>
                      <a:pPr algn="l" fontAlgn="b"/>
                      <a:endParaRPr lang="en-US" dirty="0">
                        <a:effectLst/>
                      </a:endParaRPr>
                    </a:p>
                  </a:txBody>
                  <a:tcPr anchor="b">
                    <a:lnL w="9525" cap="flat" cmpd="sng" algn="ctr">
                      <a:solidFill>
                        <a:srgbClr val="DFDFDF"/>
                      </a:solidFill>
                      <a:prstDash val="solid"/>
                      <a:round/>
                      <a:headEnd type="none" w="med" len="med"/>
                      <a:tailEnd type="none" w="med" len="med"/>
                    </a:lnL>
                    <a:lnR>
                      <a:noFill/>
                    </a:lnR>
                    <a:lnT w="9525" cap="flat" cmpd="sng" algn="ctr">
                      <a:solidFill>
                        <a:srgbClr val="A0CD9D"/>
                      </a:solidFill>
                      <a:prstDash val="solid"/>
                      <a:round/>
                      <a:headEnd type="none" w="med" len="med"/>
                      <a:tailEnd type="none" w="med" len="med"/>
                    </a:lnT>
                    <a:lnB w="9525" cap="flat" cmpd="sng" algn="ctr">
                      <a:solidFill>
                        <a:srgbClr val="E0CC9D"/>
                      </a:solidFill>
                      <a:prstDash val="solid"/>
                      <a:round/>
                      <a:headEnd type="none" w="med" len="med"/>
                      <a:tailEnd type="none" w="med" len="med"/>
                    </a:lnB>
                  </a:tcPr>
                </a:tc>
                <a:tc hMerge="1">
                  <a:txBody>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zh-TW" sz="2000" b="0" i="0" u="none" strike="noStrike" cap="none" normalizeH="0" baseline="0" dirty="0">
                        <a:ln>
                          <a:noFill/>
                        </a:ln>
                        <a:solidFill>
                          <a:srgbClr val="39434C"/>
                        </a:solidFill>
                        <a:effectLst/>
                        <a:latin typeface="Arial" panose="020B0604020202020204" pitchFamily="34" charset="0"/>
                        <a:ea typeface="Roboto-Regular"/>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94320160"/>
                  </a:ext>
                </a:extLst>
              </a:tr>
              <a:tr h="0">
                <a:tc>
                  <a:txBody>
                    <a:bodyPr/>
                    <a:lstStyle/>
                    <a:p>
                      <a:pPr algn="l" fontAlgn="b"/>
                      <a:r>
                        <a:rPr lang="en-US" sz="2000" dirty="0">
                          <a:effectLst/>
                        </a:rPr>
                        <a:t>ID</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9D4F2"/>
                    </a:solidFill>
                  </a:tcPr>
                </a:tc>
                <a:tc>
                  <a:txBody>
                    <a:bodyPr/>
                    <a:lstStyle/>
                    <a:p>
                      <a:pPr algn="l" fontAlgn="b"/>
                      <a:r>
                        <a:rPr lang="en-US" sz="2000" dirty="0">
                          <a:effectLst/>
                        </a:rPr>
                        <a:t>Name</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9D4F2"/>
                    </a:solidFill>
                  </a:tcPr>
                </a:tc>
                <a:tc>
                  <a:txBody>
                    <a:bodyPr/>
                    <a:lstStyle/>
                    <a:p>
                      <a:pPr algn="l" fontAlgn="b"/>
                      <a:r>
                        <a:rPr lang="en-US" sz="2000" dirty="0" smtClean="0">
                          <a:effectLst/>
                        </a:rPr>
                        <a:t>Description</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9D4F2"/>
                    </a:solidFill>
                  </a:tcPr>
                </a:tc>
                <a:extLst>
                  <a:ext uri="{0D108BD9-81ED-4DB2-BD59-A6C34878D82A}">
                    <a16:rowId xmlns:a16="http://schemas.microsoft.com/office/drawing/2014/main" val="1934092260"/>
                  </a:ext>
                </a:extLst>
              </a:tr>
              <a:tr h="0">
                <a:tc>
                  <a:txBody>
                    <a:bodyPr/>
                    <a:lstStyle/>
                    <a:p>
                      <a:pPr fontAlgn="t"/>
                      <a:r>
                        <a:rPr lang="en-US" altLang="zh-TW" sz="2000" dirty="0" smtClean="0">
                          <a:hlinkClick r:id="rId2"/>
                        </a:rPr>
                        <a:t>T1053.005</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9D4F2"/>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3"/>
                        </a:rPr>
                        <a:t>Scheduled Task</a:t>
                      </a:r>
                      <a:endParaRPr lang="en-US" altLang="zh-TW" sz="1800" b="0" i="0" u="none" strike="noStrike" kern="1200" dirty="0" smtClean="0">
                        <a:solidFill>
                          <a:schemeClr val="tx1"/>
                        </a:solidFill>
                        <a:effectLst/>
                        <a:latin typeface="+mn-lt"/>
                        <a:ea typeface="+mn-ea"/>
                        <a:cs typeface="+mn-cs"/>
                      </a:endParaRPr>
                    </a:p>
                    <a:p>
                      <a:pPr fontAlgn="t"/>
                      <a:r>
                        <a:rPr lang="zh-TW" altLang="en-US" sz="2000" dirty="0" smtClean="0">
                          <a:effectLst/>
                        </a:rPr>
                        <a:t>計劃任務</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9D4F2"/>
                    </a:solidFill>
                  </a:tcPr>
                </a:tc>
                <a:tc>
                  <a:txBody>
                    <a:bodyPr/>
                    <a:lstStyle/>
                    <a:p>
                      <a:pPr marL="342900" indent="-342900" fontAlgn="t">
                        <a:buFont typeface="Wingdings" panose="05000000000000000000" pitchFamily="2" charset="2"/>
                        <a:buChar char="n"/>
                      </a:pPr>
                      <a:r>
                        <a:rPr lang="en-US" sz="1800" dirty="0" smtClean="0">
                          <a:effectLst/>
                        </a:rPr>
                        <a:t>Adversaries may abuse the Windows Task Scheduler to perform task scheduling for initial or recurring execution of malicious code. There are multiple ways to access the Task Scheduler in Windows. The </a:t>
                      </a:r>
                      <a:r>
                        <a:rPr lang="en-US" sz="1800" dirty="0" err="1" smtClean="0">
                          <a:effectLst/>
                        </a:rPr>
                        <a:t>schtasks</a:t>
                      </a:r>
                      <a:r>
                        <a:rPr lang="en-US" sz="1800" dirty="0" smtClean="0">
                          <a:effectLst/>
                        </a:rPr>
                        <a:t> utility can be run directly on the command line, or the Task Scheduler can be opened through the GUI within the Administrator Tools section of the Control Panel. In some cases, adversaries have used a .NET wrapper for the Windows Task Scheduler, and alternatively, adversaries have used the Windows netapi32 library to create a scheduled task.</a:t>
                      </a:r>
                    </a:p>
                    <a:p>
                      <a:pPr marL="342900" indent="-342900" fontAlgn="t">
                        <a:buFont typeface="Wingdings" panose="05000000000000000000" pitchFamily="2" charset="2"/>
                        <a:buChar char="n"/>
                      </a:pPr>
                      <a:r>
                        <a:rPr lang="zh-TW" altLang="en-US" sz="1800" dirty="0" smtClean="0">
                          <a:effectLst/>
                        </a:rPr>
                        <a:t>攻擊者可能會濫用 </a:t>
                      </a:r>
                      <a:r>
                        <a:rPr lang="en-US" altLang="zh-TW" sz="1800" dirty="0" smtClean="0">
                          <a:effectLst/>
                        </a:rPr>
                        <a:t>Windows </a:t>
                      </a:r>
                      <a:r>
                        <a:rPr lang="zh-TW" altLang="en-US" sz="1800" dirty="0" smtClean="0">
                          <a:effectLst/>
                        </a:rPr>
                        <a:t>任務計劃程式來執行任務規劃，以初始或重複執行惡意程式碼。有多種方法可以存取 </a:t>
                      </a:r>
                      <a:r>
                        <a:rPr lang="en-US" altLang="zh-TW" sz="1800" dirty="0" smtClean="0">
                          <a:effectLst/>
                        </a:rPr>
                        <a:t>Windows </a:t>
                      </a:r>
                      <a:r>
                        <a:rPr lang="zh-TW" altLang="en-US" sz="1800" dirty="0" smtClean="0">
                          <a:effectLst/>
                        </a:rPr>
                        <a:t>中的任務計劃程式。</a:t>
                      </a:r>
                      <a:r>
                        <a:rPr lang="en-US" altLang="zh-TW" sz="1800" dirty="0" err="1" smtClean="0">
                          <a:effectLst/>
                        </a:rPr>
                        <a:t>schtasks</a:t>
                      </a:r>
                      <a:r>
                        <a:rPr lang="zh-TW" altLang="en-US" sz="1800" dirty="0" smtClean="0">
                          <a:effectLst/>
                        </a:rPr>
                        <a:t>實用程式可以直接在命令列上執行，也可以透過控制面板的管理員工具部分中的 </a:t>
                      </a:r>
                      <a:r>
                        <a:rPr lang="en-US" altLang="zh-TW" sz="1800" dirty="0" smtClean="0">
                          <a:effectLst/>
                        </a:rPr>
                        <a:t>GUI </a:t>
                      </a:r>
                      <a:r>
                        <a:rPr lang="zh-TW" altLang="en-US" sz="1800" dirty="0" smtClean="0">
                          <a:effectLst/>
                        </a:rPr>
                        <a:t>開啟任務排程器。在某些情況下，攻擊者使用 </a:t>
                      </a:r>
                      <a:r>
                        <a:rPr lang="en-US" altLang="zh-TW" sz="1800" dirty="0" smtClean="0">
                          <a:effectLst/>
                        </a:rPr>
                        <a:t>Windows </a:t>
                      </a:r>
                      <a:r>
                        <a:rPr lang="zh-TW" altLang="en-US" sz="1800" dirty="0" smtClean="0">
                          <a:effectLst/>
                        </a:rPr>
                        <a:t>工作排程器的 </a:t>
                      </a:r>
                      <a:r>
                        <a:rPr lang="en-US" altLang="zh-TW" sz="1800" dirty="0" smtClean="0">
                          <a:effectLst/>
                        </a:rPr>
                        <a:t>.NET </a:t>
                      </a:r>
                      <a:r>
                        <a:rPr lang="zh-TW" altLang="en-US" sz="1800" dirty="0" smtClean="0">
                          <a:effectLst/>
                        </a:rPr>
                        <a:t>包裝器，或使用 </a:t>
                      </a:r>
                      <a:r>
                        <a:rPr lang="en-US" altLang="zh-TW" sz="1800" dirty="0" smtClean="0">
                          <a:effectLst/>
                        </a:rPr>
                        <a:t>Windows netapi32 </a:t>
                      </a:r>
                      <a:r>
                        <a:rPr lang="zh-TW" altLang="en-US" sz="1800" dirty="0" smtClean="0">
                          <a:effectLst/>
                        </a:rPr>
                        <a:t>程式庫來建立排程任務。</a:t>
                      </a:r>
                      <a:endParaRPr lang="en-US" sz="18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9D4F2"/>
                    </a:solidFill>
                  </a:tcPr>
                </a:tc>
                <a:extLst>
                  <a:ext uri="{0D108BD9-81ED-4DB2-BD59-A6C34878D82A}">
                    <a16:rowId xmlns:a16="http://schemas.microsoft.com/office/drawing/2014/main" val="3039967100"/>
                  </a:ext>
                </a:extLst>
              </a:tr>
            </a:tbl>
          </a:graphicData>
        </a:graphic>
      </p:graphicFrame>
      <p:sp>
        <p:nvSpPr>
          <p:cNvPr id="8" name="矩形 7"/>
          <p:cNvSpPr/>
          <p:nvPr/>
        </p:nvSpPr>
        <p:spPr>
          <a:xfrm>
            <a:off x="0" y="136525"/>
            <a:ext cx="11593238" cy="584775"/>
          </a:xfrm>
          <a:prstGeom prst="rect">
            <a:avLst/>
          </a:prstGeom>
        </p:spPr>
        <p:txBody>
          <a:bodyPr wrap="none">
            <a:spAutoFit/>
          </a:bodyPr>
          <a:lstStyle/>
          <a:p>
            <a:r>
              <a:rPr lang="en-US" altLang="zh-TW" sz="3200" dirty="0"/>
              <a:t>4</a:t>
            </a:r>
            <a:r>
              <a:rPr lang="en-US" altLang="zh-TW" sz="3200" dirty="0" smtClean="0"/>
              <a:t>.</a:t>
            </a:r>
            <a:r>
              <a:rPr lang="zh-TW" altLang="en-US" sz="3200" dirty="0" smtClean="0"/>
              <a:t>執行</a:t>
            </a:r>
            <a:r>
              <a:rPr lang="en-US" altLang="zh-TW" sz="3200" dirty="0" smtClean="0"/>
              <a:t>Execution</a:t>
            </a:r>
            <a:r>
              <a:rPr lang="zh-TW" altLang="en-US" sz="3200" dirty="0" smtClean="0"/>
              <a:t> 戰術</a:t>
            </a:r>
            <a:r>
              <a:rPr lang="en-US" altLang="zh-TW" sz="3200" dirty="0" smtClean="0"/>
              <a:t>| </a:t>
            </a:r>
            <a:r>
              <a:rPr lang="en-US" altLang="zh-TW" sz="2400" dirty="0"/>
              <a:t>8</a:t>
            </a:r>
            <a:r>
              <a:rPr lang="en-US" altLang="zh-TW" sz="2400" dirty="0" smtClean="0"/>
              <a:t>.</a:t>
            </a:r>
            <a:r>
              <a:rPr lang="zh-TW" altLang="en-US" sz="2400" b="1" dirty="0">
                <a:solidFill>
                  <a:srgbClr val="FF0000"/>
                </a:solidFill>
              </a:rPr>
              <a:t>計劃任務</a:t>
            </a:r>
            <a:r>
              <a:rPr lang="en-US" altLang="zh-TW" sz="2400" b="1" dirty="0">
                <a:solidFill>
                  <a:srgbClr val="FF0000"/>
                </a:solidFill>
              </a:rPr>
              <a:t>/</a:t>
            </a:r>
            <a:r>
              <a:rPr lang="zh-TW" altLang="en-US" sz="2400" b="1" dirty="0">
                <a:solidFill>
                  <a:srgbClr val="FF0000"/>
                </a:solidFill>
              </a:rPr>
              <a:t>作業 </a:t>
            </a:r>
            <a:r>
              <a:rPr lang="en-US" altLang="zh-TW" sz="2400" dirty="0" smtClean="0">
                <a:solidFill>
                  <a:srgbClr val="FF0000"/>
                </a:solidFill>
              </a:rPr>
              <a:t>Scheduled Task/Job</a:t>
            </a:r>
            <a:r>
              <a:rPr lang="zh-TW" altLang="en-US" sz="2400" dirty="0" smtClean="0">
                <a:solidFill>
                  <a:srgbClr val="FF0000"/>
                </a:solidFill>
              </a:rPr>
              <a:t> </a:t>
            </a:r>
            <a:r>
              <a:rPr lang="en-US" altLang="zh-TW" sz="2400" dirty="0" smtClean="0"/>
              <a:t>T1053 (5)</a:t>
            </a:r>
            <a:r>
              <a:rPr lang="zh-TW" altLang="en-US" sz="2400" dirty="0" smtClean="0"/>
              <a:t>技術</a:t>
            </a:r>
            <a:endParaRPr lang="en-US" altLang="zh-TW" sz="2400" dirty="0"/>
          </a:p>
        </p:txBody>
      </p:sp>
    </p:spTree>
    <p:extLst>
      <p:ext uri="{BB962C8B-B14F-4D97-AF65-F5344CB8AC3E}">
        <p14:creationId xmlns:p14="http://schemas.microsoft.com/office/powerpoint/2010/main" val="419841005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5772150" y="1825625"/>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800" b="0" i="0" u="none" strike="noStrike" cap="none" normalizeH="0" baseline="0" dirty="0">
                <a:ln>
                  <a:noFill/>
                </a:ln>
                <a:solidFill>
                  <a:schemeClr val="tx1"/>
                </a:solidFill>
                <a:effectLst/>
                <a:latin typeface="Arial" panose="020B0604020202020204" pitchFamily="34" charset="0"/>
              </a:rPr>
              <a:t/>
            </a:r>
            <a:br>
              <a:rPr kumimoji="0" lang="zh-TW" altLang="zh-TW" sz="1800" b="0" i="0" u="none" strike="noStrike" cap="none" normalizeH="0" baseline="0" dirty="0">
                <a:ln>
                  <a:noFill/>
                </a:ln>
                <a:solidFill>
                  <a:schemeClr val="tx1"/>
                </a:solidFill>
                <a:effectLst/>
                <a:latin typeface="Arial" panose="020B0604020202020204" pitchFamily="34" charset="0"/>
              </a:rPr>
            </a:br>
            <a:endParaRPr kumimoji="0" lang="zh-TW" altLang="zh-TW" sz="1800" b="0" i="0" u="none" strike="noStrike" cap="none" normalizeH="0" baseline="0" dirty="0">
              <a:ln>
                <a:noFill/>
              </a:ln>
              <a:solidFill>
                <a:schemeClr val="tx1"/>
              </a:solidFill>
              <a:effectLst/>
              <a:latin typeface="Arial" panose="020B0604020202020204" pitchFamily="34" charset="0"/>
            </a:endParaRPr>
          </a:p>
        </p:txBody>
      </p:sp>
      <p:sp>
        <p:nvSpPr>
          <p:cNvPr id="2" name="投影片編號版面配置區 1"/>
          <p:cNvSpPr>
            <a:spLocks noGrp="1"/>
          </p:cNvSpPr>
          <p:nvPr>
            <p:ph type="sldNum" sz="quarter" idx="12"/>
          </p:nvPr>
        </p:nvSpPr>
        <p:spPr/>
        <p:txBody>
          <a:bodyPr/>
          <a:lstStyle/>
          <a:p>
            <a:fld id="{D16C3A51-89D0-4E4D-AA61-5A30A561532A}" type="slidenum">
              <a:rPr lang="zh-TW" altLang="en-US" smtClean="0"/>
              <a:pPr/>
              <a:t>42</a:t>
            </a:fld>
            <a:endParaRPr lang="zh-TW" altLang="en-US"/>
          </a:p>
        </p:txBody>
      </p:sp>
      <p:sp>
        <p:nvSpPr>
          <p:cNvPr id="7" name="文字方塊 6"/>
          <p:cNvSpPr txBox="1"/>
          <p:nvPr/>
        </p:nvSpPr>
        <p:spPr>
          <a:xfrm>
            <a:off x="3657600" y="5951913"/>
            <a:ext cx="45719" cy="369332"/>
          </a:xfrm>
          <a:prstGeom prst="rect">
            <a:avLst/>
          </a:prstGeom>
          <a:noFill/>
        </p:spPr>
        <p:txBody>
          <a:bodyPr wrap="square" rtlCol="0">
            <a:spAutoFit/>
          </a:bodyPr>
          <a:lstStyle/>
          <a:p>
            <a:endParaRPr lang="zh-TW" altLang="en-US" dirty="0"/>
          </a:p>
        </p:txBody>
      </p:sp>
      <p:graphicFrame>
        <p:nvGraphicFramePr>
          <p:cNvPr id="6" name="表格 5"/>
          <p:cNvGraphicFramePr>
            <a:graphicFrameLocks noGrp="1"/>
          </p:cNvGraphicFramePr>
          <p:nvPr>
            <p:extLst>
              <p:ext uri="{D42A27DB-BD31-4B8C-83A1-F6EECF244321}">
                <p14:modId xmlns:p14="http://schemas.microsoft.com/office/powerpoint/2010/main" val="314425144"/>
              </p:ext>
            </p:extLst>
          </p:nvPr>
        </p:nvGraphicFramePr>
        <p:xfrm>
          <a:off x="0" y="768243"/>
          <a:ext cx="12192001" cy="4724400"/>
        </p:xfrm>
        <a:graphic>
          <a:graphicData uri="http://schemas.openxmlformats.org/drawingml/2006/table">
            <a:tbl>
              <a:tblPr/>
              <a:tblGrid>
                <a:gridCol w="1432193">
                  <a:extLst>
                    <a:ext uri="{9D8B030D-6E8A-4147-A177-3AD203B41FA5}">
                      <a16:colId xmlns:a16="http://schemas.microsoft.com/office/drawing/2014/main" val="2340207979"/>
                    </a:ext>
                  </a:extLst>
                </a:gridCol>
                <a:gridCol w="3227942">
                  <a:extLst>
                    <a:ext uri="{9D8B030D-6E8A-4147-A177-3AD203B41FA5}">
                      <a16:colId xmlns:a16="http://schemas.microsoft.com/office/drawing/2014/main" val="3916782922"/>
                    </a:ext>
                  </a:extLst>
                </a:gridCol>
                <a:gridCol w="7531866">
                  <a:extLst>
                    <a:ext uri="{9D8B030D-6E8A-4147-A177-3AD203B41FA5}">
                      <a16:colId xmlns:a16="http://schemas.microsoft.com/office/drawing/2014/main" val="390799830"/>
                    </a:ext>
                  </a:extLst>
                </a:gridCol>
              </a:tblGrid>
              <a:tr h="0">
                <a:tc gridSpan="3">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2000" b="0" i="0" u="none" strike="noStrike" cap="none" normalizeH="0" baseline="0" dirty="0">
                          <a:ln>
                            <a:noFill/>
                          </a:ln>
                          <a:solidFill>
                            <a:srgbClr val="39434C"/>
                          </a:solidFill>
                          <a:effectLst/>
                          <a:latin typeface="Arial" panose="020B0604020202020204" pitchFamily="34" charset="0"/>
                          <a:ea typeface="Roboto-Regular"/>
                        </a:rPr>
                        <a:t>Sub-techniques </a:t>
                      </a:r>
                      <a:r>
                        <a:rPr kumimoji="0" lang="zh-TW" altLang="zh-TW" sz="2000" b="0" i="0" u="none" strike="noStrike" cap="none" normalizeH="0" baseline="0" dirty="0" smtClean="0">
                          <a:ln>
                            <a:noFill/>
                          </a:ln>
                          <a:solidFill>
                            <a:srgbClr val="39434C"/>
                          </a:solidFill>
                          <a:effectLst/>
                          <a:latin typeface="Arial" panose="020B0604020202020204" pitchFamily="34" charset="0"/>
                          <a:ea typeface="Roboto-Regular"/>
                        </a:rPr>
                        <a:t>(</a:t>
                      </a:r>
                      <a:r>
                        <a:rPr kumimoji="0" lang="en-US" altLang="zh-TW" sz="2000" b="0" i="0" u="none" strike="noStrike" cap="none" normalizeH="0" baseline="0" dirty="0" smtClean="0">
                          <a:ln>
                            <a:noFill/>
                          </a:ln>
                          <a:solidFill>
                            <a:srgbClr val="39434C"/>
                          </a:solidFill>
                          <a:effectLst/>
                          <a:latin typeface="Arial" panose="020B0604020202020204" pitchFamily="34" charset="0"/>
                          <a:ea typeface="Roboto-Regular"/>
                        </a:rPr>
                        <a:t>5</a:t>
                      </a:r>
                      <a:r>
                        <a:rPr kumimoji="0" lang="zh-TW" altLang="zh-TW" sz="2000" b="0" i="0" u="none" strike="noStrike" cap="none" normalizeH="0" baseline="0" dirty="0" smtClean="0">
                          <a:ln>
                            <a:noFill/>
                          </a:ln>
                          <a:solidFill>
                            <a:srgbClr val="39434C"/>
                          </a:solidFill>
                          <a:effectLst/>
                          <a:latin typeface="Arial" panose="020B0604020202020204" pitchFamily="34" charset="0"/>
                          <a:ea typeface="Roboto-Regular"/>
                        </a:rPr>
                        <a:t>)</a:t>
                      </a:r>
                      <a:endParaRPr kumimoji="0" lang="zh-TW" altLang="zh-TW" sz="2000" b="0" i="0" u="none" strike="noStrike" cap="none" normalizeH="0" baseline="0" dirty="0">
                        <a:ln>
                          <a:noFill/>
                        </a:ln>
                        <a:solidFill>
                          <a:srgbClr val="39434C"/>
                        </a:solidFill>
                        <a:effectLst/>
                        <a:latin typeface="Arial" panose="020B0604020202020204" pitchFamily="34" charset="0"/>
                        <a:ea typeface="Roboto-Regular"/>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9D4F2"/>
                    </a:solidFill>
                  </a:tcPr>
                </a:tc>
                <a:tc hMerge="1">
                  <a:txBody>
                    <a:bodyPr/>
                    <a:lstStyle/>
                    <a:p>
                      <a:pPr algn="l" fontAlgn="b"/>
                      <a:endParaRPr lang="en-US" dirty="0">
                        <a:effectLst/>
                      </a:endParaRPr>
                    </a:p>
                  </a:txBody>
                  <a:tcPr anchor="b">
                    <a:lnL w="9525" cap="flat" cmpd="sng" algn="ctr">
                      <a:solidFill>
                        <a:srgbClr val="DFDFDF"/>
                      </a:solidFill>
                      <a:prstDash val="solid"/>
                      <a:round/>
                      <a:headEnd type="none" w="med" len="med"/>
                      <a:tailEnd type="none" w="med" len="med"/>
                    </a:lnL>
                    <a:lnR>
                      <a:noFill/>
                    </a:lnR>
                    <a:lnT w="9525" cap="flat" cmpd="sng" algn="ctr">
                      <a:solidFill>
                        <a:srgbClr val="A0CD9D"/>
                      </a:solidFill>
                      <a:prstDash val="solid"/>
                      <a:round/>
                      <a:headEnd type="none" w="med" len="med"/>
                      <a:tailEnd type="none" w="med" len="med"/>
                    </a:lnT>
                    <a:lnB w="9525" cap="flat" cmpd="sng" algn="ctr">
                      <a:solidFill>
                        <a:srgbClr val="E0CC9D"/>
                      </a:solidFill>
                      <a:prstDash val="solid"/>
                      <a:round/>
                      <a:headEnd type="none" w="med" len="med"/>
                      <a:tailEnd type="none" w="med" len="med"/>
                    </a:lnB>
                  </a:tcPr>
                </a:tc>
                <a:tc hMerge="1">
                  <a:txBody>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zh-TW" sz="2000" b="0" i="0" u="none" strike="noStrike" cap="none" normalizeH="0" baseline="0" dirty="0">
                        <a:ln>
                          <a:noFill/>
                        </a:ln>
                        <a:solidFill>
                          <a:srgbClr val="39434C"/>
                        </a:solidFill>
                        <a:effectLst/>
                        <a:latin typeface="Arial" panose="020B0604020202020204" pitchFamily="34" charset="0"/>
                        <a:ea typeface="Roboto-Regular"/>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94320160"/>
                  </a:ext>
                </a:extLst>
              </a:tr>
              <a:tr h="0">
                <a:tc>
                  <a:txBody>
                    <a:bodyPr/>
                    <a:lstStyle/>
                    <a:p>
                      <a:pPr algn="l" fontAlgn="b"/>
                      <a:r>
                        <a:rPr lang="en-US" sz="2000" dirty="0">
                          <a:effectLst/>
                        </a:rPr>
                        <a:t>ID</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9D4F2"/>
                    </a:solidFill>
                  </a:tcPr>
                </a:tc>
                <a:tc>
                  <a:txBody>
                    <a:bodyPr/>
                    <a:lstStyle/>
                    <a:p>
                      <a:pPr algn="l" fontAlgn="b"/>
                      <a:r>
                        <a:rPr lang="en-US" sz="2000" dirty="0">
                          <a:effectLst/>
                        </a:rPr>
                        <a:t>Name</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9D4F2"/>
                    </a:solidFill>
                  </a:tcPr>
                </a:tc>
                <a:tc>
                  <a:txBody>
                    <a:bodyPr/>
                    <a:lstStyle/>
                    <a:p>
                      <a:pPr algn="l" fontAlgn="b"/>
                      <a:r>
                        <a:rPr lang="en-US" sz="2000" dirty="0" smtClean="0">
                          <a:effectLst/>
                        </a:rPr>
                        <a:t>Description</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9D4F2"/>
                    </a:solidFill>
                  </a:tcPr>
                </a:tc>
                <a:extLst>
                  <a:ext uri="{0D108BD9-81ED-4DB2-BD59-A6C34878D82A}">
                    <a16:rowId xmlns:a16="http://schemas.microsoft.com/office/drawing/2014/main" val="1934092260"/>
                  </a:ext>
                </a:extLst>
              </a:tr>
              <a:tr h="0">
                <a:tc>
                  <a:txBody>
                    <a:bodyPr/>
                    <a:lstStyle/>
                    <a:p>
                      <a:pPr fontAlgn="t"/>
                      <a:r>
                        <a:rPr lang="en-US" altLang="zh-TW" sz="2000" dirty="0" smtClean="0">
                          <a:hlinkClick r:id="rId2"/>
                        </a:rPr>
                        <a:t>T1053.006</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9D4F2"/>
                    </a:solidFill>
                  </a:tcPr>
                </a:tc>
                <a:tc>
                  <a:txBody>
                    <a:bodyPr/>
                    <a:lstStyle/>
                    <a:p>
                      <a:pPr fontAlgn="t"/>
                      <a:r>
                        <a:rPr lang="en-US" altLang="zh-TW" sz="1800" b="0" i="0" u="none" strike="noStrike" kern="1200" dirty="0" err="1" smtClean="0">
                          <a:solidFill>
                            <a:schemeClr val="tx1"/>
                          </a:solidFill>
                          <a:effectLst/>
                          <a:latin typeface="+mn-lt"/>
                          <a:ea typeface="+mn-ea"/>
                          <a:cs typeface="+mn-cs"/>
                          <a:hlinkClick r:id="rId3"/>
                        </a:rPr>
                        <a:t>Systemd</a:t>
                      </a:r>
                      <a:r>
                        <a:rPr lang="en-US" altLang="zh-TW" sz="1800" b="0" i="0" u="none" strike="noStrike" kern="1200" dirty="0" smtClean="0">
                          <a:solidFill>
                            <a:schemeClr val="tx1"/>
                          </a:solidFill>
                          <a:effectLst/>
                          <a:latin typeface="+mn-lt"/>
                          <a:ea typeface="+mn-ea"/>
                          <a:cs typeface="+mn-cs"/>
                          <a:hlinkClick r:id="rId3"/>
                        </a:rPr>
                        <a:t> Timers</a:t>
                      </a:r>
                      <a:endParaRPr lang="en-US" altLang="zh-TW" sz="1800" b="0" i="0" u="none" strike="noStrike" kern="1200" dirty="0" smtClean="0">
                        <a:solidFill>
                          <a:schemeClr val="tx1"/>
                        </a:solidFill>
                        <a:effectLst/>
                        <a:latin typeface="+mn-lt"/>
                        <a:ea typeface="+mn-ea"/>
                        <a:cs typeface="+mn-cs"/>
                      </a:endParaRPr>
                    </a:p>
                    <a:p>
                      <a:pPr fontAlgn="t"/>
                      <a:r>
                        <a:rPr lang="zh-TW" altLang="en-US" sz="2000" dirty="0" smtClean="0">
                          <a:effectLst/>
                        </a:rPr>
                        <a:t>系統定時器</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9D4F2"/>
                    </a:solidFill>
                  </a:tcPr>
                </a:tc>
                <a:tc>
                  <a:txBody>
                    <a:bodyPr/>
                    <a:lstStyle/>
                    <a:p>
                      <a:pPr marL="342900" indent="-342900" fontAlgn="t">
                        <a:buFont typeface="Wingdings" panose="05000000000000000000" pitchFamily="2" charset="2"/>
                        <a:buChar char="n"/>
                      </a:pPr>
                      <a:r>
                        <a:rPr lang="en-US" sz="1800" dirty="0" smtClean="0">
                          <a:effectLst/>
                        </a:rPr>
                        <a:t>Adversaries may abuse </a:t>
                      </a:r>
                      <a:r>
                        <a:rPr lang="en-US" sz="1800" dirty="0" err="1" smtClean="0">
                          <a:effectLst/>
                        </a:rPr>
                        <a:t>systemd</a:t>
                      </a:r>
                      <a:r>
                        <a:rPr lang="en-US" sz="1800" dirty="0" smtClean="0">
                          <a:effectLst/>
                        </a:rPr>
                        <a:t> timers to perform task scheduling for initial or recurring execution of malicious code. </a:t>
                      </a:r>
                      <a:r>
                        <a:rPr lang="en-US" sz="1800" dirty="0" err="1" smtClean="0">
                          <a:effectLst/>
                        </a:rPr>
                        <a:t>Systemd</a:t>
                      </a:r>
                      <a:r>
                        <a:rPr lang="en-US" sz="1800" dirty="0" smtClean="0">
                          <a:effectLst/>
                        </a:rPr>
                        <a:t> timers are unit files with file extension .timer that control services. Timers can be set to run on a calendar event or after a time span relative to a starting point. They can be used as an alternative to </a:t>
                      </a:r>
                      <a:r>
                        <a:rPr lang="en-US" sz="1800" dirty="0" err="1" smtClean="0">
                          <a:effectLst/>
                        </a:rPr>
                        <a:t>Cron</a:t>
                      </a:r>
                      <a:r>
                        <a:rPr lang="en-US" sz="1800" dirty="0" smtClean="0">
                          <a:effectLst/>
                        </a:rPr>
                        <a:t> in Linux environments. </a:t>
                      </a:r>
                      <a:r>
                        <a:rPr lang="en-US" sz="1800" dirty="0" err="1" smtClean="0">
                          <a:effectLst/>
                        </a:rPr>
                        <a:t>Systemd</a:t>
                      </a:r>
                      <a:r>
                        <a:rPr lang="en-US" sz="1800" dirty="0" smtClean="0">
                          <a:effectLst/>
                        </a:rPr>
                        <a:t> timers may be activated remotely via the </a:t>
                      </a:r>
                      <a:r>
                        <a:rPr lang="en-US" sz="1800" dirty="0" err="1" smtClean="0">
                          <a:effectLst/>
                        </a:rPr>
                        <a:t>systemctl</a:t>
                      </a:r>
                      <a:r>
                        <a:rPr lang="en-US" sz="1800" dirty="0" smtClean="0">
                          <a:effectLst/>
                        </a:rPr>
                        <a:t> command line utility, which operates over SSH.</a:t>
                      </a:r>
                    </a:p>
                    <a:p>
                      <a:pPr marL="342900" indent="-342900" fontAlgn="t">
                        <a:buFont typeface="Wingdings" panose="05000000000000000000" pitchFamily="2" charset="2"/>
                        <a:buChar char="n"/>
                      </a:pPr>
                      <a:r>
                        <a:rPr lang="zh-TW" altLang="en-US" sz="1800" dirty="0" smtClean="0">
                          <a:effectLst/>
                        </a:rPr>
                        <a:t>攻擊者可能會濫用 </a:t>
                      </a:r>
                      <a:r>
                        <a:rPr lang="en-US" altLang="zh-TW" sz="1800" dirty="0" err="1" smtClean="0">
                          <a:effectLst/>
                        </a:rPr>
                        <a:t>systemd</a:t>
                      </a:r>
                      <a:r>
                        <a:rPr lang="en-US" altLang="zh-TW" sz="1800" dirty="0" smtClean="0">
                          <a:effectLst/>
                        </a:rPr>
                        <a:t> </a:t>
                      </a:r>
                      <a:r>
                        <a:rPr lang="zh-TW" altLang="en-US" sz="1800" dirty="0" smtClean="0">
                          <a:effectLst/>
                        </a:rPr>
                        <a:t>計時器來執行任務調度，以初始或重複執行惡意程式碼。</a:t>
                      </a:r>
                      <a:r>
                        <a:rPr lang="en-US" altLang="zh-TW" sz="1800" dirty="0" err="1" smtClean="0">
                          <a:effectLst/>
                        </a:rPr>
                        <a:t>Systemd</a:t>
                      </a:r>
                      <a:r>
                        <a:rPr lang="en-US" altLang="zh-TW" sz="1800" dirty="0" smtClean="0">
                          <a:effectLst/>
                        </a:rPr>
                        <a:t> </a:t>
                      </a:r>
                      <a:r>
                        <a:rPr lang="zh-TW" altLang="en-US" sz="1800" dirty="0" smtClean="0">
                          <a:effectLst/>
                        </a:rPr>
                        <a:t>計時器是具有</a:t>
                      </a:r>
                      <a:r>
                        <a:rPr lang="en-US" altLang="zh-TW" sz="1800" dirty="0" smtClean="0">
                          <a:effectLst/>
                        </a:rPr>
                        <a:t>.timer</a:t>
                      </a:r>
                      <a:r>
                        <a:rPr lang="zh-TW" altLang="en-US" sz="1800" dirty="0" smtClean="0">
                          <a:effectLst/>
                        </a:rPr>
                        <a:t>控制服務的檔案副檔名的單元檔案。計時器可以設定在日曆事件上運行或在相對於起始點的時間跨度之後運行。它們可以用作</a:t>
                      </a:r>
                      <a:r>
                        <a:rPr lang="en-US" altLang="zh-TW" sz="1800" dirty="0" smtClean="0">
                          <a:effectLst/>
                        </a:rPr>
                        <a:t>Linux </a:t>
                      </a:r>
                      <a:r>
                        <a:rPr lang="zh-TW" altLang="en-US" sz="1800" dirty="0" smtClean="0">
                          <a:effectLst/>
                        </a:rPr>
                        <a:t>環境中</a:t>
                      </a:r>
                      <a:r>
                        <a:rPr lang="en-US" altLang="zh-TW" sz="1800" dirty="0" err="1" smtClean="0">
                          <a:effectLst/>
                        </a:rPr>
                        <a:t>Cron</a:t>
                      </a:r>
                      <a:r>
                        <a:rPr lang="zh-TW" altLang="en-US" sz="1800" dirty="0" smtClean="0">
                          <a:effectLst/>
                        </a:rPr>
                        <a:t>的替代方案。</a:t>
                      </a:r>
                      <a:r>
                        <a:rPr lang="en-US" altLang="zh-TW" sz="1800" dirty="0" err="1" smtClean="0">
                          <a:effectLst/>
                        </a:rPr>
                        <a:t>Systemd</a:t>
                      </a:r>
                      <a:r>
                        <a:rPr lang="en-US" altLang="zh-TW" sz="1800" dirty="0" smtClean="0">
                          <a:effectLst/>
                        </a:rPr>
                        <a:t> </a:t>
                      </a:r>
                      <a:r>
                        <a:rPr lang="zh-TW" altLang="en-US" sz="1800" dirty="0" smtClean="0">
                          <a:effectLst/>
                        </a:rPr>
                        <a:t>計時器可以透過命令列實用程式遠端激活</a:t>
                      </a:r>
                      <a:r>
                        <a:rPr lang="en-US" altLang="zh-TW" sz="1800" dirty="0" err="1" smtClean="0">
                          <a:effectLst/>
                        </a:rPr>
                        <a:t>systemctl</a:t>
                      </a:r>
                      <a:r>
                        <a:rPr lang="zh-TW" altLang="en-US" sz="1800" dirty="0" smtClean="0">
                          <a:effectLst/>
                        </a:rPr>
                        <a:t>，該實用程式透過</a:t>
                      </a:r>
                      <a:r>
                        <a:rPr lang="en-US" altLang="zh-TW" sz="1800" dirty="0" smtClean="0">
                          <a:effectLst/>
                        </a:rPr>
                        <a:t>SSH</a:t>
                      </a:r>
                      <a:r>
                        <a:rPr lang="zh-TW" altLang="en-US" sz="1800" dirty="0" smtClean="0">
                          <a:effectLst/>
                        </a:rPr>
                        <a:t>運作。</a:t>
                      </a:r>
                      <a:endParaRPr lang="en-US" sz="18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9D4F2"/>
                    </a:solidFill>
                  </a:tcPr>
                </a:tc>
                <a:extLst>
                  <a:ext uri="{0D108BD9-81ED-4DB2-BD59-A6C34878D82A}">
                    <a16:rowId xmlns:a16="http://schemas.microsoft.com/office/drawing/2014/main" val="38840952"/>
                  </a:ext>
                </a:extLst>
              </a:tr>
            </a:tbl>
          </a:graphicData>
        </a:graphic>
      </p:graphicFrame>
      <p:sp>
        <p:nvSpPr>
          <p:cNvPr id="8" name="矩形 7"/>
          <p:cNvSpPr/>
          <p:nvPr/>
        </p:nvSpPr>
        <p:spPr>
          <a:xfrm>
            <a:off x="0" y="136525"/>
            <a:ext cx="11593238" cy="584775"/>
          </a:xfrm>
          <a:prstGeom prst="rect">
            <a:avLst/>
          </a:prstGeom>
        </p:spPr>
        <p:txBody>
          <a:bodyPr wrap="none">
            <a:spAutoFit/>
          </a:bodyPr>
          <a:lstStyle/>
          <a:p>
            <a:r>
              <a:rPr lang="en-US" altLang="zh-TW" sz="3200" dirty="0"/>
              <a:t>4</a:t>
            </a:r>
            <a:r>
              <a:rPr lang="en-US" altLang="zh-TW" sz="3200" dirty="0" smtClean="0"/>
              <a:t>.</a:t>
            </a:r>
            <a:r>
              <a:rPr lang="zh-TW" altLang="en-US" sz="3200" dirty="0" smtClean="0"/>
              <a:t>執行</a:t>
            </a:r>
            <a:r>
              <a:rPr lang="en-US" altLang="zh-TW" sz="3200" dirty="0" smtClean="0"/>
              <a:t>Execution</a:t>
            </a:r>
            <a:r>
              <a:rPr lang="zh-TW" altLang="en-US" sz="3200" dirty="0" smtClean="0"/>
              <a:t> 戰術</a:t>
            </a:r>
            <a:r>
              <a:rPr lang="en-US" altLang="zh-TW" sz="3200" dirty="0" smtClean="0"/>
              <a:t>| </a:t>
            </a:r>
            <a:r>
              <a:rPr lang="en-US" altLang="zh-TW" sz="2400" dirty="0"/>
              <a:t>8</a:t>
            </a:r>
            <a:r>
              <a:rPr lang="en-US" altLang="zh-TW" sz="2400" dirty="0" smtClean="0"/>
              <a:t>.</a:t>
            </a:r>
            <a:r>
              <a:rPr lang="zh-TW" altLang="en-US" sz="2400" b="1" dirty="0">
                <a:solidFill>
                  <a:srgbClr val="FF0000"/>
                </a:solidFill>
              </a:rPr>
              <a:t>計劃任務</a:t>
            </a:r>
            <a:r>
              <a:rPr lang="en-US" altLang="zh-TW" sz="2400" b="1" dirty="0">
                <a:solidFill>
                  <a:srgbClr val="FF0000"/>
                </a:solidFill>
              </a:rPr>
              <a:t>/</a:t>
            </a:r>
            <a:r>
              <a:rPr lang="zh-TW" altLang="en-US" sz="2400" b="1" dirty="0">
                <a:solidFill>
                  <a:srgbClr val="FF0000"/>
                </a:solidFill>
              </a:rPr>
              <a:t>作業 </a:t>
            </a:r>
            <a:r>
              <a:rPr lang="en-US" altLang="zh-TW" sz="2400" dirty="0" smtClean="0">
                <a:solidFill>
                  <a:srgbClr val="FF0000"/>
                </a:solidFill>
              </a:rPr>
              <a:t>Scheduled Task/Job</a:t>
            </a:r>
            <a:r>
              <a:rPr lang="zh-TW" altLang="en-US" sz="2400" dirty="0" smtClean="0">
                <a:solidFill>
                  <a:srgbClr val="FF0000"/>
                </a:solidFill>
              </a:rPr>
              <a:t> </a:t>
            </a:r>
            <a:r>
              <a:rPr lang="en-US" altLang="zh-TW" sz="2400" dirty="0" smtClean="0"/>
              <a:t>T1053 (5)</a:t>
            </a:r>
            <a:r>
              <a:rPr lang="zh-TW" altLang="en-US" sz="2400" dirty="0" smtClean="0"/>
              <a:t>技術</a:t>
            </a:r>
            <a:endParaRPr lang="en-US" altLang="zh-TW" sz="2400" dirty="0"/>
          </a:p>
        </p:txBody>
      </p:sp>
    </p:spTree>
    <p:extLst>
      <p:ext uri="{BB962C8B-B14F-4D97-AF65-F5344CB8AC3E}">
        <p14:creationId xmlns:p14="http://schemas.microsoft.com/office/powerpoint/2010/main" val="157619814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5772150" y="1825625"/>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800" b="0" i="0" u="none" strike="noStrike" cap="none" normalizeH="0" baseline="0" dirty="0">
                <a:ln>
                  <a:noFill/>
                </a:ln>
                <a:solidFill>
                  <a:schemeClr val="tx1"/>
                </a:solidFill>
                <a:effectLst/>
                <a:latin typeface="Arial" panose="020B0604020202020204" pitchFamily="34" charset="0"/>
              </a:rPr>
              <a:t/>
            </a:r>
            <a:br>
              <a:rPr kumimoji="0" lang="zh-TW" altLang="zh-TW" sz="1800" b="0" i="0" u="none" strike="noStrike" cap="none" normalizeH="0" baseline="0" dirty="0">
                <a:ln>
                  <a:noFill/>
                </a:ln>
                <a:solidFill>
                  <a:schemeClr val="tx1"/>
                </a:solidFill>
                <a:effectLst/>
                <a:latin typeface="Arial" panose="020B0604020202020204" pitchFamily="34" charset="0"/>
              </a:rPr>
            </a:br>
            <a:endParaRPr kumimoji="0" lang="zh-TW" altLang="zh-TW" sz="1800" b="0" i="0" u="none" strike="noStrike" cap="none" normalizeH="0" baseline="0" dirty="0">
              <a:ln>
                <a:noFill/>
              </a:ln>
              <a:solidFill>
                <a:schemeClr val="tx1"/>
              </a:solidFill>
              <a:effectLst/>
              <a:latin typeface="Arial" panose="020B0604020202020204" pitchFamily="34" charset="0"/>
            </a:endParaRPr>
          </a:p>
        </p:txBody>
      </p:sp>
      <p:sp>
        <p:nvSpPr>
          <p:cNvPr id="2" name="投影片編號版面配置區 1"/>
          <p:cNvSpPr>
            <a:spLocks noGrp="1"/>
          </p:cNvSpPr>
          <p:nvPr>
            <p:ph type="sldNum" sz="quarter" idx="12"/>
          </p:nvPr>
        </p:nvSpPr>
        <p:spPr/>
        <p:txBody>
          <a:bodyPr/>
          <a:lstStyle/>
          <a:p>
            <a:fld id="{D16C3A51-89D0-4E4D-AA61-5A30A561532A}" type="slidenum">
              <a:rPr lang="zh-TW" altLang="en-US" smtClean="0"/>
              <a:pPr/>
              <a:t>43</a:t>
            </a:fld>
            <a:endParaRPr lang="zh-TW" altLang="en-US"/>
          </a:p>
        </p:txBody>
      </p:sp>
      <p:sp>
        <p:nvSpPr>
          <p:cNvPr id="7" name="文字方塊 6"/>
          <p:cNvSpPr txBox="1"/>
          <p:nvPr/>
        </p:nvSpPr>
        <p:spPr>
          <a:xfrm>
            <a:off x="3657600" y="5951913"/>
            <a:ext cx="45719" cy="369332"/>
          </a:xfrm>
          <a:prstGeom prst="rect">
            <a:avLst/>
          </a:prstGeom>
          <a:noFill/>
        </p:spPr>
        <p:txBody>
          <a:bodyPr wrap="square" rtlCol="0">
            <a:spAutoFit/>
          </a:bodyPr>
          <a:lstStyle/>
          <a:p>
            <a:endParaRPr lang="zh-TW" altLang="en-US" dirty="0"/>
          </a:p>
        </p:txBody>
      </p:sp>
      <p:graphicFrame>
        <p:nvGraphicFramePr>
          <p:cNvPr id="6" name="表格 5"/>
          <p:cNvGraphicFramePr>
            <a:graphicFrameLocks noGrp="1"/>
          </p:cNvGraphicFramePr>
          <p:nvPr>
            <p:extLst>
              <p:ext uri="{D42A27DB-BD31-4B8C-83A1-F6EECF244321}">
                <p14:modId xmlns:p14="http://schemas.microsoft.com/office/powerpoint/2010/main" val="2444115198"/>
              </p:ext>
            </p:extLst>
          </p:nvPr>
        </p:nvGraphicFramePr>
        <p:xfrm>
          <a:off x="0" y="768243"/>
          <a:ext cx="12192001" cy="4450080"/>
        </p:xfrm>
        <a:graphic>
          <a:graphicData uri="http://schemas.openxmlformats.org/drawingml/2006/table">
            <a:tbl>
              <a:tblPr/>
              <a:tblGrid>
                <a:gridCol w="1432193">
                  <a:extLst>
                    <a:ext uri="{9D8B030D-6E8A-4147-A177-3AD203B41FA5}">
                      <a16:colId xmlns:a16="http://schemas.microsoft.com/office/drawing/2014/main" val="2340207979"/>
                    </a:ext>
                  </a:extLst>
                </a:gridCol>
                <a:gridCol w="3227942">
                  <a:extLst>
                    <a:ext uri="{9D8B030D-6E8A-4147-A177-3AD203B41FA5}">
                      <a16:colId xmlns:a16="http://schemas.microsoft.com/office/drawing/2014/main" val="3916782922"/>
                    </a:ext>
                  </a:extLst>
                </a:gridCol>
                <a:gridCol w="7531866">
                  <a:extLst>
                    <a:ext uri="{9D8B030D-6E8A-4147-A177-3AD203B41FA5}">
                      <a16:colId xmlns:a16="http://schemas.microsoft.com/office/drawing/2014/main" val="390799830"/>
                    </a:ext>
                  </a:extLst>
                </a:gridCol>
              </a:tblGrid>
              <a:tr h="0">
                <a:tc gridSpan="3">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2000" b="0" i="0" u="none" strike="noStrike" cap="none" normalizeH="0" baseline="0" dirty="0">
                          <a:ln>
                            <a:noFill/>
                          </a:ln>
                          <a:solidFill>
                            <a:srgbClr val="39434C"/>
                          </a:solidFill>
                          <a:effectLst/>
                          <a:latin typeface="Arial" panose="020B0604020202020204" pitchFamily="34" charset="0"/>
                          <a:ea typeface="Roboto-Regular"/>
                        </a:rPr>
                        <a:t>Sub-techniques </a:t>
                      </a:r>
                      <a:r>
                        <a:rPr kumimoji="0" lang="zh-TW" altLang="zh-TW" sz="2000" b="0" i="0" u="none" strike="noStrike" cap="none" normalizeH="0" baseline="0" dirty="0" smtClean="0">
                          <a:ln>
                            <a:noFill/>
                          </a:ln>
                          <a:solidFill>
                            <a:srgbClr val="39434C"/>
                          </a:solidFill>
                          <a:effectLst/>
                          <a:latin typeface="Arial" panose="020B0604020202020204" pitchFamily="34" charset="0"/>
                          <a:ea typeface="Roboto-Regular"/>
                        </a:rPr>
                        <a:t>(</a:t>
                      </a:r>
                      <a:r>
                        <a:rPr kumimoji="0" lang="en-US" altLang="zh-TW" sz="2000" b="0" i="0" u="none" strike="noStrike" cap="none" normalizeH="0" baseline="0" dirty="0" smtClean="0">
                          <a:ln>
                            <a:noFill/>
                          </a:ln>
                          <a:solidFill>
                            <a:srgbClr val="39434C"/>
                          </a:solidFill>
                          <a:effectLst/>
                          <a:latin typeface="Arial" panose="020B0604020202020204" pitchFamily="34" charset="0"/>
                          <a:ea typeface="Roboto-Regular"/>
                        </a:rPr>
                        <a:t>5</a:t>
                      </a:r>
                      <a:r>
                        <a:rPr kumimoji="0" lang="zh-TW" altLang="zh-TW" sz="2000" b="0" i="0" u="none" strike="noStrike" cap="none" normalizeH="0" baseline="0" dirty="0" smtClean="0">
                          <a:ln>
                            <a:noFill/>
                          </a:ln>
                          <a:solidFill>
                            <a:srgbClr val="39434C"/>
                          </a:solidFill>
                          <a:effectLst/>
                          <a:latin typeface="Arial" panose="020B0604020202020204" pitchFamily="34" charset="0"/>
                          <a:ea typeface="Roboto-Regular"/>
                        </a:rPr>
                        <a:t>)</a:t>
                      </a:r>
                      <a:endParaRPr kumimoji="0" lang="zh-TW" altLang="zh-TW" sz="2000" b="0" i="0" u="none" strike="noStrike" cap="none" normalizeH="0" baseline="0" dirty="0">
                        <a:ln>
                          <a:noFill/>
                        </a:ln>
                        <a:solidFill>
                          <a:srgbClr val="39434C"/>
                        </a:solidFill>
                        <a:effectLst/>
                        <a:latin typeface="Arial" panose="020B0604020202020204" pitchFamily="34" charset="0"/>
                        <a:ea typeface="Roboto-Regular"/>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9D4F2"/>
                    </a:solidFill>
                  </a:tcPr>
                </a:tc>
                <a:tc hMerge="1">
                  <a:txBody>
                    <a:bodyPr/>
                    <a:lstStyle/>
                    <a:p>
                      <a:pPr algn="l" fontAlgn="b"/>
                      <a:endParaRPr lang="en-US" dirty="0">
                        <a:effectLst/>
                      </a:endParaRPr>
                    </a:p>
                  </a:txBody>
                  <a:tcPr anchor="b">
                    <a:lnL w="9525" cap="flat" cmpd="sng" algn="ctr">
                      <a:solidFill>
                        <a:srgbClr val="DFDFDF"/>
                      </a:solidFill>
                      <a:prstDash val="solid"/>
                      <a:round/>
                      <a:headEnd type="none" w="med" len="med"/>
                      <a:tailEnd type="none" w="med" len="med"/>
                    </a:lnL>
                    <a:lnR>
                      <a:noFill/>
                    </a:lnR>
                    <a:lnT w="9525" cap="flat" cmpd="sng" algn="ctr">
                      <a:solidFill>
                        <a:srgbClr val="A0CD9D"/>
                      </a:solidFill>
                      <a:prstDash val="solid"/>
                      <a:round/>
                      <a:headEnd type="none" w="med" len="med"/>
                      <a:tailEnd type="none" w="med" len="med"/>
                    </a:lnT>
                    <a:lnB w="9525" cap="flat" cmpd="sng" algn="ctr">
                      <a:solidFill>
                        <a:srgbClr val="E0CC9D"/>
                      </a:solidFill>
                      <a:prstDash val="solid"/>
                      <a:round/>
                      <a:headEnd type="none" w="med" len="med"/>
                      <a:tailEnd type="none" w="med" len="med"/>
                    </a:lnB>
                  </a:tcPr>
                </a:tc>
                <a:tc hMerge="1">
                  <a:txBody>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zh-TW" sz="2000" b="0" i="0" u="none" strike="noStrike" cap="none" normalizeH="0" baseline="0" dirty="0">
                        <a:ln>
                          <a:noFill/>
                        </a:ln>
                        <a:solidFill>
                          <a:srgbClr val="39434C"/>
                        </a:solidFill>
                        <a:effectLst/>
                        <a:latin typeface="Arial" panose="020B0604020202020204" pitchFamily="34" charset="0"/>
                        <a:ea typeface="Roboto-Regular"/>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94320160"/>
                  </a:ext>
                </a:extLst>
              </a:tr>
              <a:tr h="0">
                <a:tc>
                  <a:txBody>
                    <a:bodyPr/>
                    <a:lstStyle/>
                    <a:p>
                      <a:pPr algn="l" fontAlgn="b"/>
                      <a:r>
                        <a:rPr lang="en-US" sz="2000" dirty="0">
                          <a:effectLst/>
                        </a:rPr>
                        <a:t>ID</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9D4F2"/>
                    </a:solidFill>
                  </a:tcPr>
                </a:tc>
                <a:tc>
                  <a:txBody>
                    <a:bodyPr/>
                    <a:lstStyle/>
                    <a:p>
                      <a:pPr algn="l" fontAlgn="b"/>
                      <a:r>
                        <a:rPr lang="en-US" sz="2000" dirty="0">
                          <a:effectLst/>
                        </a:rPr>
                        <a:t>Name</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9D4F2"/>
                    </a:solidFill>
                  </a:tcPr>
                </a:tc>
                <a:tc>
                  <a:txBody>
                    <a:bodyPr/>
                    <a:lstStyle/>
                    <a:p>
                      <a:pPr algn="l" fontAlgn="b"/>
                      <a:r>
                        <a:rPr lang="en-US" sz="2000" dirty="0" smtClean="0">
                          <a:effectLst/>
                        </a:rPr>
                        <a:t>Description</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9D4F2"/>
                    </a:solidFill>
                  </a:tcPr>
                </a:tc>
                <a:extLst>
                  <a:ext uri="{0D108BD9-81ED-4DB2-BD59-A6C34878D82A}">
                    <a16:rowId xmlns:a16="http://schemas.microsoft.com/office/drawing/2014/main" val="1934092260"/>
                  </a:ext>
                </a:extLst>
              </a:tr>
              <a:tr h="0">
                <a:tc>
                  <a:txBody>
                    <a:bodyPr/>
                    <a:lstStyle/>
                    <a:p>
                      <a:pPr fontAlgn="t"/>
                      <a:r>
                        <a:rPr lang="en-US" altLang="zh-TW" sz="2000" dirty="0" smtClean="0">
                          <a:hlinkClick r:id="rId2"/>
                        </a:rPr>
                        <a:t>T1053.007</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9D4F2"/>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3"/>
                        </a:rPr>
                        <a:t>Container Orchestration Job</a:t>
                      </a:r>
                      <a:endParaRPr lang="en-US" altLang="zh-TW" sz="1800" b="0" i="0" u="none" strike="noStrike" kern="1200" dirty="0" smtClean="0">
                        <a:solidFill>
                          <a:schemeClr val="tx1"/>
                        </a:solidFill>
                        <a:effectLst/>
                        <a:latin typeface="+mn-lt"/>
                        <a:ea typeface="+mn-ea"/>
                        <a:cs typeface="+mn-cs"/>
                      </a:endParaRPr>
                    </a:p>
                    <a:p>
                      <a:pPr fontAlgn="t"/>
                      <a:r>
                        <a:rPr lang="zh-TW" altLang="en-US" sz="2000" dirty="0" smtClean="0">
                          <a:effectLst/>
                        </a:rPr>
                        <a:t>容器編排作業</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9D4F2"/>
                    </a:solidFill>
                  </a:tcPr>
                </a:tc>
                <a:tc>
                  <a:txBody>
                    <a:bodyPr/>
                    <a:lstStyle/>
                    <a:p>
                      <a:pPr marL="342900" indent="-342900" fontAlgn="t">
                        <a:buFont typeface="Wingdings" panose="05000000000000000000" pitchFamily="2" charset="2"/>
                        <a:buChar char="n"/>
                      </a:pPr>
                      <a:r>
                        <a:rPr lang="en-US" sz="1800" dirty="0" smtClean="0">
                          <a:effectLst/>
                        </a:rPr>
                        <a:t>Adversaries may abuse task scheduling functionality provided by container orchestration tools such as Kubernetes to schedule deployment of containers configured to execute malicious code. Container orchestration jobs run these automated tasks at a specific date and time, similar to </a:t>
                      </a:r>
                      <a:r>
                        <a:rPr lang="en-US" sz="1800" dirty="0" err="1" smtClean="0">
                          <a:effectLst/>
                        </a:rPr>
                        <a:t>cron</a:t>
                      </a:r>
                      <a:r>
                        <a:rPr lang="en-US" sz="1800" dirty="0" smtClean="0">
                          <a:effectLst/>
                        </a:rPr>
                        <a:t> jobs on a Linux system. Deployments of this type can also be configured to maintain a quantity of containers over time, automating the process of maintaining persistence within a cluster.</a:t>
                      </a:r>
                    </a:p>
                    <a:p>
                      <a:pPr marL="342900" indent="-342900" fontAlgn="t">
                        <a:buFont typeface="Wingdings" panose="05000000000000000000" pitchFamily="2" charset="2"/>
                        <a:buChar char="n"/>
                      </a:pPr>
                      <a:r>
                        <a:rPr lang="zh-TW" altLang="en-US" sz="1800" dirty="0" smtClean="0">
                          <a:effectLst/>
                        </a:rPr>
                        <a:t>攻擊者可能會濫用 </a:t>
                      </a:r>
                      <a:r>
                        <a:rPr lang="en-US" altLang="zh-TW" sz="1800" dirty="0" smtClean="0">
                          <a:effectLst/>
                        </a:rPr>
                        <a:t>Kubernetes </a:t>
                      </a:r>
                      <a:r>
                        <a:rPr lang="zh-TW" altLang="en-US" sz="1800" dirty="0" smtClean="0">
                          <a:effectLst/>
                        </a:rPr>
                        <a:t>等容器編排工具提供的任務排程功能來調度配置為執行惡意程式碼的容器的部署。容器編排作業在特定日期和時間執行這些自動化任務，類似於 </a:t>
                      </a:r>
                      <a:r>
                        <a:rPr lang="en-US" altLang="zh-TW" sz="1800" dirty="0" smtClean="0">
                          <a:effectLst/>
                        </a:rPr>
                        <a:t>Linux </a:t>
                      </a:r>
                      <a:r>
                        <a:rPr lang="zh-TW" altLang="en-US" sz="1800" dirty="0" smtClean="0">
                          <a:effectLst/>
                        </a:rPr>
                        <a:t>系統上的 </a:t>
                      </a:r>
                      <a:r>
                        <a:rPr lang="en-US" altLang="zh-TW" sz="1800" dirty="0" err="1" smtClean="0">
                          <a:effectLst/>
                        </a:rPr>
                        <a:t>cron</a:t>
                      </a:r>
                      <a:r>
                        <a:rPr lang="en-US" altLang="zh-TW" sz="1800" dirty="0" smtClean="0">
                          <a:effectLst/>
                        </a:rPr>
                        <a:t> </a:t>
                      </a:r>
                      <a:r>
                        <a:rPr lang="zh-TW" altLang="en-US" sz="1800" dirty="0" smtClean="0">
                          <a:effectLst/>
                        </a:rPr>
                        <a:t>作業。這種類型的部署還可以配置為隨著時間的推移維護一定數量的容器，從而自動化維護叢集內持久性的過程。</a:t>
                      </a:r>
                      <a:endParaRPr lang="en-US" sz="18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9D4F2"/>
                    </a:solidFill>
                  </a:tcPr>
                </a:tc>
                <a:extLst>
                  <a:ext uri="{0D108BD9-81ED-4DB2-BD59-A6C34878D82A}">
                    <a16:rowId xmlns:a16="http://schemas.microsoft.com/office/drawing/2014/main" val="2374142529"/>
                  </a:ext>
                </a:extLst>
              </a:tr>
            </a:tbl>
          </a:graphicData>
        </a:graphic>
      </p:graphicFrame>
      <p:sp>
        <p:nvSpPr>
          <p:cNvPr id="8" name="矩形 7"/>
          <p:cNvSpPr/>
          <p:nvPr/>
        </p:nvSpPr>
        <p:spPr>
          <a:xfrm>
            <a:off x="0" y="136525"/>
            <a:ext cx="11593238" cy="584775"/>
          </a:xfrm>
          <a:prstGeom prst="rect">
            <a:avLst/>
          </a:prstGeom>
        </p:spPr>
        <p:txBody>
          <a:bodyPr wrap="none">
            <a:spAutoFit/>
          </a:bodyPr>
          <a:lstStyle/>
          <a:p>
            <a:r>
              <a:rPr lang="en-US" altLang="zh-TW" sz="3200" dirty="0"/>
              <a:t>4</a:t>
            </a:r>
            <a:r>
              <a:rPr lang="en-US" altLang="zh-TW" sz="3200" dirty="0" smtClean="0"/>
              <a:t>.</a:t>
            </a:r>
            <a:r>
              <a:rPr lang="zh-TW" altLang="en-US" sz="3200" dirty="0" smtClean="0"/>
              <a:t>執行</a:t>
            </a:r>
            <a:r>
              <a:rPr lang="en-US" altLang="zh-TW" sz="3200" dirty="0" smtClean="0"/>
              <a:t>Execution</a:t>
            </a:r>
            <a:r>
              <a:rPr lang="zh-TW" altLang="en-US" sz="3200" dirty="0" smtClean="0"/>
              <a:t> 戰術</a:t>
            </a:r>
            <a:r>
              <a:rPr lang="en-US" altLang="zh-TW" sz="3200" dirty="0" smtClean="0"/>
              <a:t>| </a:t>
            </a:r>
            <a:r>
              <a:rPr lang="en-US" altLang="zh-TW" sz="2400" dirty="0"/>
              <a:t>8</a:t>
            </a:r>
            <a:r>
              <a:rPr lang="en-US" altLang="zh-TW" sz="2400" dirty="0" smtClean="0"/>
              <a:t>.</a:t>
            </a:r>
            <a:r>
              <a:rPr lang="zh-TW" altLang="en-US" sz="2400" b="1" dirty="0">
                <a:solidFill>
                  <a:srgbClr val="FF0000"/>
                </a:solidFill>
              </a:rPr>
              <a:t>計劃任務</a:t>
            </a:r>
            <a:r>
              <a:rPr lang="en-US" altLang="zh-TW" sz="2400" b="1" dirty="0">
                <a:solidFill>
                  <a:srgbClr val="FF0000"/>
                </a:solidFill>
              </a:rPr>
              <a:t>/</a:t>
            </a:r>
            <a:r>
              <a:rPr lang="zh-TW" altLang="en-US" sz="2400" b="1" dirty="0">
                <a:solidFill>
                  <a:srgbClr val="FF0000"/>
                </a:solidFill>
              </a:rPr>
              <a:t>作業 </a:t>
            </a:r>
            <a:r>
              <a:rPr lang="en-US" altLang="zh-TW" sz="2400" dirty="0" smtClean="0">
                <a:solidFill>
                  <a:srgbClr val="FF0000"/>
                </a:solidFill>
              </a:rPr>
              <a:t>Scheduled Task/Job</a:t>
            </a:r>
            <a:r>
              <a:rPr lang="zh-TW" altLang="en-US" sz="2400" dirty="0" smtClean="0">
                <a:solidFill>
                  <a:srgbClr val="FF0000"/>
                </a:solidFill>
              </a:rPr>
              <a:t> </a:t>
            </a:r>
            <a:r>
              <a:rPr lang="en-US" altLang="zh-TW" sz="2400" dirty="0" smtClean="0"/>
              <a:t>T1053 (5)</a:t>
            </a:r>
            <a:r>
              <a:rPr lang="zh-TW" altLang="en-US" sz="2400" dirty="0" smtClean="0"/>
              <a:t>技術</a:t>
            </a:r>
            <a:endParaRPr lang="en-US" altLang="zh-TW" sz="2400" dirty="0"/>
          </a:p>
        </p:txBody>
      </p:sp>
    </p:spTree>
    <p:extLst>
      <p:ext uri="{BB962C8B-B14F-4D97-AF65-F5344CB8AC3E}">
        <p14:creationId xmlns:p14="http://schemas.microsoft.com/office/powerpoint/2010/main" val="332315070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p:cNvGraphicFramePr>
            <a:graphicFrameLocks noGrp="1"/>
          </p:cNvGraphicFramePr>
          <p:nvPr>
            <p:extLst>
              <p:ext uri="{D42A27DB-BD31-4B8C-83A1-F6EECF244321}">
                <p14:modId xmlns:p14="http://schemas.microsoft.com/office/powerpoint/2010/main" val="1343783661"/>
              </p:ext>
            </p:extLst>
          </p:nvPr>
        </p:nvGraphicFramePr>
        <p:xfrm>
          <a:off x="146223" y="910709"/>
          <a:ext cx="11804985" cy="5534156"/>
        </p:xfrm>
        <a:graphic>
          <a:graphicData uri="http://schemas.openxmlformats.org/drawingml/2006/table">
            <a:tbl>
              <a:tblPr/>
              <a:tblGrid>
                <a:gridCol w="938755">
                  <a:extLst>
                    <a:ext uri="{9D8B030D-6E8A-4147-A177-3AD203B41FA5}">
                      <a16:colId xmlns:a16="http://schemas.microsoft.com/office/drawing/2014/main" val="3772659884"/>
                    </a:ext>
                  </a:extLst>
                </a:gridCol>
                <a:gridCol w="1415851">
                  <a:extLst>
                    <a:ext uri="{9D8B030D-6E8A-4147-A177-3AD203B41FA5}">
                      <a16:colId xmlns:a16="http://schemas.microsoft.com/office/drawing/2014/main" val="2877839457"/>
                    </a:ext>
                  </a:extLst>
                </a:gridCol>
                <a:gridCol w="9450379">
                  <a:extLst>
                    <a:ext uri="{9D8B030D-6E8A-4147-A177-3AD203B41FA5}">
                      <a16:colId xmlns:a16="http://schemas.microsoft.com/office/drawing/2014/main" val="3645969166"/>
                    </a:ext>
                  </a:extLst>
                </a:gridCol>
              </a:tblGrid>
              <a:tr h="296285">
                <a:tc>
                  <a:txBody>
                    <a:bodyPr/>
                    <a:lstStyle/>
                    <a:p>
                      <a:pPr algn="l" fontAlgn="b"/>
                      <a:r>
                        <a:rPr lang="en-US" sz="1400" b="1" dirty="0">
                          <a:effectLst/>
                        </a:rPr>
                        <a:t>ID</a:t>
                      </a:r>
                    </a:p>
                  </a:txBody>
                  <a:tcPr marL="68870" marR="68870" marT="34435" marB="3443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smtClean="0">
                          <a:effectLst/>
                        </a:rPr>
                        <a:t>Name</a:t>
                      </a:r>
                      <a:endParaRPr lang="en-US" sz="1400" b="1" dirty="0">
                        <a:effectLst/>
                      </a:endParaRPr>
                    </a:p>
                  </a:txBody>
                  <a:tcPr marL="68870" marR="68870" marT="34435" marB="3443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smtClean="0">
                          <a:effectLst/>
                        </a:rPr>
                        <a:t>Description</a:t>
                      </a:r>
                      <a:endParaRPr lang="en-US" sz="1400" b="1" dirty="0">
                        <a:effectLst/>
                      </a:endParaRPr>
                    </a:p>
                  </a:txBody>
                  <a:tcPr marL="68870" marR="68870" marT="34435" marB="3443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2095200646"/>
                  </a:ext>
                </a:extLst>
              </a:tr>
              <a:tr h="1480208">
                <a:tc>
                  <a:txBody>
                    <a:bodyPr/>
                    <a:lstStyle/>
                    <a:p>
                      <a:pPr fontAlgn="t"/>
                      <a:r>
                        <a:rPr lang="en-US" altLang="zh-TW" sz="1800" b="0" i="0" u="none" strike="noStrike" kern="1200" dirty="0" smtClean="0">
                          <a:solidFill>
                            <a:schemeClr val="tx1"/>
                          </a:solidFill>
                          <a:effectLst/>
                          <a:latin typeface="+mn-lt"/>
                          <a:ea typeface="+mn-ea"/>
                          <a:cs typeface="+mn-cs"/>
                          <a:hlinkClick r:id="rId2"/>
                        </a:rPr>
                        <a:t>S1052</a:t>
                      </a:r>
                      <a:endParaRPr lang="en-US" sz="1800" b="1" dirty="0">
                        <a:effectLst/>
                        <a:latin typeface="+mn-l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2"/>
                        </a:rPr>
                        <a:t>DEADEYE</a:t>
                      </a:r>
                      <a:endParaRPr lang="en-US" sz="14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marL="285750" indent="-285750" fontAlgn="t">
                        <a:buFont typeface="Wingdings" panose="05000000000000000000" pitchFamily="2" charset="2"/>
                        <a:buChar char="n"/>
                      </a:pPr>
                      <a:r>
                        <a:rPr lang="en-US" altLang="zh-TW" sz="1800" b="0" i="0" u="none" strike="noStrike" kern="1200" dirty="0" smtClean="0">
                          <a:solidFill>
                            <a:schemeClr val="tx1"/>
                          </a:solidFill>
                          <a:effectLst/>
                          <a:latin typeface="+mn-lt"/>
                          <a:ea typeface="+mn-ea"/>
                          <a:cs typeface="+mn-cs"/>
                          <a:hlinkClick r:id="rId2"/>
                        </a:rPr>
                        <a:t>DEADEYE</a:t>
                      </a:r>
                      <a:r>
                        <a:rPr lang="en-US" altLang="zh-TW" sz="1800" b="0" i="0" kern="1200" dirty="0" smtClean="0">
                          <a:solidFill>
                            <a:schemeClr val="tx1"/>
                          </a:solidFill>
                          <a:effectLst/>
                          <a:latin typeface="+mn-lt"/>
                          <a:ea typeface="+mn-ea"/>
                          <a:cs typeface="+mn-cs"/>
                        </a:rPr>
                        <a:t> has used the scheduled tasks </a:t>
                      </a:r>
                      <a:r>
                        <a:rPr lang="en-US" altLang="zh-TW" sz="1600" dirty="0" smtClean="0">
                          <a:solidFill>
                            <a:srgbClr val="FF0000"/>
                          </a:solidFill>
                        </a:rPr>
                        <a:t>\Microsoft\Windows\PLA\Server Manager Performance</a:t>
                      </a:r>
                      <a:r>
                        <a:rPr lang="zh-TW" altLang="en-US" sz="1600" dirty="0" smtClean="0">
                          <a:solidFill>
                            <a:srgbClr val="FF0000"/>
                          </a:solidFill>
                        </a:rPr>
                        <a:t> </a:t>
                      </a:r>
                      <a:r>
                        <a:rPr lang="en-US" altLang="zh-TW" sz="1600" dirty="0" smtClean="0">
                          <a:solidFill>
                            <a:srgbClr val="FF0000"/>
                          </a:solidFill>
                        </a:rPr>
                        <a:t>Monitor</a:t>
                      </a:r>
                      <a:r>
                        <a:rPr lang="en-US" altLang="zh-TW" sz="1800" b="0" i="0" kern="1200" dirty="0" smtClean="0">
                          <a:solidFill>
                            <a:schemeClr val="tx1"/>
                          </a:solidFill>
                          <a:effectLst/>
                          <a:latin typeface="+mn-lt"/>
                          <a:ea typeface="+mn-ea"/>
                          <a:cs typeface="+mn-cs"/>
                        </a:rPr>
                        <a:t>,</a:t>
                      </a:r>
                      <a:r>
                        <a:rPr lang="en-US" altLang="zh-TW" sz="1800" b="0" i="0" kern="1200" dirty="0" smtClean="0">
                          <a:solidFill>
                            <a:srgbClr val="7030A0"/>
                          </a:solidFill>
                          <a:effectLst/>
                          <a:latin typeface="+mn-lt"/>
                          <a:ea typeface="+mn-ea"/>
                          <a:cs typeface="+mn-cs"/>
                        </a:rPr>
                        <a:t> </a:t>
                      </a:r>
                      <a:r>
                        <a:rPr lang="en-US" altLang="zh-TW" sz="1600" dirty="0" smtClean="0">
                          <a:solidFill>
                            <a:srgbClr val="7030A0"/>
                          </a:solidFill>
                        </a:rPr>
                        <a:t>\Microsoft\Windows\</a:t>
                      </a:r>
                      <a:r>
                        <a:rPr lang="en-US" altLang="zh-TW" sz="1600" dirty="0" err="1" smtClean="0">
                          <a:solidFill>
                            <a:srgbClr val="7030A0"/>
                          </a:solidFill>
                        </a:rPr>
                        <a:t>Ras</a:t>
                      </a:r>
                      <a:r>
                        <a:rPr lang="en-US" altLang="zh-TW" sz="1600" dirty="0" smtClean="0">
                          <a:solidFill>
                            <a:srgbClr val="7030A0"/>
                          </a:solidFill>
                        </a:rPr>
                        <a:t>\</a:t>
                      </a:r>
                      <a:r>
                        <a:rPr lang="en-US" altLang="zh-TW" sz="1600" dirty="0" err="1" smtClean="0">
                          <a:solidFill>
                            <a:srgbClr val="7030A0"/>
                          </a:solidFill>
                        </a:rPr>
                        <a:t>ManagerMobility</a:t>
                      </a:r>
                      <a:r>
                        <a:rPr lang="en-US" altLang="zh-TW" sz="1800" b="0" i="0" kern="1200" dirty="0" smtClean="0">
                          <a:solidFill>
                            <a:schemeClr val="tx1"/>
                          </a:solidFill>
                          <a:effectLst/>
                          <a:latin typeface="+mn-lt"/>
                          <a:ea typeface="+mn-ea"/>
                          <a:cs typeface="+mn-cs"/>
                        </a:rPr>
                        <a:t>, </a:t>
                      </a:r>
                      <a:r>
                        <a:rPr lang="en-US" altLang="zh-TW" sz="1600" dirty="0" smtClean="0">
                          <a:solidFill>
                            <a:srgbClr val="92D050"/>
                          </a:solidFill>
                        </a:rPr>
                        <a:t>\Microsoft\Windows\WDI\</a:t>
                      </a:r>
                      <a:r>
                        <a:rPr lang="en-US" altLang="zh-TW" sz="1600" dirty="0" err="1" smtClean="0">
                          <a:solidFill>
                            <a:srgbClr val="92D050"/>
                          </a:solidFill>
                        </a:rPr>
                        <a:t>SrvSetupResults</a:t>
                      </a:r>
                      <a:r>
                        <a:rPr lang="en-US" altLang="zh-TW" sz="1800" b="0" i="0" kern="1200" dirty="0" smtClean="0">
                          <a:solidFill>
                            <a:schemeClr val="tx1"/>
                          </a:solidFill>
                          <a:effectLst/>
                          <a:latin typeface="+mn-lt"/>
                          <a:ea typeface="+mn-ea"/>
                          <a:cs typeface="+mn-cs"/>
                        </a:rPr>
                        <a:t>, </a:t>
                      </a:r>
                      <a:r>
                        <a:rPr lang="en-US" altLang="zh-TW" sz="1800" b="0" i="0" kern="1200" dirty="0" smtClean="0">
                          <a:solidFill>
                            <a:srgbClr val="00B0F0"/>
                          </a:solidFill>
                          <a:effectLst/>
                          <a:latin typeface="+mn-lt"/>
                          <a:ea typeface="+mn-ea"/>
                          <a:cs typeface="+mn-cs"/>
                        </a:rPr>
                        <a:t>and </a:t>
                      </a:r>
                      <a:r>
                        <a:rPr lang="en-US" altLang="zh-TW" sz="1600" dirty="0" smtClean="0">
                          <a:solidFill>
                            <a:srgbClr val="00B0F0"/>
                          </a:solidFill>
                        </a:rPr>
                        <a:t>\Microsoft\Windows\WDI\</a:t>
                      </a:r>
                      <a:r>
                        <a:rPr lang="en-US" altLang="zh-TW" sz="1600" dirty="0" err="1" smtClean="0">
                          <a:solidFill>
                            <a:srgbClr val="00B0F0"/>
                          </a:solidFill>
                        </a:rPr>
                        <a:t>USOShared</a:t>
                      </a:r>
                      <a:r>
                        <a:rPr lang="en-US" altLang="zh-TW" sz="1800" b="0" i="0" kern="1200" dirty="0" smtClean="0">
                          <a:solidFill>
                            <a:schemeClr val="tx1"/>
                          </a:solidFill>
                          <a:effectLst/>
                          <a:latin typeface="+mn-lt"/>
                          <a:ea typeface="+mn-ea"/>
                          <a:cs typeface="+mn-cs"/>
                        </a:rPr>
                        <a:t> to establish persistence</a:t>
                      </a:r>
                      <a:r>
                        <a:rPr lang="en-US" altLang="zh-TW" sz="1600" b="0" i="0" kern="1200" dirty="0" smtClean="0">
                          <a:solidFill>
                            <a:schemeClr val="tx1"/>
                          </a:solidFill>
                          <a:effectLst/>
                          <a:latin typeface="+mn-lt"/>
                          <a:ea typeface="+mn-ea"/>
                          <a:cs typeface="+mn-cs"/>
                        </a:rPr>
                        <a:t>.</a:t>
                      </a:r>
                    </a:p>
                    <a:p>
                      <a:pPr marL="285750" indent="-285750" fontAlgn="t">
                        <a:buFont typeface="Wingdings" panose="05000000000000000000" pitchFamily="2" charset="2"/>
                        <a:buChar char="n"/>
                      </a:pPr>
                      <a:r>
                        <a:rPr lang="en-US" altLang="zh-TW" sz="1800" b="0" i="0" u="none" strike="noStrike" kern="1200" dirty="0" smtClean="0">
                          <a:solidFill>
                            <a:schemeClr val="tx1"/>
                          </a:solidFill>
                          <a:effectLst/>
                          <a:latin typeface="+mn-lt"/>
                          <a:ea typeface="+mn-ea"/>
                          <a:cs typeface="+mn-cs"/>
                          <a:hlinkClick r:id="rId2"/>
                        </a:rPr>
                        <a:t>DEADEYE</a:t>
                      </a:r>
                      <a:r>
                        <a:rPr lang="zh-TW" altLang="en-US" sz="1800" b="0" i="0" kern="1200" dirty="0" smtClean="0">
                          <a:solidFill>
                            <a:schemeClr val="tx1"/>
                          </a:solidFill>
                          <a:effectLst/>
                          <a:latin typeface="+mn-lt"/>
                          <a:ea typeface="+mn-ea"/>
                          <a:cs typeface="+mn-cs"/>
                        </a:rPr>
                        <a:t>使用計劃任務來建立持久性。</a:t>
                      </a:r>
                      <a:r>
                        <a:rPr lang="zh-TW" altLang="en-US" sz="1700" b="0" i="0" kern="1200" dirty="0" smtClean="0">
                          <a:solidFill>
                            <a:schemeClr val="tx1"/>
                          </a:solidFill>
                          <a:effectLst/>
                          <a:latin typeface="+mn-lt"/>
                          <a:ea typeface="+mn-ea"/>
                          <a:cs typeface="+mn-cs"/>
                        </a:rPr>
                        <a:t>。</a:t>
                      </a:r>
                      <a:endParaRPr lang="en-US" altLang="zh-TW" sz="1700" b="0" i="0" kern="1200" dirty="0" smtClean="0">
                        <a:solidFill>
                          <a:schemeClr val="tx1"/>
                        </a:solidFill>
                        <a:effectLst/>
                        <a:latin typeface="+mn-lt"/>
                        <a:ea typeface="+mn-ea"/>
                        <a:cs typeface="+mn-cs"/>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2489582577"/>
                  </a:ext>
                </a:extLst>
              </a:tr>
              <a:tr h="959937">
                <a:tc>
                  <a:txBody>
                    <a:bodyPr/>
                    <a:lstStyle/>
                    <a:p>
                      <a:pPr fontAlgn="t"/>
                      <a:r>
                        <a:rPr lang="en-US" altLang="zh-TW" sz="1800" b="0" i="0" u="none" strike="noStrike" kern="1200" dirty="0" smtClean="0">
                          <a:solidFill>
                            <a:schemeClr val="tx1"/>
                          </a:solidFill>
                          <a:effectLst/>
                          <a:latin typeface="+mn-lt"/>
                          <a:ea typeface="+mn-ea"/>
                          <a:cs typeface="+mn-cs"/>
                          <a:hlinkClick r:id="rId3"/>
                        </a:rPr>
                        <a:t>G1006</a:t>
                      </a:r>
                      <a:endParaRPr lang="en-US" sz="14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3"/>
                        </a:rPr>
                        <a:t>Earth </a:t>
                      </a:r>
                      <a:r>
                        <a:rPr lang="en-US" altLang="zh-TW" sz="1800" b="0" i="0" u="none" strike="noStrike" kern="1200" dirty="0" err="1" smtClean="0">
                          <a:solidFill>
                            <a:schemeClr val="tx1"/>
                          </a:solidFill>
                          <a:effectLst/>
                          <a:latin typeface="+mn-lt"/>
                          <a:ea typeface="+mn-ea"/>
                          <a:cs typeface="+mn-cs"/>
                          <a:hlinkClick r:id="rId3"/>
                        </a:rPr>
                        <a:t>Lusca</a:t>
                      </a:r>
                      <a:endParaRPr lang="en-US" sz="1400" b="1" dirty="0">
                        <a:effectLst/>
                        <a:latin typeface="+mn-l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marL="285750" indent="-285750" fontAlgn="t">
                        <a:buClrTx/>
                        <a:buFont typeface="Wingdings" panose="05000000000000000000" pitchFamily="2" charset="2"/>
                        <a:buChar char="n"/>
                      </a:pPr>
                      <a:r>
                        <a:rPr lang="en-US" altLang="zh-TW" sz="1800" b="0" i="0" u="none" strike="noStrike" kern="1200" dirty="0" smtClean="0">
                          <a:solidFill>
                            <a:schemeClr val="tx1"/>
                          </a:solidFill>
                          <a:effectLst/>
                          <a:latin typeface="+mn-lt"/>
                          <a:ea typeface="+mn-ea"/>
                          <a:cs typeface="+mn-cs"/>
                          <a:hlinkClick r:id="rId3"/>
                        </a:rPr>
                        <a:t>Earth </a:t>
                      </a:r>
                      <a:r>
                        <a:rPr lang="en-US" altLang="zh-TW" sz="1800" b="0" i="0" u="none" strike="noStrike" kern="1200" dirty="0" err="1" smtClean="0">
                          <a:solidFill>
                            <a:schemeClr val="tx1"/>
                          </a:solidFill>
                          <a:effectLst/>
                          <a:latin typeface="+mn-lt"/>
                          <a:ea typeface="+mn-ea"/>
                          <a:cs typeface="+mn-cs"/>
                          <a:hlinkClick r:id="rId3"/>
                        </a:rPr>
                        <a:t>Lusca</a:t>
                      </a:r>
                      <a:r>
                        <a:rPr lang="en-US" altLang="zh-TW" sz="1800" b="0" i="0" kern="1200" dirty="0" smtClean="0">
                          <a:solidFill>
                            <a:schemeClr val="tx1"/>
                          </a:solidFill>
                          <a:effectLst/>
                          <a:latin typeface="+mn-lt"/>
                          <a:ea typeface="+mn-ea"/>
                          <a:cs typeface="+mn-cs"/>
                        </a:rPr>
                        <a:t> used the command </a:t>
                      </a:r>
                      <a:r>
                        <a:rPr lang="en-US" altLang="zh-TW" sz="1600" dirty="0" err="1" smtClean="0">
                          <a:solidFill>
                            <a:srgbClr val="FF0000"/>
                          </a:solidFill>
                        </a:rPr>
                        <a:t>schtasks</a:t>
                      </a:r>
                      <a:r>
                        <a:rPr lang="en-US" altLang="zh-TW" sz="1600" dirty="0" smtClean="0">
                          <a:solidFill>
                            <a:srgbClr val="FF0000"/>
                          </a:solidFill>
                        </a:rPr>
                        <a:t> /Create /SC </a:t>
                      </a:r>
                      <a:r>
                        <a:rPr lang="en-US" altLang="zh-TW" sz="1600" dirty="0" err="1" smtClean="0">
                          <a:solidFill>
                            <a:srgbClr val="FF0000"/>
                          </a:solidFill>
                        </a:rPr>
                        <a:t>ONLOgon</a:t>
                      </a:r>
                      <a:r>
                        <a:rPr lang="en-US" altLang="zh-TW" sz="1600" dirty="0" smtClean="0">
                          <a:solidFill>
                            <a:srgbClr val="FF0000"/>
                          </a:solidFill>
                        </a:rPr>
                        <a:t> /TN </a:t>
                      </a:r>
                      <a:r>
                        <a:rPr lang="en-US" altLang="zh-TW" sz="1600" dirty="0" err="1" smtClean="0">
                          <a:solidFill>
                            <a:srgbClr val="FF0000"/>
                          </a:solidFill>
                        </a:rPr>
                        <a:t>WindowsUpdateCheck</a:t>
                      </a:r>
                      <a:r>
                        <a:rPr lang="en-US" altLang="zh-TW" sz="1600" dirty="0" smtClean="0">
                          <a:solidFill>
                            <a:srgbClr val="FF0000"/>
                          </a:solidFill>
                        </a:rPr>
                        <a:t> /TR "[file path]" /</a:t>
                      </a:r>
                      <a:r>
                        <a:rPr lang="en-US" altLang="zh-TW" sz="1600" dirty="0" err="1" smtClean="0">
                          <a:solidFill>
                            <a:srgbClr val="FF0000"/>
                          </a:solidFill>
                        </a:rPr>
                        <a:t>ru</a:t>
                      </a:r>
                      <a:r>
                        <a:rPr lang="en-US" altLang="zh-TW" sz="1600" dirty="0" smtClean="0">
                          <a:solidFill>
                            <a:srgbClr val="FF0000"/>
                          </a:solidFill>
                        </a:rPr>
                        <a:t> system</a:t>
                      </a:r>
                      <a:r>
                        <a:rPr lang="en-US" altLang="zh-TW" sz="1800" b="0" i="0" kern="1200" dirty="0" smtClean="0">
                          <a:solidFill>
                            <a:schemeClr val="tx1"/>
                          </a:solidFill>
                          <a:effectLst/>
                          <a:latin typeface="+mn-lt"/>
                          <a:ea typeface="+mn-ea"/>
                          <a:cs typeface="+mn-cs"/>
                        </a:rPr>
                        <a:t> for persistence</a:t>
                      </a:r>
                      <a:r>
                        <a:rPr lang="en-US" altLang="zh-TW" sz="1700" b="0" i="0" kern="1200" dirty="0" smtClean="0">
                          <a:solidFill>
                            <a:schemeClr val="tx1"/>
                          </a:solidFill>
                          <a:effectLst/>
                          <a:latin typeface="+mn-lt"/>
                          <a:ea typeface="+mn-ea"/>
                          <a:cs typeface="+mn-cs"/>
                        </a:rPr>
                        <a:t>.</a:t>
                      </a:r>
                    </a:p>
                    <a:p>
                      <a:pPr marL="285750" indent="-285750" fontAlgn="t">
                        <a:buClrTx/>
                        <a:buFont typeface="Wingdings" panose="05000000000000000000" pitchFamily="2" charset="2"/>
                        <a:buChar char="n"/>
                      </a:pPr>
                      <a:r>
                        <a:rPr lang="en-US" altLang="zh-TW" sz="1800" b="0" i="0" u="none" strike="noStrike" kern="1200" dirty="0" smtClean="0">
                          <a:solidFill>
                            <a:schemeClr val="tx1"/>
                          </a:solidFill>
                          <a:effectLst/>
                          <a:latin typeface="+mn-lt"/>
                          <a:ea typeface="+mn-ea"/>
                          <a:cs typeface="+mn-cs"/>
                          <a:hlinkClick r:id="rId3"/>
                        </a:rPr>
                        <a:t>Earth </a:t>
                      </a:r>
                      <a:r>
                        <a:rPr lang="en-US" altLang="zh-TW" sz="1800" b="0" i="0" u="none" strike="noStrike" kern="1200" dirty="0" err="1" smtClean="0">
                          <a:solidFill>
                            <a:schemeClr val="tx1"/>
                          </a:solidFill>
                          <a:effectLst/>
                          <a:latin typeface="+mn-lt"/>
                          <a:ea typeface="+mn-ea"/>
                          <a:cs typeface="+mn-cs"/>
                          <a:hlinkClick r:id="rId3"/>
                        </a:rPr>
                        <a:t>Lusca</a:t>
                      </a:r>
                      <a:r>
                        <a:rPr lang="zh-TW" altLang="en-US" sz="1800" b="0" i="0" kern="1200" dirty="0" smtClean="0">
                          <a:solidFill>
                            <a:schemeClr val="tx1"/>
                          </a:solidFill>
                          <a:effectLst/>
                          <a:latin typeface="+mn-lt"/>
                          <a:ea typeface="+mn-ea"/>
                          <a:cs typeface="+mn-cs"/>
                        </a:rPr>
                        <a:t>使用這個命令是為了續編</a:t>
                      </a:r>
                      <a:r>
                        <a:rPr lang="zh-TW" altLang="en-US" sz="1700" b="0" i="0" kern="1200" dirty="0" smtClean="0">
                          <a:solidFill>
                            <a:schemeClr val="tx1"/>
                          </a:solidFill>
                          <a:effectLst/>
                          <a:latin typeface="+mn-lt"/>
                          <a:ea typeface="+mn-ea"/>
                          <a:cs typeface="+mn-cs"/>
                        </a:rPr>
                        <a:t>。</a:t>
                      </a:r>
                      <a:endParaRPr lang="zh-TW" altLang="en-US" sz="17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2916449438"/>
                  </a:ext>
                </a:extLst>
              </a:tr>
              <a:tr h="936243">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altLang="zh-TW" sz="1800" b="0" i="0" u="none" strike="noStrike" kern="1200" dirty="0" smtClean="0">
                          <a:solidFill>
                            <a:schemeClr val="tx1"/>
                          </a:solidFill>
                          <a:effectLst/>
                          <a:latin typeface="+mn-lt"/>
                          <a:ea typeface="+mn-ea"/>
                          <a:cs typeface="+mn-cs"/>
                          <a:hlinkClick r:id="rId4"/>
                        </a:rPr>
                        <a:t>S0447</a:t>
                      </a:r>
                      <a:endParaRPr lang="en-US" altLang="zh-TW" sz="1400" b="1" dirty="0" smtClean="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fontAlgn="t"/>
                      <a:r>
                        <a:rPr lang="en-US" altLang="zh-TW" sz="1800" b="0" i="0" u="none" strike="noStrike" kern="1200" dirty="0" err="1" smtClean="0">
                          <a:solidFill>
                            <a:schemeClr val="tx1"/>
                          </a:solidFill>
                          <a:effectLst/>
                          <a:latin typeface="+mn-lt"/>
                          <a:ea typeface="+mn-ea"/>
                          <a:cs typeface="+mn-cs"/>
                          <a:hlinkClick r:id="rId4"/>
                        </a:rPr>
                        <a:t>Lokibot</a:t>
                      </a:r>
                      <a:endParaRPr lang="en-US" sz="14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marL="171450" indent="-171450" fontAlgn="t">
                        <a:buFont typeface="Wingdings" panose="05000000000000000000" pitchFamily="2" charset="2"/>
                        <a:buChar char="n"/>
                      </a:pPr>
                      <a:r>
                        <a:rPr lang="zh-TW" altLang="en-US" sz="1700" b="0" i="0" kern="1200" dirty="0" smtClean="0">
                          <a:solidFill>
                            <a:schemeClr val="tx1"/>
                          </a:solidFill>
                          <a:effectLst/>
                          <a:latin typeface="+mn-lt"/>
                          <a:ea typeface="+mn-ea"/>
                          <a:cs typeface="+mn-cs"/>
                        </a:rPr>
                        <a:t> </a:t>
                      </a:r>
                      <a:r>
                        <a:rPr lang="en-US" altLang="zh-TW" sz="1800" b="0" i="0" u="none" strike="noStrike" kern="1200" dirty="0" err="1" smtClean="0">
                          <a:solidFill>
                            <a:schemeClr val="tx1"/>
                          </a:solidFill>
                          <a:effectLst/>
                          <a:latin typeface="+mn-lt"/>
                          <a:ea typeface="+mn-ea"/>
                          <a:cs typeface="+mn-cs"/>
                          <a:hlinkClick r:id="rId4"/>
                        </a:rPr>
                        <a:t>Lokibot</a:t>
                      </a:r>
                      <a:r>
                        <a:rPr lang="en-US" altLang="zh-TW" sz="1800" b="0" i="0" kern="1200" dirty="0" err="1" smtClean="0">
                          <a:solidFill>
                            <a:schemeClr val="tx1"/>
                          </a:solidFill>
                          <a:effectLst/>
                          <a:latin typeface="+mn-lt"/>
                          <a:ea typeface="+mn-ea"/>
                          <a:cs typeface="+mn-cs"/>
                        </a:rPr>
                        <a:t>'s</a:t>
                      </a:r>
                      <a:r>
                        <a:rPr lang="en-US" altLang="zh-TW" sz="1800" b="0" i="0" kern="1200" dirty="0" smtClean="0">
                          <a:solidFill>
                            <a:schemeClr val="tx1"/>
                          </a:solidFill>
                          <a:effectLst/>
                          <a:latin typeface="+mn-lt"/>
                          <a:ea typeface="+mn-ea"/>
                          <a:cs typeface="+mn-cs"/>
                        </a:rPr>
                        <a:t> second stage DLL has set a timer using "</a:t>
                      </a:r>
                      <a:r>
                        <a:rPr lang="en-US" altLang="zh-TW" sz="1800" b="0" i="0" kern="1200" dirty="0" err="1" smtClean="0">
                          <a:solidFill>
                            <a:schemeClr val="tx1"/>
                          </a:solidFill>
                          <a:effectLst/>
                          <a:latin typeface="+mn-lt"/>
                          <a:ea typeface="+mn-ea"/>
                          <a:cs typeface="+mn-cs"/>
                        </a:rPr>
                        <a:t>timeSetEvent</a:t>
                      </a:r>
                      <a:r>
                        <a:rPr lang="en-US" altLang="zh-TW" sz="1800" b="0" i="0" kern="1200" dirty="0" smtClean="0">
                          <a:solidFill>
                            <a:schemeClr val="tx1"/>
                          </a:solidFill>
                          <a:effectLst/>
                          <a:latin typeface="+mn-lt"/>
                          <a:ea typeface="+mn-ea"/>
                          <a:cs typeface="+mn-cs"/>
                        </a:rPr>
                        <a:t>" to schedule its next execution.</a:t>
                      </a:r>
                    </a:p>
                    <a:p>
                      <a:pPr marL="171450" indent="-171450" fontAlgn="t">
                        <a:buFont typeface="Wingdings" panose="05000000000000000000" pitchFamily="2" charset="2"/>
                        <a:buChar char="n"/>
                      </a:pPr>
                      <a:r>
                        <a:rPr lang="en-US" altLang="zh-TW" sz="1800" b="0" i="0" u="none" strike="noStrike" kern="1200" dirty="0" err="1" smtClean="0">
                          <a:solidFill>
                            <a:schemeClr val="tx1"/>
                          </a:solidFill>
                          <a:effectLst/>
                          <a:latin typeface="+mn-lt"/>
                          <a:ea typeface="+mn-ea"/>
                          <a:cs typeface="+mn-cs"/>
                          <a:hlinkClick r:id="rId4"/>
                        </a:rPr>
                        <a:t>Lokibot</a:t>
                      </a:r>
                      <a:r>
                        <a:rPr lang="zh-TW" altLang="en-US" sz="1800" b="0" i="0" kern="1200" dirty="0" smtClean="0">
                          <a:solidFill>
                            <a:schemeClr val="tx1"/>
                          </a:solidFill>
                          <a:effectLst/>
                          <a:latin typeface="+mn-lt"/>
                          <a:ea typeface="+mn-ea"/>
                          <a:cs typeface="+mn-cs"/>
                        </a:rPr>
                        <a:t>的第二階段 </a:t>
                      </a:r>
                      <a:r>
                        <a:rPr lang="en-US" altLang="zh-TW" sz="1800" b="0" i="0" kern="1200" dirty="0" smtClean="0">
                          <a:solidFill>
                            <a:schemeClr val="tx1"/>
                          </a:solidFill>
                          <a:effectLst/>
                          <a:latin typeface="+mn-lt"/>
                          <a:ea typeface="+mn-ea"/>
                          <a:cs typeface="+mn-cs"/>
                        </a:rPr>
                        <a:t>DLL </a:t>
                      </a:r>
                      <a:r>
                        <a:rPr lang="zh-TW" altLang="en-US" sz="1800" b="0" i="0" kern="1200" dirty="0" smtClean="0">
                          <a:solidFill>
                            <a:schemeClr val="tx1"/>
                          </a:solidFill>
                          <a:effectLst/>
                          <a:latin typeface="+mn-lt"/>
                          <a:ea typeface="+mn-ea"/>
                          <a:cs typeface="+mn-cs"/>
                        </a:rPr>
                        <a:t>使用「</a:t>
                      </a:r>
                      <a:r>
                        <a:rPr lang="en-US" altLang="zh-TW" sz="1800" b="0" i="0" kern="1200" dirty="0" err="1" smtClean="0">
                          <a:solidFill>
                            <a:schemeClr val="tx1"/>
                          </a:solidFill>
                          <a:effectLst/>
                          <a:latin typeface="+mn-lt"/>
                          <a:ea typeface="+mn-ea"/>
                          <a:cs typeface="+mn-cs"/>
                        </a:rPr>
                        <a:t>timeSetEvent</a:t>
                      </a:r>
                      <a:r>
                        <a:rPr lang="zh-TW" altLang="en-US" sz="1800" b="0" i="0" kern="1200" dirty="0" smtClean="0">
                          <a:solidFill>
                            <a:schemeClr val="tx1"/>
                          </a:solidFill>
                          <a:effectLst/>
                          <a:latin typeface="+mn-lt"/>
                          <a:ea typeface="+mn-ea"/>
                          <a:cs typeface="+mn-cs"/>
                        </a:rPr>
                        <a:t>」設定了一個計時器來安排其下一次執行。</a:t>
                      </a:r>
                      <a:endParaRPr lang="en-US" altLang="zh-TW" sz="17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1469228782"/>
                  </a:ext>
                </a:extLst>
              </a:tr>
              <a:tr h="925240">
                <a:tc>
                  <a:txBody>
                    <a:bodyPr/>
                    <a:lstStyle/>
                    <a:p>
                      <a:pPr fontAlgn="t"/>
                      <a:r>
                        <a:rPr lang="en-US" altLang="zh-TW" sz="1800" b="0" i="0" u="none" strike="noStrike" kern="1200" dirty="0" smtClean="0">
                          <a:solidFill>
                            <a:schemeClr val="tx1"/>
                          </a:solidFill>
                          <a:effectLst/>
                          <a:latin typeface="+mn-lt"/>
                          <a:ea typeface="+mn-ea"/>
                          <a:cs typeface="+mn-cs"/>
                          <a:hlinkClick r:id="rId5"/>
                        </a:rPr>
                        <a:t>S0125</a:t>
                      </a:r>
                      <a:endParaRPr lang="en-US" sz="14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fontAlgn="t"/>
                      <a:r>
                        <a:rPr lang="en-US" altLang="zh-TW" sz="1800" b="0" i="0" u="none" strike="noStrike" kern="1200" dirty="0" err="1" smtClean="0">
                          <a:solidFill>
                            <a:schemeClr val="tx1"/>
                          </a:solidFill>
                          <a:effectLst/>
                          <a:latin typeface="+mn-lt"/>
                          <a:ea typeface="+mn-ea"/>
                          <a:cs typeface="+mn-cs"/>
                          <a:hlinkClick r:id="rId5"/>
                        </a:rPr>
                        <a:t>Remsec</a:t>
                      </a:r>
                      <a:endParaRPr lang="en-US" sz="14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marL="285750" indent="-285750" fontAlgn="t">
                        <a:buFont typeface="Wingdings" panose="05000000000000000000" pitchFamily="2" charset="2"/>
                        <a:buChar char="n"/>
                      </a:pPr>
                      <a:r>
                        <a:rPr lang="en-US" altLang="zh-TW" sz="1800" b="0" i="0" u="none" strike="noStrike" kern="1200" dirty="0" err="1" smtClean="0">
                          <a:solidFill>
                            <a:schemeClr val="tx1"/>
                          </a:solidFill>
                          <a:effectLst/>
                          <a:latin typeface="+mn-lt"/>
                          <a:ea typeface="+mn-ea"/>
                          <a:cs typeface="+mn-cs"/>
                          <a:hlinkClick r:id="rId5"/>
                        </a:rPr>
                        <a:t>Remsec</a:t>
                      </a:r>
                      <a:r>
                        <a:rPr lang="en-US" altLang="zh-TW" sz="1800" b="0" i="0" kern="1200" dirty="0" smtClean="0">
                          <a:solidFill>
                            <a:schemeClr val="tx1"/>
                          </a:solidFill>
                          <a:effectLst/>
                          <a:latin typeface="+mn-lt"/>
                          <a:ea typeface="+mn-ea"/>
                          <a:cs typeface="+mn-cs"/>
                        </a:rPr>
                        <a:t> schedules the execution one of its modules by creating a new scheduler task.</a:t>
                      </a:r>
                    </a:p>
                    <a:p>
                      <a:pPr marL="285750" indent="-285750" fontAlgn="t">
                        <a:buFont typeface="Wingdings" panose="05000000000000000000" pitchFamily="2" charset="2"/>
                        <a:buChar char="n"/>
                      </a:pPr>
                      <a:r>
                        <a:rPr lang="en-US" altLang="zh-TW" sz="1800" b="0" i="0" u="none" strike="noStrike" kern="1200" dirty="0" err="1" smtClean="0">
                          <a:solidFill>
                            <a:schemeClr val="tx1"/>
                          </a:solidFill>
                          <a:effectLst/>
                          <a:latin typeface="+mn-lt"/>
                          <a:ea typeface="+mn-ea"/>
                          <a:cs typeface="+mn-cs"/>
                          <a:hlinkClick r:id="rId5"/>
                        </a:rPr>
                        <a:t>Remsec</a:t>
                      </a:r>
                      <a:r>
                        <a:rPr lang="zh-TW" altLang="en-US" sz="1800" b="0" i="0" kern="1200" dirty="0" smtClean="0">
                          <a:solidFill>
                            <a:schemeClr val="tx1"/>
                          </a:solidFill>
                          <a:effectLst/>
                          <a:latin typeface="+mn-lt"/>
                          <a:ea typeface="+mn-ea"/>
                          <a:cs typeface="+mn-cs"/>
                        </a:rPr>
                        <a:t>透過建立新的調度程序任務來調度其模組之一的執行。</a:t>
                      </a:r>
                      <a:endParaRPr lang="en-US" altLang="zh-TW" sz="17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716386731"/>
                  </a:ext>
                </a:extLst>
              </a:tr>
              <a:tr h="936243">
                <a:tc>
                  <a:txBody>
                    <a:bodyPr/>
                    <a:lstStyle/>
                    <a:p>
                      <a:pPr fontAlgn="t"/>
                      <a:r>
                        <a:rPr lang="en-US" altLang="zh-TW" sz="1800" b="0" i="0" u="none" strike="noStrike" kern="1200" dirty="0" smtClean="0">
                          <a:solidFill>
                            <a:schemeClr val="tx1"/>
                          </a:solidFill>
                          <a:effectLst/>
                          <a:latin typeface="+mn-lt"/>
                          <a:ea typeface="+mn-ea"/>
                          <a:cs typeface="+mn-cs"/>
                          <a:hlinkClick r:id="rId6"/>
                        </a:rPr>
                        <a:t>S1034</a:t>
                      </a:r>
                      <a:endParaRPr lang="en-US" sz="14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fontAlgn="t"/>
                      <a:r>
                        <a:rPr lang="en-US" altLang="zh-TW" sz="1800" b="0" i="0" u="none" strike="noStrike" kern="1200" dirty="0" err="1" smtClean="0">
                          <a:solidFill>
                            <a:schemeClr val="tx1"/>
                          </a:solidFill>
                          <a:effectLst/>
                          <a:latin typeface="+mn-lt"/>
                          <a:ea typeface="+mn-ea"/>
                          <a:cs typeface="+mn-cs"/>
                          <a:hlinkClick r:id="rId6"/>
                        </a:rPr>
                        <a:t>StrifeWater</a:t>
                      </a:r>
                      <a:endParaRPr lang="en-US" sz="14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marL="285750" indent="-285750" fontAlgn="t">
                        <a:buFont typeface="Wingdings" panose="05000000000000000000" pitchFamily="2" charset="2"/>
                        <a:buChar char="n"/>
                      </a:pPr>
                      <a:r>
                        <a:rPr lang="en-US" altLang="zh-TW" sz="1800" b="0" i="0" u="none" strike="noStrike" kern="1200" dirty="0" err="1" smtClean="0">
                          <a:solidFill>
                            <a:schemeClr val="tx1"/>
                          </a:solidFill>
                          <a:effectLst/>
                          <a:latin typeface="+mn-lt"/>
                          <a:ea typeface="+mn-ea"/>
                          <a:cs typeface="+mn-cs"/>
                          <a:hlinkClick r:id="rId6"/>
                        </a:rPr>
                        <a:t>StrifeWater</a:t>
                      </a:r>
                      <a:r>
                        <a:rPr lang="en-US" altLang="zh-TW" sz="1800" b="0" i="0" kern="1200" dirty="0" smtClean="0">
                          <a:solidFill>
                            <a:schemeClr val="tx1"/>
                          </a:solidFill>
                          <a:effectLst/>
                          <a:latin typeface="+mn-lt"/>
                          <a:ea typeface="+mn-ea"/>
                          <a:cs typeface="+mn-cs"/>
                        </a:rPr>
                        <a:t> has create a scheduled task named </a:t>
                      </a:r>
                      <a:r>
                        <a:rPr lang="en-US" altLang="zh-TW" sz="1600" dirty="0" smtClean="0">
                          <a:solidFill>
                            <a:srgbClr val="FF0000"/>
                          </a:solidFill>
                        </a:rPr>
                        <a:t>Mozilla\Firefox Default Browser Agent 409046Z0FF4A39CB</a:t>
                      </a:r>
                      <a:r>
                        <a:rPr lang="en-US" altLang="zh-TW" sz="1800" b="0" i="0" kern="1200" dirty="0" smtClean="0">
                          <a:solidFill>
                            <a:schemeClr val="tx1"/>
                          </a:solidFill>
                          <a:effectLst/>
                          <a:latin typeface="+mn-lt"/>
                          <a:ea typeface="+mn-ea"/>
                          <a:cs typeface="+mn-cs"/>
                        </a:rPr>
                        <a:t> for persistence.</a:t>
                      </a:r>
                      <a:endParaRPr lang="en-US" altLang="zh-TW" sz="1700" b="0" i="0" kern="1200" dirty="0" smtClean="0">
                        <a:solidFill>
                          <a:schemeClr val="tx1"/>
                        </a:solidFill>
                        <a:effectLst/>
                        <a:latin typeface="+mn-lt"/>
                        <a:ea typeface="+mn-ea"/>
                        <a:cs typeface="+mn-cs"/>
                      </a:endParaRPr>
                    </a:p>
                    <a:p>
                      <a:pPr marL="285750" indent="-285750" fontAlgn="t">
                        <a:buFont typeface="Wingdings" panose="05000000000000000000" pitchFamily="2" charset="2"/>
                        <a:buChar char="n"/>
                      </a:pPr>
                      <a:r>
                        <a:rPr lang="en-US" altLang="zh-TW" sz="1800" b="0" i="0" u="none" strike="noStrike" kern="1200" dirty="0" err="1" smtClean="0">
                          <a:solidFill>
                            <a:schemeClr val="tx1"/>
                          </a:solidFill>
                          <a:effectLst/>
                          <a:latin typeface="+mn-lt"/>
                          <a:ea typeface="+mn-ea"/>
                          <a:cs typeface="+mn-cs"/>
                          <a:hlinkClick r:id="rId6"/>
                        </a:rPr>
                        <a:t>StrifeWater</a:t>
                      </a:r>
                      <a:r>
                        <a:rPr lang="zh-TW" altLang="en-US" sz="1800" b="0" i="0" kern="1200" dirty="0" smtClean="0">
                          <a:solidFill>
                            <a:schemeClr val="tx1"/>
                          </a:solidFill>
                          <a:effectLst/>
                          <a:latin typeface="+mn-lt"/>
                          <a:ea typeface="+mn-ea"/>
                          <a:cs typeface="+mn-cs"/>
                        </a:rPr>
                        <a:t>創建了一個名為持久性的計劃任務。</a:t>
                      </a:r>
                      <a:endParaRPr lang="en-US" altLang="zh-TW" sz="17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3277154256"/>
                  </a:ext>
                </a:extLst>
              </a:tr>
            </a:tbl>
          </a:graphicData>
        </a:graphic>
      </p:graphicFrame>
      <p:sp>
        <p:nvSpPr>
          <p:cNvPr id="7" name="投影片編號版面配置區 6"/>
          <p:cNvSpPr>
            <a:spLocks noGrp="1"/>
          </p:cNvSpPr>
          <p:nvPr>
            <p:ph type="sldNum" sz="quarter" idx="12"/>
          </p:nvPr>
        </p:nvSpPr>
        <p:spPr/>
        <p:txBody>
          <a:bodyPr/>
          <a:lstStyle/>
          <a:p>
            <a:fld id="{D16C3A51-89D0-4E4D-AA61-5A30A561532A}" type="slidenum">
              <a:rPr lang="zh-TW" altLang="en-US" smtClean="0"/>
              <a:pPr/>
              <a:t>44</a:t>
            </a:fld>
            <a:endParaRPr lang="zh-TW" altLang="en-US"/>
          </a:p>
        </p:txBody>
      </p:sp>
      <p:sp>
        <p:nvSpPr>
          <p:cNvPr id="8" name="矩形 7"/>
          <p:cNvSpPr/>
          <p:nvPr/>
        </p:nvSpPr>
        <p:spPr>
          <a:xfrm>
            <a:off x="0" y="-20184"/>
            <a:ext cx="11570796" cy="584775"/>
          </a:xfrm>
          <a:prstGeom prst="rect">
            <a:avLst/>
          </a:prstGeom>
        </p:spPr>
        <p:txBody>
          <a:bodyPr wrap="none">
            <a:spAutoFit/>
          </a:bodyPr>
          <a:lstStyle/>
          <a:p>
            <a:r>
              <a:rPr lang="en-US" altLang="zh-TW" sz="3200" dirty="0"/>
              <a:t>4</a:t>
            </a:r>
            <a:r>
              <a:rPr lang="en-US" altLang="zh-TW" sz="3200" dirty="0" smtClean="0"/>
              <a:t>.</a:t>
            </a:r>
            <a:r>
              <a:rPr lang="zh-TW" altLang="en-US" sz="3200" dirty="0"/>
              <a:t>執行</a:t>
            </a:r>
            <a:r>
              <a:rPr lang="en-US" altLang="zh-TW" sz="3200" dirty="0"/>
              <a:t>Execution </a:t>
            </a:r>
            <a:r>
              <a:rPr lang="zh-TW" altLang="en-US" sz="3200" dirty="0"/>
              <a:t>戰術</a:t>
            </a:r>
            <a:r>
              <a:rPr lang="en-US" altLang="zh-TW" sz="3200" dirty="0"/>
              <a:t>| </a:t>
            </a:r>
            <a:r>
              <a:rPr lang="en-US" altLang="zh-TW" sz="2400" dirty="0"/>
              <a:t>8</a:t>
            </a:r>
            <a:r>
              <a:rPr lang="en-US" altLang="zh-TW" sz="2400" dirty="0" smtClean="0"/>
              <a:t>.</a:t>
            </a:r>
            <a:r>
              <a:rPr lang="zh-TW" altLang="en-US" sz="2400" dirty="0"/>
              <a:t>計劃任務</a:t>
            </a:r>
            <a:r>
              <a:rPr lang="en-US" altLang="zh-TW" sz="2400" dirty="0"/>
              <a:t>/</a:t>
            </a:r>
            <a:r>
              <a:rPr lang="zh-TW" altLang="en-US" sz="2400" dirty="0"/>
              <a:t>作業 </a:t>
            </a:r>
            <a:r>
              <a:rPr lang="en-US" altLang="zh-TW" sz="2400" dirty="0"/>
              <a:t>Scheduled Task/Job T1053 (5)</a:t>
            </a:r>
            <a:r>
              <a:rPr lang="zh-TW" altLang="en-US" sz="2400" dirty="0"/>
              <a:t>技術</a:t>
            </a:r>
            <a:endParaRPr lang="zh-TW" altLang="en-US" sz="3200" dirty="0"/>
          </a:p>
        </p:txBody>
      </p:sp>
      <p:sp>
        <p:nvSpPr>
          <p:cNvPr id="6" name="矩形 5"/>
          <p:cNvSpPr/>
          <p:nvPr/>
        </p:nvSpPr>
        <p:spPr>
          <a:xfrm>
            <a:off x="0" y="483680"/>
            <a:ext cx="4315605" cy="461665"/>
          </a:xfrm>
          <a:prstGeom prst="rect">
            <a:avLst/>
          </a:prstGeom>
        </p:spPr>
        <p:txBody>
          <a:bodyPr wrap="none">
            <a:spAutoFit/>
          </a:bodyPr>
          <a:lstStyle/>
          <a:p>
            <a:r>
              <a:rPr lang="en-US" altLang="zh-TW" sz="2400" b="1" dirty="0" smtClean="0">
                <a:solidFill>
                  <a:srgbClr val="39434C"/>
                </a:solidFill>
                <a:latin typeface="Roboto-Light"/>
              </a:rPr>
              <a:t>Procedure Examples</a:t>
            </a:r>
            <a:r>
              <a:rPr lang="zh-TW" altLang="en-US" sz="2400" b="1" dirty="0" smtClean="0">
                <a:solidFill>
                  <a:srgbClr val="39434C"/>
                </a:solidFill>
                <a:latin typeface="Roboto-Light"/>
              </a:rPr>
              <a:t>  程式</a:t>
            </a:r>
            <a:r>
              <a:rPr lang="zh-TW" altLang="en-US" sz="2400" b="1" dirty="0">
                <a:solidFill>
                  <a:srgbClr val="39434C"/>
                </a:solidFill>
                <a:latin typeface="Roboto-Light"/>
              </a:rPr>
              <a:t>範例</a:t>
            </a:r>
            <a:endParaRPr lang="zh-TW" altLang="en-US" sz="2400" b="1" dirty="0"/>
          </a:p>
        </p:txBody>
      </p:sp>
    </p:spTree>
    <p:extLst>
      <p:ext uri="{BB962C8B-B14F-4D97-AF65-F5344CB8AC3E}">
        <p14:creationId xmlns:p14="http://schemas.microsoft.com/office/powerpoint/2010/main" val="202260167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p:cNvGraphicFramePr>
            <a:graphicFrameLocks noGrp="1"/>
          </p:cNvGraphicFramePr>
          <p:nvPr>
            <p:extLst>
              <p:ext uri="{D42A27DB-BD31-4B8C-83A1-F6EECF244321}">
                <p14:modId xmlns:p14="http://schemas.microsoft.com/office/powerpoint/2010/main" val="4156117733"/>
              </p:ext>
            </p:extLst>
          </p:nvPr>
        </p:nvGraphicFramePr>
        <p:xfrm>
          <a:off x="146223" y="508055"/>
          <a:ext cx="11804985" cy="4831660"/>
        </p:xfrm>
        <a:graphic>
          <a:graphicData uri="http://schemas.openxmlformats.org/drawingml/2006/table">
            <a:tbl>
              <a:tblPr/>
              <a:tblGrid>
                <a:gridCol w="938755">
                  <a:extLst>
                    <a:ext uri="{9D8B030D-6E8A-4147-A177-3AD203B41FA5}">
                      <a16:colId xmlns:a16="http://schemas.microsoft.com/office/drawing/2014/main" val="3772659884"/>
                    </a:ext>
                  </a:extLst>
                </a:gridCol>
                <a:gridCol w="1609527">
                  <a:extLst>
                    <a:ext uri="{9D8B030D-6E8A-4147-A177-3AD203B41FA5}">
                      <a16:colId xmlns:a16="http://schemas.microsoft.com/office/drawing/2014/main" val="2877839457"/>
                    </a:ext>
                  </a:extLst>
                </a:gridCol>
                <a:gridCol w="9256703">
                  <a:extLst>
                    <a:ext uri="{9D8B030D-6E8A-4147-A177-3AD203B41FA5}">
                      <a16:colId xmlns:a16="http://schemas.microsoft.com/office/drawing/2014/main" val="3645969166"/>
                    </a:ext>
                  </a:extLst>
                </a:gridCol>
              </a:tblGrid>
              <a:tr h="190093">
                <a:tc>
                  <a:txBody>
                    <a:bodyPr/>
                    <a:lstStyle/>
                    <a:p>
                      <a:pPr algn="l" fontAlgn="b"/>
                      <a:r>
                        <a:rPr lang="en-US" sz="1400" b="1" dirty="0">
                          <a:effectLst/>
                        </a:rPr>
                        <a:t>ID</a:t>
                      </a:r>
                    </a:p>
                  </a:txBody>
                  <a:tcPr marL="68870" marR="68870" marT="34435" marB="3443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a:effectLst/>
                        </a:rPr>
                        <a:t>Mitigation</a:t>
                      </a:r>
                    </a:p>
                  </a:txBody>
                  <a:tcPr marL="68870" marR="68870" marT="34435" marB="3443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a:effectLst/>
                        </a:rPr>
                        <a:t>Description</a:t>
                      </a:r>
                    </a:p>
                  </a:txBody>
                  <a:tcPr marL="68870" marR="68870" marT="34435" marB="3443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2095200646"/>
                  </a:ext>
                </a:extLst>
              </a:tr>
              <a:tr h="677069">
                <a:tc>
                  <a:txBody>
                    <a:bodyPr/>
                    <a:lstStyle/>
                    <a:p>
                      <a:pPr fontAlgn="t"/>
                      <a:r>
                        <a:rPr lang="en-US" altLang="zh-TW" sz="1800" b="0" i="0" u="none" strike="noStrike" kern="1200" dirty="0" smtClean="0">
                          <a:solidFill>
                            <a:schemeClr val="tx1"/>
                          </a:solidFill>
                          <a:effectLst/>
                          <a:latin typeface="+mn-lt"/>
                          <a:ea typeface="+mn-ea"/>
                          <a:cs typeface="+mn-cs"/>
                          <a:hlinkClick r:id="rId2"/>
                        </a:rPr>
                        <a:t>M1047</a:t>
                      </a:r>
                      <a:endParaRPr lang="en-US" sz="1800" b="1" dirty="0">
                        <a:effectLst/>
                        <a:latin typeface="+mn-l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2"/>
                        </a:rPr>
                        <a:t>Audit</a:t>
                      </a:r>
                      <a:endParaRPr lang="en-US" sz="14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marL="285750" indent="-285750" fontAlgn="t">
                        <a:buFont typeface="Wingdings" panose="05000000000000000000" pitchFamily="2" charset="2"/>
                        <a:buChar char="n"/>
                      </a:pPr>
                      <a:r>
                        <a:rPr lang="en-US" altLang="zh-TW" sz="1800" b="0" i="0" kern="1200" dirty="0" smtClean="0">
                          <a:solidFill>
                            <a:schemeClr val="tx1"/>
                          </a:solidFill>
                          <a:effectLst/>
                          <a:latin typeface="+mn-lt"/>
                          <a:ea typeface="+mn-ea"/>
                          <a:cs typeface="+mn-cs"/>
                        </a:rPr>
                        <a:t>Toolkits like the </a:t>
                      </a:r>
                      <a:r>
                        <a:rPr lang="en-US" altLang="zh-TW" sz="1800" b="0" i="0" kern="1200" dirty="0" err="1" smtClean="0">
                          <a:solidFill>
                            <a:schemeClr val="tx1"/>
                          </a:solidFill>
                          <a:effectLst/>
                          <a:latin typeface="+mn-lt"/>
                          <a:ea typeface="+mn-ea"/>
                          <a:cs typeface="+mn-cs"/>
                        </a:rPr>
                        <a:t>PowerSploit</a:t>
                      </a:r>
                      <a:r>
                        <a:rPr lang="en-US" altLang="zh-TW" sz="1800" b="0" i="0" kern="1200" dirty="0" smtClean="0">
                          <a:solidFill>
                            <a:schemeClr val="tx1"/>
                          </a:solidFill>
                          <a:effectLst/>
                          <a:latin typeface="+mn-lt"/>
                          <a:ea typeface="+mn-ea"/>
                          <a:cs typeface="+mn-cs"/>
                        </a:rPr>
                        <a:t> framework contain </a:t>
                      </a:r>
                      <a:r>
                        <a:rPr lang="en-US" altLang="zh-TW" sz="1800" b="0" i="0" kern="1200" dirty="0" err="1" smtClean="0">
                          <a:solidFill>
                            <a:schemeClr val="tx1"/>
                          </a:solidFill>
                          <a:effectLst/>
                          <a:latin typeface="+mn-lt"/>
                          <a:ea typeface="+mn-ea"/>
                          <a:cs typeface="+mn-cs"/>
                        </a:rPr>
                        <a:t>PowerUp</a:t>
                      </a:r>
                      <a:r>
                        <a:rPr lang="en-US" altLang="zh-TW" sz="1800" b="0" i="0" kern="1200" dirty="0" smtClean="0">
                          <a:solidFill>
                            <a:schemeClr val="tx1"/>
                          </a:solidFill>
                          <a:effectLst/>
                          <a:latin typeface="+mn-lt"/>
                          <a:ea typeface="+mn-ea"/>
                          <a:cs typeface="+mn-cs"/>
                        </a:rPr>
                        <a:t> modules that can be used to explore systems for permission weaknesses in scheduled tasks that could be used to escalate privileges.</a:t>
                      </a:r>
                    </a:p>
                    <a:p>
                      <a:pPr marL="285750" indent="-285750" fontAlgn="t">
                        <a:buFont typeface="Wingdings" panose="05000000000000000000" pitchFamily="2" charset="2"/>
                        <a:buChar char="n"/>
                      </a:pPr>
                      <a:r>
                        <a:rPr lang="en-US" altLang="zh-TW" sz="1800" b="0" i="0" kern="1200" dirty="0" err="1" smtClean="0">
                          <a:solidFill>
                            <a:schemeClr val="tx1"/>
                          </a:solidFill>
                          <a:effectLst/>
                          <a:latin typeface="+mn-lt"/>
                          <a:ea typeface="+mn-ea"/>
                          <a:cs typeface="+mn-cs"/>
                        </a:rPr>
                        <a:t>PowerSploit</a:t>
                      </a:r>
                      <a:r>
                        <a:rPr lang="en-US" altLang="zh-TW" sz="1800" b="0" i="0" kern="1200" dirty="0" smtClean="0">
                          <a:solidFill>
                            <a:schemeClr val="tx1"/>
                          </a:solidFill>
                          <a:effectLst/>
                          <a:latin typeface="+mn-lt"/>
                          <a:ea typeface="+mn-ea"/>
                          <a:cs typeface="+mn-cs"/>
                        </a:rPr>
                        <a:t> </a:t>
                      </a:r>
                      <a:r>
                        <a:rPr lang="zh-TW" altLang="en-US" sz="1800" b="0" i="0" kern="1200" dirty="0" smtClean="0">
                          <a:solidFill>
                            <a:schemeClr val="tx1"/>
                          </a:solidFill>
                          <a:effectLst/>
                          <a:latin typeface="+mn-lt"/>
                          <a:ea typeface="+mn-ea"/>
                          <a:cs typeface="+mn-cs"/>
                        </a:rPr>
                        <a:t>框架等工具包包含 </a:t>
                      </a:r>
                      <a:r>
                        <a:rPr lang="en-US" altLang="zh-TW" sz="1800" b="0" i="0" kern="1200" dirty="0" err="1" smtClean="0">
                          <a:solidFill>
                            <a:schemeClr val="tx1"/>
                          </a:solidFill>
                          <a:effectLst/>
                          <a:latin typeface="+mn-lt"/>
                          <a:ea typeface="+mn-ea"/>
                          <a:cs typeface="+mn-cs"/>
                        </a:rPr>
                        <a:t>PowerUp</a:t>
                      </a:r>
                      <a:r>
                        <a:rPr lang="en-US" altLang="zh-TW" sz="1800" b="0" i="0" kern="1200" dirty="0" smtClean="0">
                          <a:solidFill>
                            <a:schemeClr val="tx1"/>
                          </a:solidFill>
                          <a:effectLst/>
                          <a:latin typeface="+mn-lt"/>
                          <a:ea typeface="+mn-ea"/>
                          <a:cs typeface="+mn-cs"/>
                        </a:rPr>
                        <a:t> </a:t>
                      </a:r>
                      <a:r>
                        <a:rPr lang="zh-TW" altLang="en-US" sz="1800" b="0" i="0" kern="1200" dirty="0" smtClean="0">
                          <a:solidFill>
                            <a:schemeClr val="tx1"/>
                          </a:solidFill>
                          <a:effectLst/>
                          <a:latin typeface="+mn-lt"/>
                          <a:ea typeface="+mn-ea"/>
                          <a:cs typeface="+mn-cs"/>
                        </a:rPr>
                        <a:t>模組，可用於探索系統排程任務中的權限弱點，可用於提升權限。</a:t>
                      </a:r>
                      <a:endParaRPr lang="en-US" altLang="zh-TW" sz="1700" b="0" i="0" kern="1200" dirty="0" smtClean="0">
                        <a:solidFill>
                          <a:schemeClr val="tx1"/>
                        </a:solidFill>
                        <a:effectLst/>
                        <a:latin typeface="+mn-lt"/>
                        <a:ea typeface="+mn-ea"/>
                        <a:cs typeface="+mn-cs"/>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2489582577"/>
                  </a:ext>
                </a:extLst>
              </a:tr>
              <a:tr h="881349">
                <a:tc>
                  <a:txBody>
                    <a:bodyPr/>
                    <a:lstStyle/>
                    <a:p>
                      <a:pPr fontAlgn="t"/>
                      <a:r>
                        <a:rPr lang="en-US" altLang="zh-TW" sz="1800" b="0" i="0" u="none" strike="noStrike" kern="1200" dirty="0" smtClean="0">
                          <a:solidFill>
                            <a:schemeClr val="tx1"/>
                          </a:solidFill>
                          <a:effectLst/>
                          <a:latin typeface="+mn-lt"/>
                          <a:ea typeface="+mn-ea"/>
                          <a:cs typeface="+mn-cs"/>
                          <a:hlinkClick r:id="rId3"/>
                        </a:rPr>
                        <a:t>M1028</a:t>
                      </a:r>
                      <a:endParaRPr lang="en-US" sz="14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3"/>
                        </a:rPr>
                        <a:t>Operating System Configuration</a:t>
                      </a:r>
                      <a:endParaRPr lang="en-US" sz="1400" b="1" dirty="0">
                        <a:effectLst/>
                        <a:latin typeface="+mn-l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marL="285750" indent="-285750" fontAlgn="t">
                        <a:buClrTx/>
                        <a:buFont typeface="Wingdings" panose="05000000000000000000" pitchFamily="2" charset="2"/>
                        <a:buChar char="n"/>
                      </a:pPr>
                      <a:r>
                        <a:rPr lang="en-US" altLang="zh-TW" sz="1800" b="0" i="0" kern="1200" dirty="0" smtClean="0">
                          <a:solidFill>
                            <a:schemeClr val="tx1"/>
                          </a:solidFill>
                          <a:effectLst/>
                          <a:latin typeface="+mn-lt"/>
                          <a:ea typeface="+mn-ea"/>
                          <a:cs typeface="+mn-cs"/>
                        </a:rPr>
                        <a:t>Configure settings for scheduled tasks to force tasks to run under the context of the authenticated account instead of allowing them to run as SYSTEM. The associated Registry key is located at </a:t>
                      </a:r>
                      <a:r>
                        <a:rPr lang="en-US" altLang="zh-TW" sz="1600" dirty="0" smtClean="0">
                          <a:solidFill>
                            <a:srgbClr val="FF0000"/>
                          </a:solidFill>
                        </a:rPr>
                        <a:t>HKLM\SYSTEM\</a:t>
                      </a:r>
                      <a:r>
                        <a:rPr lang="en-US" altLang="zh-TW" sz="1600" dirty="0" err="1" smtClean="0">
                          <a:solidFill>
                            <a:srgbClr val="FF0000"/>
                          </a:solidFill>
                        </a:rPr>
                        <a:t>CurrentControlSet</a:t>
                      </a:r>
                      <a:r>
                        <a:rPr lang="en-US" altLang="zh-TW" sz="1600" dirty="0" smtClean="0">
                          <a:solidFill>
                            <a:srgbClr val="FF0000"/>
                          </a:solidFill>
                        </a:rPr>
                        <a:t>\Control\</a:t>
                      </a:r>
                      <a:r>
                        <a:rPr lang="en-US" altLang="zh-TW" sz="1600" dirty="0" err="1" smtClean="0">
                          <a:solidFill>
                            <a:srgbClr val="FF0000"/>
                          </a:solidFill>
                        </a:rPr>
                        <a:t>Lsa</a:t>
                      </a:r>
                      <a:r>
                        <a:rPr lang="en-US" altLang="zh-TW" sz="1600" dirty="0" smtClean="0">
                          <a:solidFill>
                            <a:srgbClr val="FF0000"/>
                          </a:solidFill>
                        </a:rPr>
                        <a:t>\</a:t>
                      </a:r>
                      <a:r>
                        <a:rPr lang="en-US" altLang="zh-TW" sz="1600" dirty="0" err="1" smtClean="0">
                          <a:solidFill>
                            <a:srgbClr val="FF0000"/>
                          </a:solidFill>
                        </a:rPr>
                        <a:t>SubmitControl</a:t>
                      </a:r>
                      <a:r>
                        <a:rPr lang="en-US" altLang="zh-TW" sz="1800" b="0" i="0" kern="1200" dirty="0" smtClean="0">
                          <a:solidFill>
                            <a:srgbClr val="FF0000"/>
                          </a:solidFill>
                          <a:effectLst/>
                          <a:latin typeface="+mn-lt"/>
                          <a:ea typeface="+mn-ea"/>
                          <a:cs typeface="+mn-cs"/>
                        </a:rPr>
                        <a:t>.</a:t>
                      </a:r>
                      <a:r>
                        <a:rPr lang="en-US" altLang="zh-TW" sz="1800" b="0" i="0" kern="1200" dirty="0" smtClean="0">
                          <a:solidFill>
                            <a:schemeClr val="tx1"/>
                          </a:solidFill>
                          <a:effectLst/>
                          <a:latin typeface="+mn-lt"/>
                          <a:ea typeface="+mn-ea"/>
                          <a:cs typeface="+mn-cs"/>
                        </a:rPr>
                        <a:t> The setting can be configured through GPO: Computer Configuration &gt; [Policies] &gt; Windows Settings &gt; Security Settings &gt; Local Policies &gt; Security Options: Domain Controller: Allow server operators to schedule tasks, set to disabled.</a:t>
                      </a:r>
                    </a:p>
                    <a:p>
                      <a:pPr marL="285750" indent="-285750" fontAlgn="t">
                        <a:buClrTx/>
                        <a:buFont typeface="Wingdings" panose="05000000000000000000" pitchFamily="2" charset="2"/>
                        <a:buChar char="n"/>
                      </a:pPr>
                      <a:r>
                        <a:rPr lang="zh-TW" altLang="en-US" sz="1800" b="0" i="0" kern="1200" dirty="0" smtClean="0">
                          <a:solidFill>
                            <a:schemeClr val="tx1"/>
                          </a:solidFill>
                          <a:effectLst/>
                          <a:latin typeface="+mn-lt"/>
                          <a:ea typeface="+mn-ea"/>
                          <a:cs typeface="+mn-cs"/>
                        </a:rPr>
                        <a:t>配置計劃任務的設定以強制任務在經過身份驗證的帳戶的上下文中運行，而不是允許它們作為 </a:t>
                      </a:r>
                      <a:r>
                        <a:rPr lang="en-US" altLang="zh-TW" sz="1800" b="0" i="0" kern="1200" dirty="0" smtClean="0">
                          <a:solidFill>
                            <a:schemeClr val="tx1"/>
                          </a:solidFill>
                          <a:effectLst/>
                          <a:latin typeface="+mn-lt"/>
                          <a:ea typeface="+mn-ea"/>
                          <a:cs typeface="+mn-cs"/>
                        </a:rPr>
                        <a:t>SYSTEM </a:t>
                      </a:r>
                      <a:r>
                        <a:rPr lang="zh-TW" altLang="en-US" sz="1800" b="0" i="0" kern="1200" dirty="0" smtClean="0">
                          <a:solidFill>
                            <a:schemeClr val="tx1"/>
                          </a:solidFill>
                          <a:effectLst/>
                          <a:latin typeface="+mn-lt"/>
                          <a:ea typeface="+mn-ea"/>
                          <a:cs typeface="+mn-cs"/>
                        </a:rPr>
                        <a:t>運行。關聯的註冊表項位於</a:t>
                      </a:r>
                      <a:r>
                        <a:rPr lang="en-US" altLang="zh-TW" sz="1600" dirty="0" smtClean="0">
                          <a:solidFill>
                            <a:srgbClr val="FF0000"/>
                          </a:solidFill>
                        </a:rPr>
                        <a:t>HKLM\SYSTEM\</a:t>
                      </a:r>
                      <a:r>
                        <a:rPr lang="en-US" altLang="zh-TW" sz="1600" dirty="0" err="1" smtClean="0">
                          <a:solidFill>
                            <a:srgbClr val="FF0000"/>
                          </a:solidFill>
                        </a:rPr>
                        <a:t>CurrentControlSet</a:t>
                      </a:r>
                      <a:r>
                        <a:rPr lang="en-US" altLang="zh-TW" sz="1600" dirty="0" smtClean="0">
                          <a:solidFill>
                            <a:srgbClr val="FF0000"/>
                          </a:solidFill>
                        </a:rPr>
                        <a:t>\Control\</a:t>
                      </a:r>
                      <a:r>
                        <a:rPr lang="en-US" altLang="zh-TW" sz="1600" dirty="0" err="1" smtClean="0">
                          <a:solidFill>
                            <a:srgbClr val="FF0000"/>
                          </a:solidFill>
                        </a:rPr>
                        <a:t>Lsa</a:t>
                      </a:r>
                      <a:r>
                        <a:rPr lang="en-US" altLang="zh-TW" sz="1600" dirty="0" smtClean="0">
                          <a:solidFill>
                            <a:srgbClr val="FF0000"/>
                          </a:solidFill>
                        </a:rPr>
                        <a:t>\</a:t>
                      </a:r>
                      <a:r>
                        <a:rPr lang="en-US" altLang="zh-TW" sz="1600" dirty="0" err="1" smtClean="0">
                          <a:solidFill>
                            <a:srgbClr val="FF0000"/>
                          </a:solidFill>
                        </a:rPr>
                        <a:t>SubmitControl</a:t>
                      </a:r>
                      <a:r>
                        <a:rPr lang="zh-TW" altLang="en-US" sz="1800" b="0" i="0" kern="1200" dirty="0" smtClean="0">
                          <a:solidFill>
                            <a:schemeClr val="tx1"/>
                          </a:solidFill>
                          <a:effectLst/>
                          <a:latin typeface="+mn-lt"/>
                          <a:ea typeface="+mn-ea"/>
                          <a:cs typeface="+mn-cs"/>
                        </a:rPr>
                        <a:t>。可透過 </a:t>
                      </a:r>
                      <a:r>
                        <a:rPr lang="en-US" altLang="zh-TW" sz="1800" b="0" i="0" kern="1200" dirty="0" smtClean="0">
                          <a:solidFill>
                            <a:schemeClr val="tx1"/>
                          </a:solidFill>
                          <a:effectLst/>
                          <a:latin typeface="+mn-lt"/>
                          <a:ea typeface="+mn-ea"/>
                          <a:cs typeface="+mn-cs"/>
                        </a:rPr>
                        <a:t>GPO </a:t>
                      </a:r>
                      <a:r>
                        <a:rPr lang="zh-TW" altLang="en-US" sz="1800" b="0" i="0" kern="1200" dirty="0" smtClean="0">
                          <a:solidFill>
                            <a:schemeClr val="tx1"/>
                          </a:solidFill>
                          <a:effectLst/>
                          <a:latin typeface="+mn-lt"/>
                          <a:ea typeface="+mn-ea"/>
                          <a:cs typeface="+mn-cs"/>
                        </a:rPr>
                        <a:t>設定此設定：電腦設定 </a:t>
                      </a:r>
                      <a:r>
                        <a:rPr lang="en-US" altLang="zh-TW" sz="1800" b="0" i="0" kern="1200" dirty="0" smtClean="0">
                          <a:solidFill>
                            <a:schemeClr val="tx1"/>
                          </a:solidFill>
                          <a:effectLst/>
                          <a:latin typeface="+mn-lt"/>
                          <a:ea typeface="+mn-ea"/>
                          <a:cs typeface="+mn-cs"/>
                        </a:rPr>
                        <a:t>&gt; [</a:t>
                      </a:r>
                      <a:r>
                        <a:rPr lang="zh-TW" altLang="en-US" sz="1800" b="0" i="0" kern="1200" dirty="0" smtClean="0">
                          <a:solidFill>
                            <a:schemeClr val="tx1"/>
                          </a:solidFill>
                          <a:effectLst/>
                          <a:latin typeface="+mn-lt"/>
                          <a:ea typeface="+mn-ea"/>
                          <a:cs typeface="+mn-cs"/>
                        </a:rPr>
                        <a:t>策略</a:t>
                      </a:r>
                      <a:r>
                        <a:rPr lang="en-US" altLang="zh-TW" sz="1800" b="0" i="0" kern="1200" dirty="0" smtClean="0">
                          <a:solidFill>
                            <a:schemeClr val="tx1"/>
                          </a:solidFill>
                          <a:effectLst/>
                          <a:latin typeface="+mn-lt"/>
                          <a:ea typeface="+mn-ea"/>
                          <a:cs typeface="+mn-cs"/>
                        </a:rPr>
                        <a:t>] &gt; Windows </a:t>
                      </a:r>
                      <a:r>
                        <a:rPr lang="zh-TW" altLang="en-US" sz="1800" b="0" i="0" kern="1200" dirty="0" smtClean="0">
                          <a:solidFill>
                            <a:schemeClr val="tx1"/>
                          </a:solidFill>
                          <a:effectLst/>
                          <a:latin typeface="+mn-lt"/>
                          <a:ea typeface="+mn-ea"/>
                          <a:cs typeface="+mn-cs"/>
                        </a:rPr>
                        <a:t>設定 </a:t>
                      </a:r>
                      <a:r>
                        <a:rPr lang="en-US" altLang="zh-TW" sz="1800" b="0" i="0" kern="1200" dirty="0" smtClean="0">
                          <a:solidFill>
                            <a:schemeClr val="tx1"/>
                          </a:solidFill>
                          <a:effectLst/>
                          <a:latin typeface="+mn-lt"/>
                          <a:ea typeface="+mn-ea"/>
                          <a:cs typeface="+mn-cs"/>
                        </a:rPr>
                        <a:t>&gt; </a:t>
                      </a:r>
                      <a:r>
                        <a:rPr lang="zh-TW" altLang="en-US" sz="1800" b="0" i="0" kern="1200" dirty="0" smtClean="0">
                          <a:solidFill>
                            <a:schemeClr val="tx1"/>
                          </a:solidFill>
                          <a:effectLst/>
                          <a:latin typeface="+mn-lt"/>
                          <a:ea typeface="+mn-ea"/>
                          <a:cs typeface="+mn-cs"/>
                        </a:rPr>
                        <a:t>安全性設定 </a:t>
                      </a:r>
                      <a:r>
                        <a:rPr lang="en-US" altLang="zh-TW" sz="1800" b="0" i="0" kern="1200" dirty="0" smtClean="0">
                          <a:solidFill>
                            <a:schemeClr val="tx1"/>
                          </a:solidFill>
                          <a:effectLst/>
                          <a:latin typeface="+mn-lt"/>
                          <a:ea typeface="+mn-ea"/>
                          <a:cs typeface="+mn-cs"/>
                        </a:rPr>
                        <a:t>&gt; </a:t>
                      </a:r>
                      <a:r>
                        <a:rPr lang="zh-TW" altLang="en-US" sz="1800" b="0" i="0" kern="1200" dirty="0" smtClean="0">
                          <a:solidFill>
                            <a:schemeClr val="tx1"/>
                          </a:solidFill>
                          <a:effectLst/>
                          <a:latin typeface="+mn-lt"/>
                          <a:ea typeface="+mn-ea"/>
                          <a:cs typeface="+mn-cs"/>
                        </a:rPr>
                        <a:t>本機原則 </a:t>
                      </a:r>
                      <a:r>
                        <a:rPr lang="en-US" altLang="zh-TW" sz="1800" b="0" i="0" kern="1200" dirty="0" smtClean="0">
                          <a:solidFill>
                            <a:schemeClr val="tx1"/>
                          </a:solidFill>
                          <a:effectLst/>
                          <a:latin typeface="+mn-lt"/>
                          <a:ea typeface="+mn-ea"/>
                          <a:cs typeface="+mn-cs"/>
                        </a:rPr>
                        <a:t>&gt; </a:t>
                      </a:r>
                      <a:r>
                        <a:rPr lang="zh-TW" altLang="en-US" sz="1800" b="0" i="0" kern="1200" dirty="0" smtClean="0">
                          <a:solidFill>
                            <a:schemeClr val="tx1"/>
                          </a:solidFill>
                          <a:effectLst/>
                          <a:latin typeface="+mn-lt"/>
                          <a:ea typeface="+mn-ea"/>
                          <a:cs typeface="+mn-cs"/>
                        </a:rPr>
                        <a:t>安全性選項： 網域控制站：允許伺服器操作員排程任務，設定為停用。</a:t>
                      </a:r>
                      <a:endParaRPr lang="zh-TW" altLang="en-US" sz="17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2916449438"/>
                  </a:ext>
                </a:extLst>
              </a:tr>
            </a:tbl>
          </a:graphicData>
        </a:graphic>
      </p:graphicFrame>
      <p:sp>
        <p:nvSpPr>
          <p:cNvPr id="7" name="投影片編號版面配置區 6"/>
          <p:cNvSpPr>
            <a:spLocks noGrp="1"/>
          </p:cNvSpPr>
          <p:nvPr>
            <p:ph type="sldNum" sz="quarter" idx="12"/>
          </p:nvPr>
        </p:nvSpPr>
        <p:spPr/>
        <p:txBody>
          <a:bodyPr/>
          <a:lstStyle/>
          <a:p>
            <a:fld id="{D16C3A51-89D0-4E4D-AA61-5A30A561532A}" type="slidenum">
              <a:rPr lang="zh-TW" altLang="en-US" smtClean="0"/>
              <a:pPr/>
              <a:t>45</a:t>
            </a:fld>
            <a:endParaRPr lang="zh-TW" altLang="en-US"/>
          </a:p>
        </p:txBody>
      </p:sp>
      <p:sp>
        <p:nvSpPr>
          <p:cNvPr id="6" name="矩形 5"/>
          <p:cNvSpPr/>
          <p:nvPr/>
        </p:nvSpPr>
        <p:spPr>
          <a:xfrm>
            <a:off x="0" y="0"/>
            <a:ext cx="3175356" cy="461665"/>
          </a:xfrm>
          <a:prstGeom prst="rect">
            <a:avLst/>
          </a:prstGeom>
        </p:spPr>
        <p:txBody>
          <a:bodyPr wrap="none">
            <a:spAutoFit/>
          </a:bodyPr>
          <a:lstStyle/>
          <a:p>
            <a:r>
              <a:rPr lang="en-US" altLang="zh-TW" sz="2400" b="1" dirty="0">
                <a:solidFill>
                  <a:srgbClr val="39434C"/>
                </a:solidFill>
                <a:latin typeface="Roboto-Light"/>
              </a:rPr>
              <a:t>Mitigations</a:t>
            </a:r>
            <a:r>
              <a:rPr lang="zh-TW" altLang="en-US" sz="2400" b="1" dirty="0">
                <a:solidFill>
                  <a:srgbClr val="39434C"/>
                </a:solidFill>
                <a:latin typeface="Roboto-Light"/>
              </a:rPr>
              <a:t> </a:t>
            </a:r>
            <a:r>
              <a:rPr lang="zh-TW" altLang="en-US" sz="2400" b="1" dirty="0"/>
              <a:t>緩解措施</a:t>
            </a:r>
          </a:p>
        </p:txBody>
      </p:sp>
    </p:spTree>
    <p:extLst>
      <p:ext uri="{BB962C8B-B14F-4D97-AF65-F5344CB8AC3E}">
        <p14:creationId xmlns:p14="http://schemas.microsoft.com/office/powerpoint/2010/main" val="268368267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p:txBody>
          <a:bodyPr/>
          <a:lstStyle/>
          <a:p>
            <a:fld id="{7F744221-BDCB-440C-89EF-463871313D3B}" type="slidenum">
              <a:rPr lang="zh-TW" altLang="en-US" smtClean="0"/>
              <a:pPr/>
              <a:t>46</a:t>
            </a:fld>
            <a:endParaRPr lang="zh-TW" altLang="en-US"/>
          </a:p>
        </p:txBody>
      </p:sp>
      <p:graphicFrame>
        <p:nvGraphicFramePr>
          <p:cNvPr id="3" name="表格 2"/>
          <p:cNvGraphicFramePr>
            <a:graphicFrameLocks noGrp="1"/>
          </p:cNvGraphicFramePr>
          <p:nvPr>
            <p:extLst>
              <p:ext uri="{D42A27DB-BD31-4B8C-83A1-F6EECF244321}">
                <p14:modId xmlns:p14="http://schemas.microsoft.com/office/powerpoint/2010/main" val="2406403337"/>
              </p:ext>
            </p:extLst>
          </p:nvPr>
        </p:nvGraphicFramePr>
        <p:xfrm>
          <a:off x="1" y="1988698"/>
          <a:ext cx="11804985" cy="3155260"/>
        </p:xfrm>
        <a:graphic>
          <a:graphicData uri="http://schemas.openxmlformats.org/drawingml/2006/table">
            <a:tbl>
              <a:tblPr/>
              <a:tblGrid>
                <a:gridCol w="938755">
                  <a:extLst>
                    <a:ext uri="{9D8B030D-6E8A-4147-A177-3AD203B41FA5}">
                      <a16:colId xmlns:a16="http://schemas.microsoft.com/office/drawing/2014/main" val="2878006881"/>
                    </a:ext>
                  </a:extLst>
                </a:gridCol>
                <a:gridCol w="1609527">
                  <a:extLst>
                    <a:ext uri="{9D8B030D-6E8A-4147-A177-3AD203B41FA5}">
                      <a16:colId xmlns:a16="http://schemas.microsoft.com/office/drawing/2014/main" val="1452961722"/>
                    </a:ext>
                  </a:extLst>
                </a:gridCol>
                <a:gridCol w="9256703">
                  <a:extLst>
                    <a:ext uri="{9D8B030D-6E8A-4147-A177-3AD203B41FA5}">
                      <a16:colId xmlns:a16="http://schemas.microsoft.com/office/drawing/2014/main" val="612041098"/>
                    </a:ext>
                  </a:extLst>
                </a:gridCol>
              </a:tblGrid>
              <a:tr h="881349">
                <a:tc>
                  <a:txBody>
                    <a:bodyPr/>
                    <a:lstStyle/>
                    <a:p>
                      <a:pPr fontAlgn="t"/>
                      <a:r>
                        <a:rPr lang="en-US" altLang="zh-TW" sz="1800" b="0" i="0" u="none" strike="noStrike" kern="1200" dirty="0" smtClean="0">
                          <a:solidFill>
                            <a:schemeClr val="tx1"/>
                          </a:solidFill>
                          <a:effectLst/>
                          <a:latin typeface="+mn-lt"/>
                          <a:ea typeface="+mn-ea"/>
                          <a:cs typeface="+mn-cs"/>
                          <a:hlinkClick r:id="rId2"/>
                        </a:rPr>
                        <a:t>M1026</a:t>
                      </a:r>
                      <a:endParaRPr lang="en-US" sz="14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2"/>
                        </a:rPr>
                        <a:t>Privileged Account Management</a:t>
                      </a:r>
                      <a:endParaRPr lang="en-US" sz="14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marL="171450" indent="-171450" fontAlgn="t">
                        <a:buFont typeface="Wingdings" panose="05000000000000000000" pitchFamily="2" charset="2"/>
                        <a:buChar char="n"/>
                      </a:pPr>
                      <a:r>
                        <a:rPr lang="zh-TW" altLang="en-US" sz="1700" b="0" i="0" kern="1200" dirty="0" smtClean="0">
                          <a:solidFill>
                            <a:schemeClr val="tx1"/>
                          </a:solidFill>
                          <a:effectLst/>
                          <a:latin typeface="+mn-lt"/>
                          <a:ea typeface="+mn-ea"/>
                          <a:cs typeface="+mn-cs"/>
                        </a:rPr>
                        <a:t> </a:t>
                      </a:r>
                      <a:r>
                        <a:rPr lang="en-US" altLang="zh-TW" sz="1800" b="0" i="0" kern="1200" dirty="0" smtClean="0">
                          <a:solidFill>
                            <a:schemeClr val="tx1"/>
                          </a:solidFill>
                          <a:effectLst/>
                          <a:latin typeface="+mn-lt"/>
                          <a:ea typeface="+mn-ea"/>
                          <a:cs typeface="+mn-cs"/>
                        </a:rPr>
                        <a:t>Configure the Increase Scheduling Priority option to only allow the Administrators group the rights to schedule a priority process. This can be can be configured through GPO: Computer Configuration &gt; [Policies] &gt; Windows Settings &gt; Security Settings &gt; Local Policies &gt; User Rights Assignment: Increase scheduling priority.</a:t>
                      </a:r>
                    </a:p>
                    <a:p>
                      <a:pPr marL="171450" indent="-171450" fontAlgn="t">
                        <a:buFont typeface="Wingdings" panose="05000000000000000000" pitchFamily="2" charset="2"/>
                        <a:buChar char="n"/>
                      </a:pPr>
                      <a:r>
                        <a:rPr lang="zh-TW" altLang="en-US" sz="1800" b="0" i="0" kern="1200" dirty="0" smtClean="0">
                          <a:solidFill>
                            <a:schemeClr val="tx1"/>
                          </a:solidFill>
                          <a:effectLst/>
                          <a:latin typeface="+mn-lt"/>
                          <a:ea typeface="+mn-ea"/>
                          <a:cs typeface="+mn-cs"/>
                        </a:rPr>
                        <a:t>配置「增加排程優先權」選項以僅允許管理員群組調度優先權進程的權限。這可以透過 </a:t>
                      </a:r>
                      <a:r>
                        <a:rPr lang="en-US" altLang="zh-TW" sz="1800" b="0" i="0" kern="1200" dirty="0" smtClean="0">
                          <a:solidFill>
                            <a:schemeClr val="tx1"/>
                          </a:solidFill>
                          <a:effectLst/>
                          <a:latin typeface="+mn-lt"/>
                          <a:ea typeface="+mn-ea"/>
                          <a:cs typeface="+mn-cs"/>
                        </a:rPr>
                        <a:t>GPO </a:t>
                      </a:r>
                      <a:r>
                        <a:rPr lang="zh-TW" altLang="en-US" sz="1800" b="0" i="0" kern="1200" dirty="0" smtClean="0">
                          <a:solidFill>
                            <a:schemeClr val="tx1"/>
                          </a:solidFill>
                          <a:effectLst/>
                          <a:latin typeface="+mn-lt"/>
                          <a:ea typeface="+mn-ea"/>
                          <a:cs typeface="+mn-cs"/>
                        </a:rPr>
                        <a:t>進行設定：電腦設定 </a:t>
                      </a:r>
                      <a:r>
                        <a:rPr lang="en-US" altLang="zh-TW" sz="1800" b="0" i="0" kern="1200" dirty="0" smtClean="0">
                          <a:solidFill>
                            <a:schemeClr val="tx1"/>
                          </a:solidFill>
                          <a:effectLst/>
                          <a:latin typeface="+mn-lt"/>
                          <a:ea typeface="+mn-ea"/>
                          <a:cs typeface="+mn-cs"/>
                        </a:rPr>
                        <a:t>&gt; [</a:t>
                      </a:r>
                      <a:r>
                        <a:rPr lang="zh-TW" altLang="en-US" sz="1800" b="0" i="0" kern="1200" dirty="0" smtClean="0">
                          <a:solidFill>
                            <a:schemeClr val="tx1"/>
                          </a:solidFill>
                          <a:effectLst/>
                          <a:latin typeface="+mn-lt"/>
                          <a:ea typeface="+mn-ea"/>
                          <a:cs typeface="+mn-cs"/>
                        </a:rPr>
                        <a:t>策略</a:t>
                      </a:r>
                      <a:r>
                        <a:rPr lang="en-US" altLang="zh-TW" sz="1800" b="0" i="0" kern="1200" dirty="0" smtClean="0">
                          <a:solidFill>
                            <a:schemeClr val="tx1"/>
                          </a:solidFill>
                          <a:effectLst/>
                          <a:latin typeface="+mn-lt"/>
                          <a:ea typeface="+mn-ea"/>
                          <a:cs typeface="+mn-cs"/>
                        </a:rPr>
                        <a:t>] &gt; Windows </a:t>
                      </a:r>
                      <a:r>
                        <a:rPr lang="zh-TW" altLang="en-US" sz="1800" b="0" i="0" kern="1200" dirty="0" smtClean="0">
                          <a:solidFill>
                            <a:schemeClr val="tx1"/>
                          </a:solidFill>
                          <a:effectLst/>
                          <a:latin typeface="+mn-lt"/>
                          <a:ea typeface="+mn-ea"/>
                          <a:cs typeface="+mn-cs"/>
                        </a:rPr>
                        <a:t>設定 </a:t>
                      </a:r>
                      <a:r>
                        <a:rPr lang="en-US" altLang="zh-TW" sz="1800" b="0" i="0" kern="1200" dirty="0" smtClean="0">
                          <a:solidFill>
                            <a:schemeClr val="tx1"/>
                          </a:solidFill>
                          <a:effectLst/>
                          <a:latin typeface="+mn-lt"/>
                          <a:ea typeface="+mn-ea"/>
                          <a:cs typeface="+mn-cs"/>
                        </a:rPr>
                        <a:t>&gt; </a:t>
                      </a:r>
                      <a:r>
                        <a:rPr lang="zh-TW" altLang="en-US" sz="1800" b="0" i="0" kern="1200" dirty="0" smtClean="0">
                          <a:solidFill>
                            <a:schemeClr val="tx1"/>
                          </a:solidFill>
                          <a:effectLst/>
                          <a:latin typeface="+mn-lt"/>
                          <a:ea typeface="+mn-ea"/>
                          <a:cs typeface="+mn-cs"/>
                        </a:rPr>
                        <a:t>安全性設定 </a:t>
                      </a:r>
                      <a:r>
                        <a:rPr lang="en-US" altLang="zh-TW" sz="1800" b="0" i="0" kern="1200" dirty="0" smtClean="0">
                          <a:solidFill>
                            <a:schemeClr val="tx1"/>
                          </a:solidFill>
                          <a:effectLst/>
                          <a:latin typeface="+mn-lt"/>
                          <a:ea typeface="+mn-ea"/>
                          <a:cs typeface="+mn-cs"/>
                        </a:rPr>
                        <a:t>&gt; </a:t>
                      </a:r>
                      <a:r>
                        <a:rPr lang="zh-TW" altLang="en-US" sz="1800" b="0" i="0" kern="1200" dirty="0" smtClean="0">
                          <a:solidFill>
                            <a:schemeClr val="tx1"/>
                          </a:solidFill>
                          <a:effectLst/>
                          <a:latin typeface="+mn-lt"/>
                          <a:ea typeface="+mn-ea"/>
                          <a:cs typeface="+mn-cs"/>
                        </a:rPr>
                        <a:t>本機原則 </a:t>
                      </a:r>
                      <a:r>
                        <a:rPr lang="en-US" altLang="zh-TW" sz="1800" b="0" i="0" kern="1200" dirty="0" smtClean="0">
                          <a:solidFill>
                            <a:schemeClr val="tx1"/>
                          </a:solidFill>
                          <a:effectLst/>
                          <a:latin typeface="+mn-lt"/>
                          <a:ea typeface="+mn-ea"/>
                          <a:cs typeface="+mn-cs"/>
                        </a:rPr>
                        <a:t>&gt; </a:t>
                      </a:r>
                      <a:r>
                        <a:rPr lang="zh-TW" altLang="en-US" sz="1800" b="0" i="0" kern="1200" dirty="0" smtClean="0">
                          <a:solidFill>
                            <a:schemeClr val="tx1"/>
                          </a:solidFill>
                          <a:effectLst/>
                          <a:latin typeface="+mn-lt"/>
                          <a:ea typeface="+mn-ea"/>
                          <a:cs typeface="+mn-cs"/>
                        </a:rPr>
                        <a:t>使用者權限指派：增加計畫優先權。</a:t>
                      </a:r>
                      <a:endParaRPr lang="en-US" altLang="zh-TW" sz="17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4032700040"/>
                  </a:ext>
                </a:extLst>
              </a:tr>
              <a:tr h="881349">
                <a:tc>
                  <a:txBody>
                    <a:bodyPr/>
                    <a:lstStyle/>
                    <a:p>
                      <a:pPr fontAlgn="t"/>
                      <a:r>
                        <a:rPr lang="en-US" altLang="zh-TW" sz="1800" b="0" i="0" u="none" strike="noStrike" kern="1200" dirty="0" smtClean="0">
                          <a:solidFill>
                            <a:schemeClr val="tx1"/>
                          </a:solidFill>
                          <a:effectLst/>
                          <a:latin typeface="+mn-lt"/>
                          <a:ea typeface="+mn-ea"/>
                          <a:cs typeface="+mn-cs"/>
                          <a:hlinkClick r:id="rId3"/>
                        </a:rPr>
                        <a:t>M1018</a:t>
                      </a:r>
                      <a:endParaRPr lang="en-US" sz="14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3"/>
                        </a:rPr>
                        <a:t>User Account Management</a:t>
                      </a:r>
                      <a:endParaRPr lang="en-US" sz="14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marL="285750" indent="-285750" fontAlgn="t">
                        <a:buFont typeface="Wingdings" panose="05000000000000000000" pitchFamily="2" charset="2"/>
                        <a:buChar char="n"/>
                      </a:pPr>
                      <a:r>
                        <a:rPr lang="en-US" altLang="zh-TW" sz="1800" b="0" i="0" kern="1200" dirty="0" smtClean="0">
                          <a:solidFill>
                            <a:schemeClr val="tx1"/>
                          </a:solidFill>
                          <a:effectLst/>
                          <a:latin typeface="+mn-lt"/>
                          <a:ea typeface="+mn-ea"/>
                          <a:cs typeface="+mn-cs"/>
                        </a:rPr>
                        <a:t>Limit privileges of user accounts and remediate Privilege Escalation vectors so only authorized administrators can create scheduled tasks on remote systems.</a:t>
                      </a:r>
                    </a:p>
                    <a:p>
                      <a:pPr marL="285750" indent="-285750" fontAlgn="t">
                        <a:buFont typeface="Wingdings" panose="05000000000000000000" pitchFamily="2" charset="2"/>
                        <a:buChar char="n"/>
                      </a:pPr>
                      <a:r>
                        <a:rPr lang="zh-TW" altLang="en-US" sz="1800" b="0" i="0" kern="1200" dirty="0" smtClean="0">
                          <a:solidFill>
                            <a:schemeClr val="tx1"/>
                          </a:solidFill>
                          <a:effectLst/>
                          <a:latin typeface="+mn-lt"/>
                          <a:ea typeface="+mn-ea"/>
                          <a:cs typeface="+mn-cs"/>
                        </a:rPr>
                        <a:t>限制使用者帳戶的權限並修復權限升級向量，以便只有授權管理員才能在遠端系統上建立排程任務。</a:t>
                      </a:r>
                      <a:endParaRPr lang="en-US" altLang="zh-TW" sz="17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1592305558"/>
                  </a:ext>
                </a:extLst>
              </a:tr>
            </a:tbl>
          </a:graphicData>
        </a:graphic>
      </p:graphicFrame>
      <p:sp>
        <p:nvSpPr>
          <p:cNvPr id="4" name="矩形 3"/>
          <p:cNvSpPr/>
          <p:nvPr/>
        </p:nvSpPr>
        <p:spPr>
          <a:xfrm>
            <a:off x="0" y="0"/>
            <a:ext cx="3175356" cy="461665"/>
          </a:xfrm>
          <a:prstGeom prst="rect">
            <a:avLst/>
          </a:prstGeom>
        </p:spPr>
        <p:txBody>
          <a:bodyPr wrap="none">
            <a:spAutoFit/>
          </a:bodyPr>
          <a:lstStyle/>
          <a:p>
            <a:r>
              <a:rPr lang="en-US" altLang="zh-TW" sz="2400" b="1" dirty="0">
                <a:solidFill>
                  <a:srgbClr val="39434C"/>
                </a:solidFill>
                <a:latin typeface="Roboto-Light"/>
              </a:rPr>
              <a:t>Mitigations</a:t>
            </a:r>
            <a:r>
              <a:rPr lang="zh-TW" altLang="en-US" sz="2400" b="1" dirty="0">
                <a:solidFill>
                  <a:srgbClr val="39434C"/>
                </a:solidFill>
                <a:latin typeface="Roboto-Light"/>
              </a:rPr>
              <a:t> </a:t>
            </a:r>
            <a:r>
              <a:rPr lang="zh-TW" altLang="en-US" sz="2400" b="1" dirty="0"/>
              <a:t>緩解措施</a:t>
            </a:r>
          </a:p>
        </p:txBody>
      </p:sp>
      <p:graphicFrame>
        <p:nvGraphicFramePr>
          <p:cNvPr id="5" name="表格 4"/>
          <p:cNvGraphicFramePr>
            <a:graphicFrameLocks noGrp="1"/>
          </p:cNvGraphicFramePr>
          <p:nvPr>
            <p:extLst>
              <p:ext uri="{D42A27DB-BD31-4B8C-83A1-F6EECF244321}">
                <p14:modId xmlns:p14="http://schemas.microsoft.com/office/powerpoint/2010/main" val="202967103"/>
              </p:ext>
            </p:extLst>
          </p:nvPr>
        </p:nvGraphicFramePr>
        <p:xfrm>
          <a:off x="0" y="1706468"/>
          <a:ext cx="11804985" cy="282230"/>
        </p:xfrm>
        <a:graphic>
          <a:graphicData uri="http://schemas.openxmlformats.org/drawingml/2006/table">
            <a:tbl>
              <a:tblPr/>
              <a:tblGrid>
                <a:gridCol w="938755">
                  <a:extLst>
                    <a:ext uri="{9D8B030D-6E8A-4147-A177-3AD203B41FA5}">
                      <a16:colId xmlns:a16="http://schemas.microsoft.com/office/drawing/2014/main" val="82720451"/>
                    </a:ext>
                  </a:extLst>
                </a:gridCol>
                <a:gridCol w="1609527">
                  <a:extLst>
                    <a:ext uri="{9D8B030D-6E8A-4147-A177-3AD203B41FA5}">
                      <a16:colId xmlns:a16="http://schemas.microsoft.com/office/drawing/2014/main" val="1668877844"/>
                    </a:ext>
                  </a:extLst>
                </a:gridCol>
                <a:gridCol w="9256703">
                  <a:extLst>
                    <a:ext uri="{9D8B030D-6E8A-4147-A177-3AD203B41FA5}">
                      <a16:colId xmlns:a16="http://schemas.microsoft.com/office/drawing/2014/main" val="3299818424"/>
                    </a:ext>
                  </a:extLst>
                </a:gridCol>
              </a:tblGrid>
              <a:tr h="190093">
                <a:tc>
                  <a:txBody>
                    <a:bodyPr/>
                    <a:lstStyle/>
                    <a:p>
                      <a:pPr algn="l" fontAlgn="b"/>
                      <a:r>
                        <a:rPr lang="en-US" sz="1400" b="1" dirty="0">
                          <a:effectLst/>
                        </a:rPr>
                        <a:t>ID</a:t>
                      </a:r>
                    </a:p>
                  </a:txBody>
                  <a:tcPr marL="68870" marR="68870" marT="34435" marB="3443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a:effectLst/>
                        </a:rPr>
                        <a:t>Mitigation</a:t>
                      </a:r>
                    </a:p>
                  </a:txBody>
                  <a:tcPr marL="68870" marR="68870" marT="34435" marB="3443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a:effectLst/>
                        </a:rPr>
                        <a:t>Description</a:t>
                      </a:r>
                    </a:p>
                  </a:txBody>
                  <a:tcPr marL="68870" marR="68870" marT="34435" marB="3443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849550916"/>
                  </a:ext>
                </a:extLst>
              </a:tr>
            </a:tbl>
          </a:graphicData>
        </a:graphic>
      </p:graphicFrame>
    </p:spTree>
    <p:extLst>
      <p:ext uri="{BB962C8B-B14F-4D97-AF65-F5344CB8AC3E}">
        <p14:creationId xmlns:p14="http://schemas.microsoft.com/office/powerpoint/2010/main" val="247259280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76200" y="-118538"/>
            <a:ext cx="2955553" cy="584775"/>
          </a:xfrm>
          <a:prstGeom prst="rect">
            <a:avLst/>
          </a:prstGeom>
        </p:spPr>
        <p:txBody>
          <a:bodyPr wrap="none">
            <a:spAutoFit/>
          </a:bodyPr>
          <a:lstStyle/>
          <a:p>
            <a:r>
              <a:rPr lang="en-US" altLang="zh-TW" sz="3200" b="1" dirty="0">
                <a:solidFill>
                  <a:srgbClr val="39434C"/>
                </a:solidFill>
                <a:latin typeface="Roboto-Light"/>
              </a:rPr>
              <a:t>Detection</a:t>
            </a:r>
            <a:r>
              <a:rPr lang="zh-TW" altLang="en-US" sz="3200" b="1" dirty="0">
                <a:solidFill>
                  <a:srgbClr val="39434C"/>
                </a:solidFill>
                <a:latin typeface="Roboto-Light"/>
              </a:rPr>
              <a:t>偵測</a:t>
            </a:r>
            <a:endParaRPr lang="en-US" altLang="zh-TW" sz="3200" b="1" dirty="0">
              <a:solidFill>
                <a:srgbClr val="39434C"/>
              </a:solidFill>
              <a:latin typeface="Roboto-Light"/>
            </a:endParaRPr>
          </a:p>
        </p:txBody>
      </p:sp>
      <p:graphicFrame>
        <p:nvGraphicFramePr>
          <p:cNvPr id="5" name="表格 4"/>
          <p:cNvGraphicFramePr>
            <a:graphicFrameLocks noGrp="1"/>
          </p:cNvGraphicFramePr>
          <p:nvPr>
            <p:extLst>
              <p:ext uri="{D42A27DB-BD31-4B8C-83A1-F6EECF244321}">
                <p14:modId xmlns:p14="http://schemas.microsoft.com/office/powerpoint/2010/main" val="1948985848"/>
              </p:ext>
            </p:extLst>
          </p:nvPr>
        </p:nvGraphicFramePr>
        <p:xfrm>
          <a:off x="0" y="918130"/>
          <a:ext cx="12192000" cy="4912178"/>
        </p:xfrm>
        <a:graphic>
          <a:graphicData uri="http://schemas.openxmlformats.org/drawingml/2006/table">
            <a:tbl>
              <a:tblPr/>
              <a:tblGrid>
                <a:gridCol w="914400">
                  <a:extLst>
                    <a:ext uri="{9D8B030D-6E8A-4147-A177-3AD203B41FA5}">
                      <a16:colId xmlns:a16="http://schemas.microsoft.com/office/drawing/2014/main" val="906928145"/>
                    </a:ext>
                  </a:extLst>
                </a:gridCol>
                <a:gridCol w="1311007">
                  <a:extLst>
                    <a:ext uri="{9D8B030D-6E8A-4147-A177-3AD203B41FA5}">
                      <a16:colId xmlns:a16="http://schemas.microsoft.com/office/drawing/2014/main" val="515423261"/>
                    </a:ext>
                  </a:extLst>
                </a:gridCol>
                <a:gridCol w="1737536">
                  <a:extLst>
                    <a:ext uri="{9D8B030D-6E8A-4147-A177-3AD203B41FA5}">
                      <a16:colId xmlns:a16="http://schemas.microsoft.com/office/drawing/2014/main" val="951650634"/>
                    </a:ext>
                  </a:extLst>
                </a:gridCol>
                <a:gridCol w="8229057">
                  <a:extLst>
                    <a:ext uri="{9D8B030D-6E8A-4147-A177-3AD203B41FA5}">
                      <a16:colId xmlns:a16="http://schemas.microsoft.com/office/drawing/2014/main" val="1647455623"/>
                    </a:ext>
                  </a:extLst>
                </a:gridCol>
              </a:tblGrid>
              <a:tr h="170552">
                <a:tc>
                  <a:txBody>
                    <a:bodyPr/>
                    <a:lstStyle/>
                    <a:p>
                      <a:pPr algn="l" fontAlgn="b"/>
                      <a:r>
                        <a:rPr lang="en-US" sz="1400" b="1" dirty="0">
                          <a:effectLst/>
                        </a:rPr>
                        <a:t>ID</a:t>
                      </a:r>
                    </a:p>
                  </a:txBody>
                  <a:tcPr marL="54279" marR="54279" marT="27139" marB="2713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a:effectLst/>
                        </a:rPr>
                        <a:t>Data Source</a:t>
                      </a:r>
                    </a:p>
                  </a:txBody>
                  <a:tcPr marL="54279" marR="54279" marT="27139" marB="2713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u="none" dirty="0">
                          <a:effectLst/>
                        </a:rPr>
                        <a:t>Data Component</a:t>
                      </a:r>
                    </a:p>
                  </a:txBody>
                  <a:tcPr marL="54279" marR="54279" marT="27139" marB="2713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a:effectLst/>
                        </a:rPr>
                        <a:t>Detects</a:t>
                      </a:r>
                    </a:p>
                  </a:txBody>
                  <a:tcPr marL="54279" marR="54279" marT="27139" marB="2713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228550365"/>
                  </a:ext>
                </a:extLst>
              </a:tr>
              <a:tr h="891623">
                <a:tc>
                  <a:txBody>
                    <a:bodyPr/>
                    <a:lstStyle/>
                    <a:p>
                      <a:pPr fontAlgn="t"/>
                      <a:r>
                        <a:rPr lang="en-US" altLang="zh-TW" sz="1800" b="0" i="0" u="none" strike="noStrike" kern="1200" dirty="0" smtClean="0">
                          <a:solidFill>
                            <a:schemeClr val="tx1"/>
                          </a:solidFill>
                          <a:effectLst/>
                          <a:latin typeface="+mn-lt"/>
                          <a:ea typeface="+mn-ea"/>
                          <a:cs typeface="+mn-cs"/>
                          <a:hlinkClick r:id="rId2"/>
                        </a:rPr>
                        <a:t>DS0017</a:t>
                      </a:r>
                      <a:endParaRPr lang="en-US" sz="1400" b="1"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2"/>
                        </a:rPr>
                        <a:t>Command</a:t>
                      </a:r>
                      <a:endParaRPr lang="en-US" sz="1400" b="1"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3"/>
                        </a:rPr>
                        <a:t>Command Execution</a:t>
                      </a:r>
                      <a:endParaRPr lang="en-US" altLang="zh-TW" sz="1800" b="0" i="0" u="none" strike="noStrike" kern="1200" dirty="0" smtClean="0">
                        <a:solidFill>
                          <a:schemeClr val="tx1"/>
                        </a:solidFill>
                        <a:effectLst/>
                        <a:latin typeface="+mn-lt"/>
                        <a:ea typeface="+mn-ea"/>
                        <a:cs typeface="+mn-cs"/>
                      </a:endParaRPr>
                    </a:p>
                    <a:p>
                      <a:pPr fontAlgn="t"/>
                      <a:r>
                        <a:rPr lang="zh-TW" altLang="en-US" sz="1600" b="1" u="none" dirty="0" smtClean="0">
                          <a:effectLst/>
                        </a:rPr>
                        <a:t>命令執行</a:t>
                      </a:r>
                      <a:endParaRPr lang="en-US" sz="1600" b="1" u="none"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285750" indent="-285750" fontAlgn="t">
                        <a:buFont typeface="Wingdings" panose="05000000000000000000" pitchFamily="2" charset="2"/>
                        <a:buChar char="n"/>
                      </a:pPr>
                      <a:r>
                        <a:rPr lang="en-US" altLang="zh-TW" sz="1800" b="0" i="0" kern="1200" dirty="0" smtClean="0">
                          <a:solidFill>
                            <a:schemeClr val="tx1"/>
                          </a:solidFill>
                          <a:effectLst/>
                          <a:latin typeface="+mn-lt"/>
                          <a:ea typeface="+mn-ea"/>
                          <a:cs typeface="+mn-cs"/>
                        </a:rPr>
                        <a:t>Monitor executed commands and arguments that may abuse task scheduling functionality to facilitate initial or recurring execution of malicious code.</a:t>
                      </a:r>
                    </a:p>
                    <a:p>
                      <a:pPr marL="285750" indent="-285750" fontAlgn="t">
                        <a:buFont typeface="Wingdings" panose="05000000000000000000" pitchFamily="2" charset="2"/>
                        <a:buChar char="n"/>
                      </a:pPr>
                      <a:r>
                        <a:rPr lang="zh-TW" altLang="en-US" sz="1800" b="0" i="0" kern="1200" dirty="0" smtClean="0">
                          <a:solidFill>
                            <a:schemeClr val="tx1"/>
                          </a:solidFill>
                          <a:effectLst/>
                          <a:latin typeface="+mn-lt"/>
                          <a:ea typeface="+mn-ea"/>
                          <a:cs typeface="+mn-cs"/>
                        </a:rPr>
                        <a:t>監視可能濫用任務調度功能以促進惡意程式碼的初始或重複執行的已執行命令和參數。</a:t>
                      </a:r>
                      <a:endParaRPr lang="en-US" altLang="zh-TW" sz="1400" b="1" i="0" kern="1200" dirty="0" smtClean="0">
                        <a:solidFill>
                          <a:schemeClr val="tx1"/>
                        </a:solidFill>
                        <a:effectLst/>
                        <a:latin typeface="+mn-lt"/>
                        <a:ea typeface="+mn-ea"/>
                        <a:cs typeface="+mn-cs"/>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4077921397"/>
                  </a:ext>
                </a:extLst>
              </a:tr>
              <a:tr h="597315">
                <a:tc>
                  <a:txBody>
                    <a:bodyPr/>
                    <a:lstStyle/>
                    <a:p>
                      <a:pPr fontAlgn="t"/>
                      <a:r>
                        <a:rPr lang="en-US" altLang="zh-TW" sz="1800" b="0" i="0" u="none" strike="noStrike" kern="1200" dirty="0" smtClean="0">
                          <a:solidFill>
                            <a:schemeClr val="tx1"/>
                          </a:solidFill>
                          <a:effectLst/>
                          <a:latin typeface="+mn-lt"/>
                          <a:ea typeface="+mn-ea"/>
                          <a:cs typeface="+mn-cs"/>
                          <a:hlinkClick r:id="rId4"/>
                        </a:rPr>
                        <a:t>DS0032</a:t>
                      </a:r>
                      <a:endParaRPr lang="en-US" sz="1400" b="1"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4"/>
                        </a:rPr>
                        <a:t>Container</a:t>
                      </a:r>
                      <a:endParaRPr lang="en-US" sz="1400" b="1"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5"/>
                        </a:rPr>
                        <a:t>Container Creation</a:t>
                      </a:r>
                      <a:endParaRPr lang="en-US" altLang="zh-TW" sz="1800" b="0" i="0" u="none" strike="noStrike" kern="1200" dirty="0" smtClean="0">
                        <a:solidFill>
                          <a:schemeClr val="tx1"/>
                        </a:solidFill>
                        <a:effectLst/>
                        <a:latin typeface="+mn-lt"/>
                        <a:ea typeface="+mn-ea"/>
                        <a:cs typeface="+mn-cs"/>
                      </a:endParaRPr>
                    </a:p>
                    <a:p>
                      <a:pPr fontAlgn="t"/>
                      <a:r>
                        <a:rPr lang="zh-TW" altLang="en-US" sz="1800" b="1" u="none" dirty="0" smtClean="0">
                          <a:effectLst/>
                        </a:rPr>
                        <a:t>容器創建</a:t>
                      </a:r>
                      <a:endParaRPr lang="en-US" sz="1800" b="1" u="none"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285750" indent="-285750" fontAlgn="t">
                        <a:buFont typeface="Wingdings" panose="05000000000000000000" pitchFamily="2" charset="2"/>
                        <a:buChar char="n"/>
                      </a:pPr>
                      <a:r>
                        <a:rPr lang="en-US" altLang="zh-TW" sz="1800" b="0" i="0" kern="1200" dirty="0" smtClean="0">
                          <a:solidFill>
                            <a:schemeClr val="tx1"/>
                          </a:solidFill>
                          <a:effectLst/>
                          <a:latin typeface="+mn-lt"/>
                          <a:ea typeface="+mn-ea"/>
                          <a:cs typeface="+mn-cs"/>
                        </a:rPr>
                        <a:t>Monitor for newly constructed containers that may abuse task scheduling functionality to facilitate initial or recurring execution of malicious code.</a:t>
                      </a:r>
                    </a:p>
                    <a:p>
                      <a:pPr marL="285750" indent="-285750" fontAlgn="t">
                        <a:buFont typeface="Wingdings" panose="05000000000000000000" pitchFamily="2" charset="2"/>
                        <a:buChar char="n"/>
                      </a:pPr>
                      <a:r>
                        <a:rPr lang="zh-TW" altLang="en-US" sz="1800" b="0" i="0" kern="1200" dirty="0" smtClean="0">
                          <a:solidFill>
                            <a:schemeClr val="tx1"/>
                          </a:solidFill>
                          <a:effectLst/>
                          <a:latin typeface="+mn-lt"/>
                          <a:ea typeface="+mn-ea"/>
                          <a:cs typeface="+mn-cs"/>
                        </a:rPr>
                        <a:t>監視可能濫用任務調度功能以促進惡意程式碼的初始或重複執行的新容器。</a:t>
                      </a:r>
                      <a:endParaRPr lang="en-US" altLang="zh-TW" sz="1100" b="1"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4071033893"/>
                  </a:ext>
                </a:extLst>
              </a:tr>
              <a:tr h="891623">
                <a:tc rowSpan="2">
                  <a:txBody>
                    <a:bodyPr/>
                    <a:lstStyle/>
                    <a:p>
                      <a:r>
                        <a:rPr lang="en-US" altLang="zh-TW" sz="1800" b="0" i="0" u="none" strike="noStrike" kern="1200" dirty="0" smtClean="0">
                          <a:solidFill>
                            <a:schemeClr val="tx1"/>
                          </a:solidFill>
                          <a:effectLst/>
                          <a:latin typeface="+mn-lt"/>
                          <a:ea typeface="+mn-ea"/>
                          <a:cs typeface="+mn-cs"/>
                          <a:hlinkClick r:id="rId6"/>
                        </a:rPr>
                        <a:t>DS0022</a:t>
                      </a:r>
                      <a:endParaRPr lang="zh-TW" altLang="en-US" dirty="0"/>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rowSpan="2">
                  <a:txBody>
                    <a:bodyPr/>
                    <a:lstStyle/>
                    <a:p>
                      <a:pPr fontAlgn="t"/>
                      <a:r>
                        <a:rPr lang="en-US" altLang="zh-TW" sz="1800" b="0" i="0" u="none" strike="noStrike" kern="1200" dirty="0" smtClean="0">
                          <a:solidFill>
                            <a:schemeClr val="tx1"/>
                          </a:solidFill>
                          <a:effectLst/>
                          <a:latin typeface="+mn-lt"/>
                          <a:ea typeface="+mn-ea"/>
                          <a:cs typeface="+mn-cs"/>
                          <a:hlinkClick r:id="rId6"/>
                        </a:rPr>
                        <a:t>File</a:t>
                      </a:r>
                      <a:r>
                        <a:rPr lang="en-US" u="none" strike="noStrike" dirty="0">
                          <a:solidFill>
                            <a:srgbClr val="4F7CAC"/>
                          </a:solidFill>
                          <a:effectLst/>
                          <a:hlinkClick r:id="rId7"/>
                        </a:rPr>
                        <a:t/>
                      </a:r>
                      <a:br>
                        <a:rPr lang="en-US" u="none" strike="noStrike" dirty="0">
                          <a:solidFill>
                            <a:srgbClr val="4F7CAC"/>
                          </a:solidFill>
                          <a:effectLst/>
                          <a:hlinkClick r:id="rId7"/>
                        </a:rPr>
                      </a:br>
                      <a:endParaRPr lang="en-US" dirty="0">
                        <a:effectLst/>
                      </a:endParaRPr>
                    </a:p>
                  </a:txBody>
                  <a:tcPr marL="95250" marR="95250" marT="95250" marB="952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8"/>
                        </a:rPr>
                        <a:t>File Creation</a:t>
                      </a:r>
                      <a:r>
                        <a:rPr lang="zh-TW" altLang="en-US" b="1" u="none" strike="noStrike" dirty="0" smtClean="0">
                          <a:solidFill>
                            <a:schemeClr val="tx1"/>
                          </a:solidFill>
                          <a:effectLst/>
                        </a:rPr>
                        <a:t>文件創建</a:t>
                      </a:r>
                      <a:endParaRPr lang="en-US" dirty="0">
                        <a:effectLst/>
                      </a:endParaRPr>
                    </a:p>
                  </a:txBody>
                  <a:tcPr marL="95250" marR="95250" marT="95250" marB="952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285750" indent="-285750" fontAlgn="t">
                        <a:buFont typeface="Wingdings" panose="05000000000000000000" pitchFamily="2" charset="2"/>
                        <a:buChar char="n"/>
                      </a:pPr>
                      <a:r>
                        <a:rPr lang="en-US" altLang="zh-TW" sz="1800" b="0" i="0" kern="1200" dirty="0" smtClean="0">
                          <a:solidFill>
                            <a:schemeClr val="tx1"/>
                          </a:solidFill>
                          <a:effectLst/>
                          <a:latin typeface="+mn-lt"/>
                          <a:ea typeface="+mn-ea"/>
                          <a:cs typeface="+mn-cs"/>
                        </a:rPr>
                        <a:t>Monitor newly constructed files that may abuse task scheduling functionality to facilitate initial or recurring execution of malicious code.</a:t>
                      </a:r>
                    </a:p>
                    <a:p>
                      <a:pPr marL="285750" indent="-285750" fontAlgn="t">
                        <a:buFont typeface="Wingdings" panose="05000000000000000000" pitchFamily="2" charset="2"/>
                        <a:buChar char="n"/>
                      </a:pPr>
                      <a:r>
                        <a:rPr lang="zh-TW" altLang="en-US" sz="1800" b="0" i="0" kern="1200" dirty="0" smtClean="0">
                          <a:solidFill>
                            <a:schemeClr val="tx1"/>
                          </a:solidFill>
                          <a:effectLst/>
                          <a:latin typeface="+mn-lt"/>
                          <a:ea typeface="+mn-ea"/>
                          <a:cs typeface="+mn-cs"/>
                        </a:rPr>
                        <a:t>監視可能濫用任務調度功能以促進惡意程式碼的初始或重複執行的新檔案。</a:t>
                      </a:r>
                      <a:endParaRPr lang="zh-TW" altLang="en-US" sz="1000" b="1" dirty="0">
                        <a:solidFill>
                          <a:schemeClr val="tx1"/>
                        </a:solidFill>
                        <a:effectLst/>
                      </a:endParaRPr>
                    </a:p>
                  </a:txBody>
                  <a:tcPr marL="95250" marR="95250" marT="95250" marB="952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462269059"/>
                  </a:ext>
                </a:extLst>
              </a:tr>
              <a:tr h="517549">
                <a:tc vMerge="1">
                  <a:txBody>
                    <a:bodyPr/>
                    <a:lstStyle/>
                    <a:p>
                      <a:pPr fontAlgn="t"/>
                      <a:endParaRPr lang="zh-TW" altLang="en-US" sz="1400"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vMerge="1">
                  <a:txBody>
                    <a:bodyPr/>
                    <a:lstStyle/>
                    <a:p>
                      <a:pPr fontAlgn="t"/>
                      <a:endParaRPr lang="en-US" dirty="0">
                        <a:effectLst/>
                      </a:endParaRPr>
                    </a:p>
                  </a:txBody>
                  <a:tcPr marL="95250" marR="95250" marT="95250" marB="952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US" altLang="zh-TW" sz="1800" b="0" i="0" u="none" strike="noStrike" kern="1200" dirty="0" smtClean="0">
                          <a:solidFill>
                            <a:schemeClr val="tx1"/>
                          </a:solidFill>
                          <a:effectLst/>
                          <a:latin typeface="+mn-lt"/>
                          <a:ea typeface="+mn-ea"/>
                          <a:cs typeface="+mn-cs"/>
                          <a:hlinkClick r:id="rId8"/>
                        </a:rPr>
                        <a:t>File Modification</a:t>
                      </a:r>
                      <a:endParaRPr lang="en-US" altLang="zh-TW" sz="1800" b="0" i="0" u="none" strike="noStrike" kern="1200" dirty="0" smtClean="0">
                        <a:solidFill>
                          <a:schemeClr val="tx1"/>
                        </a:solidFill>
                        <a:effectLst/>
                        <a:latin typeface="+mn-lt"/>
                        <a:ea typeface="+mn-ea"/>
                        <a:cs typeface="+mn-cs"/>
                      </a:endParaRPr>
                    </a:p>
                    <a:p>
                      <a:r>
                        <a:rPr lang="zh-TW" altLang="en-US" b="1" u="none" strike="noStrike" dirty="0" smtClean="0">
                          <a:solidFill>
                            <a:schemeClr val="tx1"/>
                          </a:solidFill>
                          <a:effectLst/>
                        </a:rPr>
                        <a:t>文件修改</a:t>
                      </a:r>
                      <a:endParaRPr lang="zh-TW" altLang="en-US" b="1" dirty="0" smtClean="0">
                        <a:solidFill>
                          <a:schemeClr val="tx1"/>
                        </a:solidFill>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342900" marR="0" indent="-342900" algn="l" defTabSz="914400" rtl="0" eaLnBrk="1" fontAlgn="t" latinLnBrk="0" hangingPunct="1">
                        <a:lnSpc>
                          <a:spcPct val="100000"/>
                        </a:lnSpc>
                        <a:spcBef>
                          <a:spcPts val="0"/>
                        </a:spcBef>
                        <a:spcAft>
                          <a:spcPts val="0"/>
                        </a:spcAft>
                        <a:buClrTx/>
                        <a:buSzTx/>
                        <a:buFont typeface="Wingdings" panose="05000000000000000000" pitchFamily="2" charset="2"/>
                        <a:buChar char="n"/>
                        <a:tabLst/>
                        <a:defRPr/>
                      </a:pPr>
                      <a:r>
                        <a:rPr lang="en-US" altLang="zh-TW" sz="1800" b="0" i="0" kern="1200" dirty="0" smtClean="0">
                          <a:solidFill>
                            <a:schemeClr val="tx1"/>
                          </a:solidFill>
                          <a:effectLst/>
                          <a:latin typeface="+mn-lt"/>
                          <a:ea typeface="+mn-ea"/>
                          <a:cs typeface="+mn-cs"/>
                        </a:rPr>
                        <a:t>Monitor for changes made to files that may abuse task scheduling functionality to facilitate initial or recurring execution of malicious code.</a:t>
                      </a:r>
                    </a:p>
                    <a:p>
                      <a:pPr marL="342900" marR="0" indent="-342900" algn="l" defTabSz="914400" rtl="0" eaLnBrk="1" fontAlgn="t" latinLnBrk="0" hangingPunct="1">
                        <a:lnSpc>
                          <a:spcPct val="100000"/>
                        </a:lnSpc>
                        <a:spcBef>
                          <a:spcPts val="0"/>
                        </a:spcBef>
                        <a:spcAft>
                          <a:spcPts val="0"/>
                        </a:spcAft>
                        <a:buClrTx/>
                        <a:buSzTx/>
                        <a:buFont typeface="Wingdings" panose="05000000000000000000" pitchFamily="2" charset="2"/>
                        <a:buChar char="n"/>
                        <a:tabLst/>
                        <a:defRPr/>
                      </a:pPr>
                      <a:r>
                        <a:rPr lang="zh-TW" altLang="en-US" sz="1800" b="0" i="0" kern="1200" dirty="0" smtClean="0">
                          <a:solidFill>
                            <a:schemeClr val="tx1"/>
                          </a:solidFill>
                          <a:effectLst/>
                          <a:latin typeface="+mn-lt"/>
                          <a:ea typeface="+mn-ea"/>
                          <a:cs typeface="+mn-cs"/>
                        </a:rPr>
                        <a:t>監視對檔案所做的更改，這些更改可能會濫用任務規劃功能以促進惡意程式碼的初始或重複執行。</a:t>
                      </a:r>
                      <a:endParaRPr lang="en-US" sz="1000" b="1"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150352773"/>
                  </a:ext>
                </a:extLst>
              </a:tr>
            </a:tbl>
          </a:graphicData>
        </a:graphic>
      </p:graphicFrame>
      <p:sp>
        <p:nvSpPr>
          <p:cNvPr id="7" name="投影片編號版面配置區 6"/>
          <p:cNvSpPr>
            <a:spLocks noGrp="1"/>
          </p:cNvSpPr>
          <p:nvPr>
            <p:ph type="sldNum" sz="quarter" idx="12"/>
          </p:nvPr>
        </p:nvSpPr>
        <p:spPr/>
        <p:txBody>
          <a:bodyPr/>
          <a:lstStyle/>
          <a:p>
            <a:fld id="{D16C3A51-89D0-4E4D-AA61-5A30A561532A}" type="slidenum">
              <a:rPr lang="zh-TW" altLang="en-US" smtClean="0"/>
              <a:pPr/>
              <a:t>47</a:t>
            </a:fld>
            <a:endParaRPr lang="zh-TW" altLang="en-US"/>
          </a:p>
        </p:txBody>
      </p:sp>
    </p:spTree>
    <p:extLst>
      <p:ext uri="{BB962C8B-B14F-4D97-AF65-F5344CB8AC3E}">
        <p14:creationId xmlns:p14="http://schemas.microsoft.com/office/powerpoint/2010/main" val="386483451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p:txBody>
          <a:bodyPr/>
          <a:lstStyle/>
          <a:p>
            <a:fld id="{7F744221-BDCB-440C-89EF-463871313D3B}" type="slidenum">
              <a:rPr lang="zh-TW" altLang="en-US" smtClean="0"/>
              <a:pPr/>
              <a:t>48</a:t>
            </a:fld>
            <a:endParaRPr lang="zh-TW" altLang="en-US"/>
          </a:p>
        </p:txBody>
      </p:sp>
      <p:graphicFrame>
        <p:nvGraphicFramePr>
          <p:cNvPr id="3" name="表格 2"/>
          <p:cNvGraphicFramePr>
            <a:graphicFrameLocks noGrp="1"/>
          </p:cNvGraphicFramePr>
          <p:nvPr>
            <p:extLst>
              <p:ext uri="{D42A27DB-BD31-4B8C-83A1-F6EECF244321}">
                <p14:modId xmlns:p14="http://schemas.microsoft.com/office/powerpoint/2010/main" val="3859879958"/>
              </p:ext>
            </p:extLst>
          </p:nvPr>
        </p:nvGraphicFramePr>
        <p:xfrm>
          <a:off x="0" y="1966664"/>
          <a:ext cx="12192000" cy="2695040"/>
        </p:xfrm>
        <a:graphic>
          <a:graphicData uri="http://schemas.openxmlformats.org/drawingml/2006/table">
            <a:tbl>
              <a:tblPr/>
              <a:tblGrid>
                <a:gridCol w="914400">
                  <a:extLst>
                    <a:ext uri="{9D8B030D-6E8A-4147-A177-3AD203B41FA5}">
                      <a16:colId xmlns:a16="http://schemas.microsoft.com/office/drawing/2014/main" val="1917348771"/>
                    </a:ext>
                  </a:extLst>
                </a:gridCol>
                <a:gridCol w="1311007">
                  <a:extLst>
                    <a:ext uri="{9D8B030D-6E8A-4147-A177-3AD203B41FA5}">
                      <a16:colId xmlns:a16="http://schemas.microsoft.com/office/drawing/2014/main" val="1356900577"/>
                    </a:ext>
                  </a:extLst>
                </a:gridCol>
                <a:gridCol w="1737536">
                  <a:extLst>
                    <a:ext uri="{9D8B030D-6E8A-4147-A177-3AD203B41FA5}">
                      <a16:colId xmlns:a16="http://schemas.microsoft.com/office/drawing/2014/main" val="3094754205"/>
                    </a:ext>
                  </a:extLst>
                </a:gridCol>
                <a:gridCol w="8229057">
                  <a:extLst>
                    <a:ext uri="{9D8B030D-6E8A-4147-A177-3AD203B41FA5}">
                      <a16:colId xmlns:a16="http://schemas.microsoft.com/office/drawing/2014/main" val="4049834487"/>
                    </a:ext>
                  </a:extLst>
                </a:gridCol>
              </a:tblGrid>
              <a:tr h="517549">
                <a:tc>
                  <a:txBody>
                    <a:bodyPr/>
                    <a:lstStyle/>
                    <a:p>
                      <a:r>
                        <a:rPr lang="en-US" altLang="zh-TW" sz="1800" b="0" i="0" u="none" strike="noStrike" kern="1200" dirty="0" smtClean="0">
                          <a:solidFill>
                            <a:schemeClr val="tx1"/>
                          </a:solidFill>
                          <a:effectLst/>
                          <a:latin typeface="+mn-lt"/>
                          <a:ea typeface="+mn-ea"/>
                          <a:cs typeface="+mn-cs"/>
                          <a:hlinkClick r:id="rId2"/>
                        </a:rPr>
                        <a:t>DS0009</a:t>
                      </a:r>
                      <a:endParaRPr lang="zh-TW" altLang="en-US" dirty="0"/>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t"/>
                      <a:r>
                        <a:rPr lang="en-US" u="none" strike="noStrike" dirty="0" smtClean="0">
                          <a:solidFill>
                            <a:srgbClr val="4F7CAC"/>
                          </a:solidFill>
                          <a:effectLst/>
                          <a:hlinkClick r:id="rId2"/>
                        </a:rPr>
                        <a:t>Process</a:t>
                      </a:r>
                      <a:endParaRPr lang="en-US" dirty="0">
                        <a:effectLst/>
                      </a:endParaRPr>
                    </a:p>
                  </a:txBody>
                  <a:tcPr marL="95250" marR="95250" marT="95250" marB="952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800" b="0" i="0" u="none" strike="noStrike" kern="1200" dirty="0" smtClean="0">
                          <a:solidFill>
                            <a:schemeClr val="tx1"/>
                          </a:solidFill>
                          <a:effectLst/>
                          <a:latin typeface="+mn-lt"/>
                          <a:ea typeface="+mn-ea"/>
                          <a:cs typeface="+mn-cs"/>
                          <a:hlinkClick r:id="rId3"/>
                        </a:rPr>
                        <a:t>Process Creation</a:t>
                      </a:r>
                      <a:endParaRPr lang="en-US" altLang="zh-TW" sz="1800" b="0" i="0" u="none" strike="noStrike"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TW" altLang="en-US" b="1" dirty="0" smtClean="0">
                          <a:solidFill>
                            <a:schemeClr val="tx1"/>
                          </a:solidFill>
                          <a:effectLst/>
                        </a:rPr>
                        <a:t>流程創建</a:t>
                      </a: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342900" marR="0" indent="-342900" algn="l" defTabSz="914400" rtl="0" eaLnBrk="1" fontAlgn="t" latinLnBrk="0" hangingPunct="1">
                        <a:lnSpc>
                          <a:spcPct val="100000"/>
                        </a:lnSpc>
                        <a:spcBef>
                          <a:spcPts val="0"/>
                        </a:spcBef>
                        <a:spcAft>
                          <a:spcPts val="0"/>
                        </a:spcAft>
                        <a:buClrTx/>
                        <a:buSzTx/>
                        <a:buFont typeface="Wingdings" panose="05000000000000000000" pitchFamily="2" charset="2"/>
                        <a:buChar char="n"/>
                        <a:tabLst/>
                        <a:defRPr/>
                      </a:pPr>
                      <a:r>
                        <a:rPr lang="en-US" altLang="zh-TW" sz="1800" b="0" i="0" kern="1200" dirty="0" smtClean="0">
                          <a:solidFill>
                            <a:schemeClr val="tx1"/>
                          </a:solidFill>
                          <a:effectLst/>
                          <a:latin typeface="+mn-lt"/>
                          <a:ea typeface="+mn-ea"/>
                          <a:cs typeface="+mn-cs"/>
                        </a:rPr>
                        <a:t>Monitor for newly executed processes that may abuse task scheduling functionality to facilitate initial or recurring execution of malicious code.</a:t>
                      </a:r>
                    </a:p>
                    <a:p>
                      <a:pPr marL="342900" marR="0" indent="-342900" algn="l" defTabSz="914400" rtl="0" eaLnBrk="1" fontAlgn="t" latinLnBrk="0" hangingPunct="1">
                        <a:lnSpc>
                          <a:spcPct val="100000"/>
                        </a:lnSpc>
                        <a:spcBef>
                          <a:spcPts val="0"/>
                        </a:spcBef>
                        <a:spcAft>
                          <a:spcPts val="0"/>
                        </a:spcAft>
                        <a:buClrTx/>
                        <a:buSzTx/>
                        <a:buFont typeface="Wingdings" panose="05000000000000000000" pitchFamily="2" charset="2"/>
                        <a:buChar char="n"/>
                        <a:tabLst/>
                        <a:defRPr/>
                      </a:pPr>
                      <a:r>
                        <a:rPr lang="zh-TW" altLang="en-US" sz="1800" b="0" i="0" kern="1200" dirty="0" smtClean="0">
                          <a:solidFill>
                            <a:schemeClr val="tx1"/>
                          </a:solidFill>
                          <a:effectLst/>
                          <a:latin typeface="+mn-lt"/>
                          <a:ea typeface="+mn-ea"/>
                          <a:cs typeface="+mn-cs"/>
                        </a:rPr>
                        <a:t>監視可能濫用任務調度功能以促進惡意程式碼的初始或重複執行的新執行的進程。</a:t>
                      </a:r>
                      <a:endParaRPr lang="en-US" sz="1000" b="1"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438409013"/>
                  </a:ext>
                </a:extLst>
              </a:tr>
              <a:tr h="517549">
                <a:tc>
                  <a:txBody>
                    <a:bodyPr/>
                    <a:lstStyle/>
                    <a:p>
                      <a:r>
                        <a:rPr lang="en-US" altLang="zh-TW" sz="1800" b="0" i="0" u="none" strike="noStrike" kern="1200" dirty="0" smtClean="0">
                          <a:solidFill>
                            <a:schemeClr val="tx1"/>
                          </a:solidFill>
                          <a:effectLst/>
                          <a:latin typeface="+mn-lt"/>
                          <a:ea typeface="+mn-ea"/>
                          <a:cs typeface="+mn-cs"/>
                          <a:hlinkClick r:id="rId4"/>
                        </a:rPr>
                        <a:t>DS0003</a:t>
                      </a:r>
                      <a:endParaRPr lang="zh-TW" altLang="en-US" dirty="0"/>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4"/>
                        </a:rPr>
                        <a:t>Scheduled Job</a:t>
                      </a:r>
                      <a:endParaRPr lang="en-US" dirty="0">
                        <a:effectLst/>
                      </a:endParaRPr>
                    </a:p>
                  </a:txBody>
                  <a:tcPr marL="95250" marR="95250" marT="95250" marB="952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800" b="0" i="0" u="none" strike="noStrike" kern="1200" dirty="0" smtClean="0">
                          <a:solidFill>
                            <a:schemeClr val="tx1"/>
                          </a:solidFill>
                          <a:effectLst/>
                          <a:latin typeface="+mn-lt"/>
                          <a:ea typeface="+mn-ea"/>
                          <a:cs typeface="+mn-cs"/>
                          <a:hlinkClick r:id="rId5"/>
                        </a:rPr>
                        <a:t>Scheduled Job Creation</a:t>
                      </a:r>
                      <a:endParaRPr lang="en-US" altLang="zh-TW" sz="1800" b="0" i="0" u="none" strike="noStrike"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TW" altLang="en-US" b="1" dirty="0" smtClean="0">
                          <a:solidFill>
                            <a:schemeClr val="tx1"/>
                          </a:solidFill>
                          <a:effectLst/>
                        </a:rPr>
                        <a:t>計劃創造就業機會</a:t>
                      </a: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342900" marR="0" indent="-342900" algn="l" defTabSz="914400" rtl="0" eaLnBrk="1" fontAlgn="t" latinLnBrk="0" hangingPunct="1">
                        <a:lnSpc>
                          <a:spcPct val="100000"/>
                        </a:lnSpc>
                        <a:spcBef>
                          <a:spcPts val="0"/>
                        </a:spcBef>
                        <a:spcAft>
                          <a:spcPts val="0"/>
                        </a:spcAft>
                        <a:buClrTx/>
                        <a:buSzTx/>
                        <a:buFont typeface="Wingdings" panose="05000000000000000000" pitchFamily="2" charset="2"/>
                        <a:buChar char="n"/>
                        <a:tabLst/>
                        <a:defRPr/>
                      </a:pPr>
                      <a:r>
                        <a:rPr lang="en-US" altLang="zh-TW" sz="1800" b="0" i="0" kern="1200" dirty="0" smtClean="0">
                          <a:solidFill>
                            <a:schemeClr val="tx1"/>
                          </a:solidFill>
                          <a:effectLst/>
                          <a:latin typeface="+mn-lt"/>
                          <a:ea typeface="+mn-ea"/>
                          <a:cs typeface="+mn-cs"/>
                        </a:rPr>
                        <a:t>Monitor newly constructed scheduled jobs that may abuse task scheduling functionality to facilitate initial or recurring execution of malicious code.</a:t>
                      </a:r>
                    </a:p>
                    <a:p>
                      <a:pPr marL="342900" marR="0" indent="-342900" algn="l" defTabSz="914400" rtl="0" eaLnBrk="1" fontAlgn="t" latinLnBrk="0" hangingPunct="1">
                        <a:lnSpc>
                          <a:spcPct val="100000"/>
                        </a:lnSpc>
                        <a:spcBef>
                          <a:spcPts val="0"/>
                        </a:spcBef>
                        <a:spcAft>
                          <a:spcPts val="0"/>
                        </a:spcAft>
                        <a:buClrTx/>
                        <a:buSzTx/>
                        <a:buFont typeface="Wingdings" panose="05000000000000000000" pitchFamily="2" charset="2"/>
                        <a:buChar char="n"/>
                        <a:tabLst/>
                        <a:defRPr/>
                      </a:pPr>
                      <a:r>
                        <a:rPr lang="zh-TW" altLang="en-US" sz="1800" b="0" i="0" kern="1200" dirty="0" smtClean="0">
                          <a:solidFill>
                            <a:schemeClr val="tx1"/>
                          </a:solidFill>
                          <a:effectLst/>
                          <a:latin typeface="+mn-lt"/>
                          <a:ea typeface="+mn-ea"/>
                          <a:cs typeface="+mn-cs"/>
                        </a:rPr>
                        <a:t>監視可能濫用任務排程功能以促進惡意程式碼的初始或重複執行的新建置的排程作業。</a:t>
                      </a:r>
                      <a:endParaRPr lang="en-US" sz="1000" b="1"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864470661"/>
                  </a:ext>
                </a:extLst>
              </a:tr>
            </a:tbl>
          </a:graphicData>
        </a:graphic>
      </p:graphicFrame>
      <p:sp>
        <p:nvSpPr>
          <p:cNvPr id="4" name="矩形 3"/>
          <p:cNvSpPr/>
          <p:nvPr/>
        </p:nvSpPr>
        <p:spPr>
          <a:xfrm>
            <a:off x="0" y="63196"/>
            <a:ext cx="2955553" cy="584775"/>
          </a:xfrm>
          <a:prstGeom prst="rect">
            <a:avLst/>
          </a:prstGeom>
        </p:spPr>
        <p:txBody>
          <a:bodyPr wrap="none">
            <a:spAutoFit/>
          </a:bodyPr>
          <a:lstStyle/>
          <a:p>
            <a:r>
              <a:rPr lang="en-US" altLang="zh-TW" sz="3200" b="1" dirty="0">
                <a:solidFill>
                  <a:srgbClr val="39434C"/>
                </a:solidFill>
                <a:latin typeface="Roboto-Light"/>
              </a:rPr>
              <a:t>Detection</a:t>
            </a:r>
            <a:r>
              <a:rPr lang="zh-TW" altLang="en-US" sz="3200" b="1" dirty="0">
                <a:solidFill>
                  <a:srgbClr val="39434C"/>
                </a:solidFill>
                <a:latin typeface="Roboto-Light"/>
              </a:rPr>
              <a:t>偵測</a:t>
            </a:r>
            <a:endParaRPr lang="en-US" altLang="zh-TW" sz="3200" b="1" dirty="0">
              <a:solidFill>
                <a:srgbClr val="39434C"/>
              </a:solidFill>
              <a:latin typeface="Roboto-Light"/>
            </a:endParaRPr>
          </a:p>
        </p:txBody>
      </p:sp>
      <p:graphicFrame>
        <p:nvGraphicFramePr>
          <p:cNvPr id="5" name="表格 4"/>
          <p:cNvGraphicFramePr>
            <a:graphicFrameLocks noGrp="1"/>
          </p:cNvGraphicFramePr>
          <p:nvPr>
            <p:extLst>
              <p:ext uri="{D42A27DB-BD31-4B8C-83A1-F6EECF244321}">
                <p14:modId xmlns:p14="http://schemas.microsoft.com/office/powerpoint/2010/main" val="2300275188"/>
              </p:ext>
            </p:extLst>
          </p:nvPr>
        </p:nvGraphicFramePr>
        <p:xfrm>
          <a:off x="0" y="1699026"/>
          <a:ext cx="12192000" cy="267638"/>
        </p:xfrm>
        <a:graphic>
          <a:graphicData uri="http://schemas.openxmlformats.org/drawingml/2006/table">
            <a:tbl>
              <a:tblPr/>
              <a:tblGrid>
                <a:gridCol w="914400">
                  <a:extLst>
                    <a:ext uri="{9D8B030D-6E8A-4147-A177-3AD203B41FA5}">
                      <a16:colId xmlns:a16="http://schemas.microsoft.com/office/drawing/2014/main" val="825085556"/>
                    </a:ext>
                  </a:extLst>
                </a:gridCol>
                <a:gridCol w="1311007">
                  <a:extLst>
                    <a:ext uri="{9D8B030D-6E8A-4147-A177-3AD203B41FA5}">
                      <a16:colId xmlns:a16="http://schemas.microsoft.com/office/drawing/2014/main" val="2708637152"/>
                    </a:ext>
                  </a:extLst>
                </a:gridCol>
                <a:gridCol w="1737536">
                  <a:extLst>
                    <a:ext uri="{9D8B030D-6E8A-4147-A177-3AD203B41FA5}">
                      <a16:colId xmlns:a16="http://schemas.microsoft.com/office/drawing/2014/main" val="3578586139"/>
                    </a:ext>
                  </a:extLst>
                </a:gridCol>
                <a:gridCol w="8229057">
                  <a:extLst>
                    <a:ext uri="{9D8B030D-6E8A-4147-A177-3AD203B41FA5}">
                      <a16:colId xmlns:a16="http://schemas.microsoft.com/office/drawing/2014/main" val="4139502403"/>
                    </a:ext>
                  </a:extLst>
                </a:gridCol>
              </a:tblGrid>
              <a:tr h="170552">
                <a:tc>
                  <a:txBody>
                    <a:bodyPr/>
                    <a:lstStyle/>
                    <a:p>
                      <a:pPr algn="l" fontAlgn="b"/>
                      <a:r>
                        <a:rPr lang="en-US" sz="1400" b="1" dirty="0">
                          <a:effectLst/>
                        </a:rPr>
                        <a:t>ID</a:t>
                      </a:r>
                    </a:p>
                  </a:txBody>
                  <a:tcPr marL="54279" marR="54279" marT="27139" marB="2713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a:effectLst/>
                        </a:rPr>
                        <a:t>Data Source</a:t>
                      </a:r>
                    </a:p>
                  </a:txBody>
                  <a:tcPr marL="54279" marR="54279" marT="27139" marB="2713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u="none" dirty="0">
                          <a:effectLst/>
                        </a:rPr>
                        <a:t>Data Component</a:t>
                      </a:r>
                    </a:p>
                  </a:txBody>
                  <a:tcPr marL="54279" marR="54279" marT="27139" marB="2713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a:effectLst/>
                        </a:rPr>
                        <a:t>Detects</a:t>
                      </a:r>
                    </a:p>
                  </a:txBody>
                  <a:tcPr marL="54279" marR="54279" marT="27139" marB="2713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2134766197"/>
                  </a:ext>
                </a:extLst>
              </a:tr>
            </a:tbl>
          </a:graphicData>
        </a:graphic>
      </p:graphicFrame>
    </p:spTree>
    <p:extLst>
      <p:ext uri="{BB962C8B-B14F-4D97-AF65-F5344CB8AC3E}">
        <p14:creationId xmlns:p14="http://schemas.microsoft.com/office/powerpoint/2010/main" val="164713165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5772150" y="1825625"/>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800" b="0" i="0" u="none" strike="noStrike" cap="none" normalizeH="0" baseline="0" dirty="0">
                <a:ln>
                  <a:noFill/>
                </a:ln>
                <a:solidFill>
                  <a:schemeClr val="tx1"/>
                </a:solidFill>
                <a:effectLst/>
                <a:latin typeface="Arial" panose="020B0604020202020204" pitchFamily="34" charset="0"/>
              </a:rPr>
              <a:t/>
            </a:r>
            <a:br>
              <a:rPr kumimoji="0" lang="zh-TW" altLang="zh-TW" sz="1800" b="0" i="0" u="none" strike="noStrike" cap="none" normalizeH="0" baseline="0" dirty="0">
                <a:ln>
                  <a:noFill/>
                </a:ln>
                <a:solidFill>
                  <a:schemeClr val="tx1"/>
                </a:solidFill>
                <a:effectLst/>
                <a:latin typeface="Arial" panose="020B0604020202020204" pitchFamily="34" charset="0"/>
              </a:rPr>
            </a:br>
            <a:endParaRPr kumimoji="0" lang="zh-TW" altLang="zh-TW" sz="1800" b="0" i="0" u="none" strike="noStrike" cap="none" normalizeH="0" baseline="0" dirty="0">
              <a:ln>
                <a:noFill/>
              </a:ln>
              <a:solidFill>
                <a:schemeClr val="tx1"/>
              </a:solidFill>
              <a:effectLst/>
              <a:latin typeface="Arial" panose="020B0604020202020204" pitchFamily="34" charset="0"/>
            </a:endParaRPr>
          </a:p>
        </p:txBody>
      </p:sp>
      <p:graphicFrame>
        <p:nvGraphicFramePr>
          <p:cNvPr id="4" name="表格 3"/>
          <p:cNvGraphicFramePr>
            <a:graphicFrameLocks noGrp="1"/>
          </p:cNvGraphicFramePr>
          <p:nvPr>
            <p:extLst>
              <p:ext uri="{D42A27DB-BD31-4B8C-83A1-F6EECF244321}">
                <p14:modId xmlns:p14="http://schemas.microsoft.com/office/powerpoint/2010/main" val="4125119094"/>
              </p:ext>
            </p:extLst>
          </p:nvPr>
        </p:nvGraphicFramePr>
        <p:xfrm>
          <a:off x="184410" y="219187"/>
          <a:ext cx="11419986" cy="5983648"/>
        </p:xfrm>
        <a:graphic>
          <a:graphicData uri="http://schemas.openxmlformats.org/drawingml/2006/table">
            <a:tbl>
              <a:tblPr firstRow="1" bandRow="1">
                <a:tableStyleId>{5C22544A-7EE6-4342-B048-85BDC9FD1C3A}</a:tableStyleId>
              </a:tblPr>
              <a:tblGrid>
                <a:gridCol w="11419986">
                  <a:extLst>
                    <a:ext uri="{9D8B030D-6E8A-4147-A177-3AD203B41FA5}">
                      <a16:colId xmlns:a16="http://schemas.microsoft.com/office/drawing/2014/main" val="3994818564"/>
                    </a:ext>
                  </a:extLst>
                </a:gridCol>
              </a:tblGrid>
              <a:tr h="543968">
                <a:tc>
                  <a:txBody>
                    <a:bodyPr/>
                    <a:lstStyle/>
                    <a:p>
                      <a:r>
                        <a:rPr lang="en-US" altLang="zh-TW" sz="2800" dirty="0" smtClean="0"/>
                        <a:t>5.</a:t>
                      </a:r>
                      <a:r>
                        <a:rPr lang="zh-TW" altLang="en-US" sz="2800" dirty="0" smtClean="0"/>
                        <a:t>持續</a:t>
                      </a:r>
                      <a:r>
                        <a:rPr lang="en-US" altLang="zh-TW" sz="2800" dirty="0" smtClean="0"/>
                        <a:t>Persistence</a:t>
                      </a:r>
                      <a:r>
                        <a:rPr lang="zh-TW" altLang="en-US" sz="2800" dirty="0" smtClean="0"/>
                        <a:t> 戰術的</a:t>
                      </a:r>
                      <a:r>
                        <a:rPr lang="en-US" altLang="zh-TW" sz="2800" dirty="0" smtClean="0"/>
                        <a:t>20</a:t>
                      </a:r>
                      <a:r>
                        <a:rPr lang="zh-TW" altLang="en-US" sz="2800" dirty="0" smtClean="0"/>
                        <a:t>大</a:t>
                      </a:r>
                      <a:r>
                        <a:rPr lang="zh-TW" altLang="en-US" sz="2800" dirty="0"/>
                        <a:t>類型技術</a:t>
                      </a:r>
                      <a:r>
                        <a:rPr lang="en-US" altLang="zh-TW" sz="2800" dirty="0"/>
                        <a:t>(Techniques)</a:t>
                      </a:r>
                    </a:p>
                  </a:txBody>
                  <a:tcPr/>
                </a:tc>
                <a:extLst>
                  <a:ext uri="{0D108BD9-81ED-4DB2-BD59-A6C34878D82A}">
                    <a16:rowId xmlns:a16="http://schemas.microsoft.com/office/drawing/2014/main" val="826265273"/>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a:t>1</a:t>
                      </a:r>
                      <a:r>
                        <a:rPr lang="en-US" altLang="zh-TW" sz="2800" b="1" dirty="0" smtClean="0"/>
                        <a:t>.</a:t>
                      </a:r>
                      <a:r>
                        <a:rPr lang="zh-TW" altLang="en-US" sz="2800" b="1" dirty="0" smtClean="0"/>
                        <a:t>帳戶操縱 </a:t>
                      </a:r>
                      <a:r>
                        <a:rPr lang="en-US" altLang="zh-TW" sz="2800" b="1" dirty="0" smtClean="0"/>
                        <a:t>(5) Account Manipulation</a:t>
                      </a:r>
                      <a:endParaRPr lang="en-US" altLang="zh-TW" sz="2800" b="1" dirty="0"/>
                    </a:p>
                  </a:txBody>
                  <a:tcPr/>
                </a:tc>
                <a:extLst>
                  <a:ext uri="{0D108BD9-81ED-4DB2-BD59-A6C34878D82A}">
                    <a16:rowId xmlns:a16="http://schemas.microsoft.com/office/drawing/2014/main" val="1535378437"/>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smtClean="0"/>
                        <a:t>2.</a:t>
                      </a:r>
                      <a:r>
                        <a:rPr lang="zh-TW" altLang="en-US" sz="2800" b="1" dirty="0" smtClean="0"/>
                        <a:t>處理傳輸工作 </a:t>
                      </a:r>
                      <a:r>
                        <a:rPr lang="en-US" altLang="zh-TW" sz="2800" b="1" dirty="0" smtClean="0"/>
                        <a:t>BITS Jobs</a:t>
                      </a:r>
                      <a:endParaRPr lang="zh-TW" altLang="en-US" sz="2800" b="1" dirty="0"/>
                    </a:p>
                  </a:txBody>
                  <a:tcPr>
                    <a:solidFill>
                      <a:schemeClr val="accent6">
                        <a:lumMod val="20000"/>
                        <a:lumOff val="80000"/>
                      </a:schemeClr>
                    </a:solidFill>
                  </a:tcPr>
                </a:tc>
                <a:extLst>
                  <a:ext uri="{0D108BD9-81ED-4DB2-BD59-A6C34878D82A}">
                    <a16:rowId xmlns:a16="http://schemas.microsoft.com/office/drawing/2014/main" val="3624120180"/>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smtClean="0"/>
                        <a:t>3.</a:t>
                      </a:r>
                      <a:r>
                        <a:rPr lang="zh-TW" altLang="en-US" sz="2800" b="1" dirty="0" smtClean="0"/>
                        <a:t>引導或登入自動啟動執行 </a:t>
                      </a:r>
                      <a:r>
                        <a:rPr lang="en-US" altLang="zh-TW" sz="2800" b="1" dirty="0" smtClean="0"/>
                        <a:t>(14) Boot or Logon </a:t>
                      </a:r>
                      <a:r>
                        <a:rPr lang="en-US" altLang="zh-TW" sz="2800" b="1" dirty="0" err="1" smtClean="0"/>
                        <a:t>Autostart</a:t>
                      </a:r>
                      <a:r>
                        <a:rPr lang="en-US" altLang="zh-TW" sz="2800" b="1" dirty="0" smtClean="0"/>
                        <a:t> Execution</a:t>
                      </a:r>
                    </a:p>
                  </a:txBody>
                  <a:tcPr>
                    <a:solidFill>
                      <a:schemeClr val="accent6">
                        <a:lumMod val="20000"/>
                        <a:lumOff val="80000"/>
                      </a:schemeClr>
                    </a:solidFill>
                  </a:tcPr>
                </a:tc>
                <a:extLst>
                  <a:ext uri="{0D108BD9-81ED-4DB2-BD59-A6C34878D82A}">
                    <a16:rowId xmlns:a16="http://schemas.microsoft.com/office/drawing/2014/main" val="943303741"/>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a:t>4</a:t>
                      </a:r>
                      <a:r>
                        <a:rPr lang="en-US" altLang="zh-TW" sz="2800" b="1" dirty="0" smtClean="0"/>
                        <a:t>.</a:t>
                      </a:r>
                      <a:r>
                        <a:rPr lang="zh-TW" altLang="en-US" sz="2800" b="1" dirty="0" smtClean="0"/>
                        <a:t>啟動或登入初始化腳本 </a:t>
                      </a:r>
                      <a:r>
                        <a:rPr lang="en-US" altLang="zh-TW" sz="2800" b="1" dirty="0" smtClean="0"/>
                        <a:t>(5) Boot or Logon Initialization Scripts</a:t>
                      </a:r>
                      <a:endParaRPr lang="en-US" altLang="zh-TW" sz="2800" b="1" dirty="0"/>
                    </a:p>
                  </a:txBody>
                  <a:tcPr>
                    <a:solidFill>
                      <a:schemeClr val="accent6">
                        <a:lumMod val="20000"/>
                        <a:lumOff val="80000"/>
                      </a:schemeClr>
                    </a:solidFill>
                  </a:tcPr>
                </a:tc>
                <a:extLst>
                  <a:ext uri="{0D108BD9-81ED-4DB2-BD59-A6C34878D82A}">
                    <a16:rowId xmlns:a16="http://schemas.microsoft.com/office/drawing/2014/main" val="1413733454"/>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a:t>5</a:t>
                      </a:r>
                      <a:r>
                        <a:rPr lang="en-US" altLang="zh-TW" sz="2800" b="1" dirty="0" smtClean="0"/>
                        <a:t>.</a:t>
                      </a:r>
                      <a:r>
                        <a:rPr lang="zh-TW" altLang="en-US" sz="2800" b="1" dirty="0" smtClean="0"/>
                        <a:t>瀏覽器擴充 </a:t>
                      </a:r>
                      <a:r>
                        <a:rPr lang="en-US" altLang="zh-TW" sz="2800" b="1" dirty="0" smtClean="0"/>
                        <a:t>Browser Extensions</a:t>
                      </a:r>
                      <a:endParaRPr lang="en-US" altLang="zh-TW" sz="2800" b="1" dirty="0"/>
                    </a:p>
                  </a:txBody>
                  <a:tcPr>
                    <a:solidFill>
                      <a:schemeClr val="accent6">
                        <a:lumMod val="20000"/>
                        <a:lumOff val="80000"/>
                      </a:schemeClr>
                    </a:solidFill>
                  </a:tcPr>
                </a:tc>
                <a:extLst>
                  <a:ext uri="{0D108BD9-81ED-4DB2-BD59-A6C34878D82A}">
                    <a16:rowId xmlns:a16="http://schemas.microsoft.com/office/drawing/2014/main" val="1450935706"/>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a:t>6</a:t>
                      </a:r>
                      <a:r>
                        <a:rPr lang="en-US" altLang="zh-TW" sz="2800" b="1" dirty="0" smtClean="0"/>
                        <a:t>.</a:t>
                      </a:r>
                      <a:r>
                        <a:rPr lang="zh-TW" altLang="en-US" sz="2800" b="1" dirty="0" smtClean="0"/>
                        <a:t>洩漏客戶端軟體二進位文件 </a:t>
                      </a:r>
                      <a:r>
                        <a:rPr lang="en-US" altLang="zh-TW" sz="2800" b="1" dirty="0" smtClean="0"/>
                        <a:t>Compromise Client Software Binary</a:t>
                      </a:r>
                      <a:endParaRPr lang="en-US" altLang="zh-TW" sz="2800" b="1" dirty="0"/>
                    </a:p>
                  </a:txBody>
                  <a:tcPr/>
                </a:tc>
                <a:extLst>
                  <a:ext uri="{0D108BD9-81ED-4DB2-BD59-A6C34878D82A}">
                    <a16:rowId xmlns:a16="http://schemas.microsoft.com/office/drawing/2014/main" val="1260882538"/>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a:t>7</a:t>
                      </a:r>
                      <a:r>
                        <a:rPr lang="en-US" altLang="zh-TW" sz="2800" b="1" dirty="0" smtClean="0"/>
                        <a:t>.</a:t>
                      </a:r>
                      <a:r>
                        <a:rPr lang="zh-TW" altLang="en-US" sz="2800" b="1" dirty="0" smtClean="0"/>
                        <a:t>建立帳戶 </a:t>
                      </a:r>
                      <a:r>
                        <a:rPr lang="en-US" altLang="zh-TW" sz="2800" b="1" dirty="0" smtClean="0"/>
                        <a:t>(3) Create Account</a:t>
                      </a:r>
                      <a:endParaRPr lang="en-US" altLang="zh-TW" sz="2800" b="1" dirty="0"/>
                    </a:p>
                  </a:txBody>
                  <a:tcPr/>
                </a:tc>
                <a:extLst>
                  <a:ext uri="{0D108BD9-81ED-4DB2-BD59-A6C34878D82A}">
                    <a16:rowId xmlns:a16="http://schemas.microsoft.com/office/drawing/2014/main" val="211472250"/>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a:t>8</a:t>
                      </a:r>
                      <a:r>
                        <a:rPr lang="en-US" altLang="zh-TW" sz="2800" b="1" dirty="0" smtClean="0"/>
                        <a:t>.</a:t>
                      </a:r>
                      <a:r>
                        <a:rPr lang="zh-TW" altLang="en-US" sz="2800" b="1" dirty="0" smtClean="0"/>
                        <a:t>建立或修改系統進程 </a:t>
                      </a:r>
                      <a:r>
                        <a:rPr lang="en-US" altLang="zh-TW" sz="2800" b="1" dirty="0" smtClean="0"/>
                        <a:t>(4) Create or Modify System Process</a:t>
                      </a:r>
                      <a:endParaRPr lang="en-US" altLang="zh-TW" sz="2800" b="1" dirty="0"/>
                    </a:p>
                  </a:txBody>
                  <a:tcPr/>
                </a:tc>
                <a:extLst>
                  <a:ext uri="{0D108BD9-81ED-4DB2-BD59-A6C34878D82A}">
                    <a16:rowId xmlns:a16="http://schemas.microsoft.com/office/drawing/2014/main" val="1551759250"/>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smtClean="0"/>
                        <a:t>9.</a:t>
                      </a:r>
                      <a:r>
                        <a:rPr lang="zh-TW" altLang="en-US" sz="2800" b="1" dirty="0" smtClean="0"/>
                        <a:t>事件觸發執行 </a:t>
                      </a:r>
                      <a:r>
                        <a:rPr lang="en-US" altLang="zh-TW" sz="2800" b="1" dirty="0" smtClean="0"/>
                        <a:t>(16) Event Triggered Execution</a:t>
                      </a:r>
                      <a:endParaRPr lang="en-US" altLang="zh-TW" sz="2800" b="1" dirty="0"/>
                    </a:p>
                  </a:txBody>
                  <a:tcPr/>
                </a:tc>
                <a:extLst>
                  <a:ext uri="{0D108BD9-81ED-4DB2-BD59-A6C34878D82A}">
                    <a16:rowId xmlns:a16="http://schemas.microsoft.com/office/drawing/2014/main" val="804109124"/>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smtClean="0"/>
                        <a:t>10.</a:t>
                      </a:r>
                      <a:r>
                        <a:rPr lang="zh-TW" altLang="en-US" sz="2800" b="1" dirty="0" smtClean="0"/>
                        <a:t>外部遠端服務 </a:t>
                      </a:r>
                      <a:r>
                        <a:rPr lang="en-US" altLang="zh-TW" sz="2800" b="1" dirty="0" smtClean="0"/>
                        <a:t>External Remote Services</a:t>
                      </a:r>
                      <a:endParaRPr lang="en-US" altLang="zh-TW" sz="2800" b="1" dirty="0"/>
                    </a:p>
                  </a:txBody>
                  <a:tcPr/>
                </a:tc>
                <a:extLst>
                  <a:ext uri="{0D108BD9-81ED-4DB2-BD59-A6C34878D82A}">
                    <a16:rowId xmlns:a16="http://schemas.microsoft.com/office/drawing/2014/main" val="1064759317"/>
                  </a:ext>
                </a:extLst>
              </a:tr>
            </a:tbl>
          </a:graphicData>
        </a:graphic>
      </p:graphicFrame>
      <p:sp>
        <p:nvSpPr>
          <p:cNvPr id="2" name="投影片編號版面配置區 1"/>
          <p:cNvSpPr>
            <a:spLocks noGrp="1"/>
          </p:cNvSpPr>
          <p:nvPr>
            <p:ph type="sldNum" sz="quarter" idx="12"/>
          </p:nvPr>
        </p:nvSpPr>
        <p:spPr/>
        <p:txBody>
          <a:bodyPr/>
          <a:lstStyle/>
          <a:p>
            <a:fld id="{D16C3A51-89D0-4E4D-AA61-5A30A561532A}" type="slidenum">
              <a:rPr lang="zh-TW" altLang="en-US" smtClean="0"/>
              <a:pPr/>
              <a:t>49</a:t>
            </a:fld>
            <a:endParaRPr lang="zh-TW" altLang="en-US"/>
          </a:p>
        </p:txBody>
      </p:sp>
      <p:sp>
        <p:nvSpPr>
          <p:cNvPr id="7" name="文字方塊 6"/>
          <p:cNvSpPr txBox="1"/>
          <p:nvPr/>
        </p:nvSpPr>
        <p:spPr>
          <a:xfrm>
            <a:off x="3657600" y="5951913"/>
            <a:ext cx="45719" cy="369332"/>
          </a:xfrm>
          <a:prstGeom prst="rect">
            <a:avLst/>
          </a:prstGeom>
          <a:noFill/>
        </p:spPr>
        <p:txBody>
          <a:bodyPr wrap="square" rtlCol="0">
            <a:spAutoFit/>
          </a:bodyPr>
          <a:lstStyle/>
          <a:p>
            <a:endParaRPr lang="zh-TW" altLang="en-US" dirty="0"/>
          </a:p>
        </p:txBody>
      </p:sp>
      <p:sp>
        <p:nvSpPr>
          <p:cNvPr id="8" name="Rectangle 1"/>
          <p:cNvSpPr>
            <a:spLocks noChangeArrowheads="1"/>
          </p:cNvSpPr>
          <p:nvPr/>
        </p:nvSpPr>
        <p:spPr bwMode="auto">
          <a:xfrm>
            <a:off x="300739" y="481301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800" b="0" i="0" u="none" strike="noStrike" cap="none" normalizeH="0" baseline="0" smtClean="0">
                <a:ln>
                  <a:noFill/>
                </a:ln>
                <a:solidFill>
                  <a:schemeClr val="tx1"/>
                </a:solidFill>
                <a:effectLst/>
                <a:latin typeface="Arial" panose="020B0604020202020204" pitchFamily="34" charset="0"/>
              </a:rPr>
              <a:t/>
            </a:r>
            <a:br>
              <a:rPr kumimoji="0" lang="zh-TW" altLang="zh-TW" sz="1800" b="0" i="0" u="none" strike="noStrike" cap="none" normalizeH="0" baseline="0" smtClean="0">
                <a:ln>
                  <a:noFill/>
                </a:ln>
                <a:solidFill>
                  <a:schemeClr val="tx1"/>
                </a:solidFill>
                <a:effectLst/>
                <a:latin typeface="Arial" panose="020B0604020202020204" pitchFamily="34" charset="0"/>
              </a:rPr>
            </a:br>
            <a:endParaRPr kumimoji="0" lang="zh-TW" altLang="zh-TW" sz="1800" b="0" i="0" u="none" strike="noStrike" cap="none" normalizeH="0" baseline="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95820655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39456" y="83289"/>
            <a:ext cx="9152985" cy="594070"/>
          </a:xfrm>
        </p:spPr>
        <p:txBody>
          <a:bodyPr>
            <a:normAutofit fontScale="90000"/>
          </a:bodyPr>
          <a:lstStyle/>
          <a:p>
            <a:r>
              <a:rPr lang="zh-TW" altLang="en-US" dirty="0"/>
              <a:t>資安威脅趨勢   </a:t>
            </a:r>
            <a:r>
              <a:rPr lang="en-US" altLang="zh-TW" dirty="0" err="1"/>
              <a:t>MiTRE</a:t>
            </a:r>
            <a:r>
              <a:rPr lang="en-US" altLang="zh-TW" dirty="0"/>
              <a:t> </a:t>
            </a:r>
            <a:r>
              <a:rPr lang="en-US" altLang="zh-TW" dirty="0" err="1"/>
              <a:t>Att@ck</a:t>
            </a:r>
            <a:endParaRPr lang="zh-TW" altLang="en-US" dirty="0"/>
          </a:p>
        </p:txBody>
      </p:sp>
      <p:pic>
        <p:nvPicPr>
          <p:cNvPr id="4" name="內容版面配置區 3"/>
          <p:cNvPicPr>
            <a:picLocks noGrp="1" noChangeAspect="1"/>
          </p:cNvPicPr>
          <p:nvPr>
            <p:ph idx="1"/>
          </p:nvPr>
        </p:nvPicPr>
        <p:blipFill>
          <a:blip r:embed="rId2"/>
          <a:stretch>
            <a:fillRect/>
          </a:stretch>
        </p:blipFill>
        <p:spPr>
          <a:xfrm>
            <a:off x="289579" y="557205"/>
            <a:ext cx="11902421" cy="5241331"/>
          </a:xfrm>
          <a:prstGeom prst="rect">
            <a:avLst/>
          </a:prstGeom>
        </p:spPr>
      </p:pic>
      <p:sp>
        <p:nvSpPr>
          <p:cNvPr id="7" name="投影片編號版面配置區 6"/>
          <p:cNvSpPr>
            <a:spLocks noGrp="1"/>
          </p:cNvSpPr>
          <p:nvPr>
            <p:ph type="sldNum" sz="quarter" idx="12"/>
          </p:nvPr>
        </p:nvSpPr>
        <p:spPr/>
        <p:txBody>
          <a:bodyPr/>
          <a:lstStyle/>
          <a:p>
            <a:fld id="{D16C3A51-89D0-4E4D-AA61-5A30A561532A}" type="slidenum">
              <a:rPr lang="zh-TW" altLang="en-US" smtClean="0"/>
              <a:pPr/>
              <a:t>5</a:t>
            </a:fld>
            <a:endParaRPr lang="zh-TW" altLang="en-US"/>
          </a:p>
        </p:txBody>
      </p:sp>
      <p:sp>
        <p:nvSpPr>
          <p:cNvPr id="5" name="矩形 4"/>
          <p:cNvSpPr/>
          <p:nvPr/>
        </p:nvSpPr>
        <p:spPr>
          <a:xfrm>
            <a:off x="8659090" y="453806"/>
            <a:ext cx="1924053" cy="300082"/>
          </a:xfrm>
          <a:prstGeom prst="rect">
            <a:avLst/>
          </a:prstGeom>
        </p:spPr>
        <p:txBody>
          <a:bodyPr wrap="none">
            <a:spAutoFit/>
          </a:bodyPr>
          <a:lstStyle/>
          <a:p>
            <a:r>
              <a:rPr lang="en-US" altLang="zh-TW" sz="1350" dirty="0"/>
              <a:t>https://attack.mitre.org/</a:t>
            </a:r>
            <a:endParaRPr lang="zh-TW" altLang="en-US" sz="1350" dirty="0"/>
          </a:p>
        </p:txBody>
      </p:sp>
      <p:pic>
        <p:nvPicPr>
          <p:cNvPr id="3" name="圖片 2"/>
          <p:cNvPicPr>
            <a:picLocks noChangeAspect="1"/>
          </p:cNvPicPr>
          <p:nvPr/>
        </p:nvPicPr>
        <p:blipFill>
          <a:blip r:embed="rId3" cstate="print"/>
          <a:stretch>
            <a:fillRect/>
          </a:stretch>
        </p:blipFill>
        <p:spPr>
          <a:xfrm>
            <a:off x="2865625" y="4232294"/>
            <a:ext cx="908487" cy="2379649"/>
          </a:xfrm>
          <a:prstGeom prst="rect">
            <a:avLst/>
          </a:prstGeom>
        </p:spPr>
      </p:pic>
      <p:sp>
        <p:nvSpPr>
          <p:cNvPr id="6" name="矩形 5"/>
          <p:cNvSpPr/>
          <p:nvPr/>
        </p:nvSpPr>
        <p:spPr>
          <a:xfrm>
            <a:off x="3954789" y="6064703"/>
            <a:ext cx="4572000" cy="415498"/>
          </a:xfrm>
          <a:prstGeom prst="rect">
            <a:avLst/>
          </a:prstGeom>
        </p:spPr>
        <p:txBody>
          <a:bodyPr>
            <a:spAutoFit/>
          </a:bodyPr>
          <a:lstStyle/>
          <a:p>
            <a:r>
              <a:rPr lang="en-US" altLang="zh-TW" sz="1050" dirty="0"/>
              <a:t>https://go.crowdstrike.com/rs/281-OBQ-266/images/CrowdStrike2023GlobalThreatReport.pdf</a:t>
            </a:r>
          </a:p>
        </p:txBody>
      </p:sp>
      <p:pic>
        <p:nvPicPr>
          <p:cNvPr id="8" name="圖片 7">
            <a:extLst>
              <a:ext uri="{FF2B5EF4-FFF2-40B4-BE49-F238E27FC236}">
                <a16:creationId xmlns:a16="http://schemas.microsoft.com/office/drawing/2014/main" id="{D7154090-6BFC-4B0B-9D20-3FA1DD675C3B}"/>
              </a:ext>
            </a:extLst>
          </p:cNvPr>
          <p:cNvPicPr>
            <a:picLocks noChangeAspect="1"/>
          </p:cNvPicPr>
          <p:nvPr/>
        </p:nvPicPr>
        <p:blipFill>
          <a:blip r:embed="rId4"/>
          <a:stretch>
            <a:fillRect/>
          </a:stretch>
        </p:blipFill>
        <p:spPr>
          <a:xfrm>
            <a:off x="289579" y="1151275"/>
            <a:ext cx="1855996" cy="5241332"/>
          </a:xfrm>
          <a:prstGeom prst="rect">
            <a:avLst/>
          </a:prstGeom>
        </p:spPr>
      </p:pic>
    </p:spTree>
    <p:extLst>
      <p:ext uri="{BB962C8B-B14F-4D97-AF65-F5344CB8AC3E}">
        <p14:creationId xmlns:p14="http://schemas.microsoft.com/office/powerpoint/2010/main" val="244457755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5772150" y="1825625"/>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800" b="0" i="0" u="none" strike="noStrike" cap="none" normalizeH="0" baseline="0" dirty="0">
                <a:ln>
                  <a:noFill/>
                </a:ln>
                <a:solidFill>
                  <a:schemeClr val="tx1"/>
                </a:solidFill>
                <a:effectLst/>
                <a:latin typeface="Arial" panose="020B0604020202020204" pitchFamily="34" charset="0"/>
              </a:rPr>
              <a:t/>
            </a:r>
            <a:br>
              <a:rPr kumimoji="0" lang="zh-TW" altLang="zh-TW" sz="1800" b="0" i="0" u="none" strike="noStrike" cap="none" normalizeH="0" baseline="0" dirty="0">
                <a:ln>
                  <a:noFill/>
                </a:ln>
                <a:solidFill>
                  <a:schemeClr val="tx1"/>
                </a:solidFill>
                <a:effectLst/>
                <a:latin typeface="Arial" panose="020B0604020202020204" pitchFamily="34" charset="0"/>
              </a:rPr>
            </a:br>
            <a:endParaRPr kumimoji="0" lang="zh-TW" altLang="zh-TW" sz="1800" b="0" i="0" u="none" strike="noStrike" cap="none" normalizeH="0" baseline="0" dirty="0">
              <a:ln>
                <a:noFill/>
              </a:ln>
              <a:solidFill>
                <a:schemeClr val="tx1"/>
              </a:solidFill>
              <a:effectLst/>
              <a:latin typeface="Arial" panose="020B0604020202020204" pitchFamily="34" charset="0"/>
            </a:endParaRPr>
          </a:p>
        </p:txBody>
      </p:sp>
      <p:graphicFrame>
        <p:nvGraphicFramePr>
          <p:cNvPr id="4" name="表格 3"/>
          <p:cNvGraphicFramePr>
            <a:graphicFrameLocks noGrp="1"/>
          </p:cNvGraphicFramePr>
          <p:nvPr>
            <p:extLst>
              <p:ext uri="{D42A27DB-BD31-4B8C-83A1-F6EECF244321}">
                <p14:modId xmlns:p14="http://schemas.microsoft.com/office/powerpoint/2010/main" val="3865866902"/>
              </p:ext>
            </p:extLst>
          </p:nvPr>
        </p:nvGraphicFramePr>
        <p:xfrm>
          <a:off x="184410" y="219187"/>
          <a:ext cx="11419986" cy="5983648"/>
        </p:xfrm>
        <a:graphic>
          <a:graphicData uri="http://schemas.openxmlformats.org/drawingml/2006/table">
            <a:tbl>
              <a:tblPr firstRow="1" bandRow="1">
                <a:tableStyleId>{5C22544A-7EE6-4342-B048-85BDC9FD1C3A}</a:tableStyleId>
              </a:tblPr>
              <a:tblGrid>
                <a:gridCol w="11419986">
                  <a:extLst>
                    <a:ext uri="{9D8B030D-6E8A-4147-A177-3AD203B41FA5}">
                      <a16:colId xmlns:a16="http://schemas.microsoft.com/office/drawing/2014/main" val="3994818564"/>
                    </a:ext>
                  </a:extLst>
                </a:gridCol>
              </a:tblGrid>
              <a:tr h="543968">
                <a:tc>
                  <a:txBody>
                    <a:bodyPr/>
                    <a:lstStyle/>
                    <a:p>
                      <a:r>
                        <a:rPr lang="en-US" altLang="zh-TW" sz="2800" dirty="0" smtClean="0"/>
                        <a:t>5.</a:t>
                      </a:r>
                      <a:r>
                        <a:rPr lang="zh-TW" altLang="en-US" sz="2800" dirty="0" smtClean="0"/>
                        <a:t>持續</a:t>
                      </a:r>
                      <a:r>
                        <a:rPr lang="en-US" altLang="zh-TW" sz="2800" dirty="0" smtClean="0"/>
                        <a:t>Persistence</a:t>
                      </a:r>
                      <a:r>
                        <a:rPr lang="zh-TW" altLang="en-US" sz="2800" dirty="0" smtClean="0"/>
                        <a:t> 戰術的</a:t>
                      </a:r>
                      <a:r>
                        <a:rPr lang="en-US" altLang="zh-TW" sz="2800" dirty="0" smtClean="0"/>
                        <a:t>20</a:t>
                      </a:r>
                      <a:r>
                        <a:rPr lang="zh-TW" altLang="en-US" sz="2800" dirty="0" smtClean="0"/>
                        <a:t>大</a:t>
                      </a:r>
                      <a:r>
                        <a:rPr lang="zh-TW" altLang="en-US" sz="2800" dirty="0"/>
                        <a:t>類型技術</a:t>
                      </a:r>
                      <a:r>
                        <a:rPr lang="en-US" altLang="zh-TW" sz="2800" dirty="0"/>
                        <a:t>(Techniques)</a:t>
                      </a:r>
                    </a:p>
                  </a:txBody>
                  <a:tcPr/>
                </a:tc>
                <a:extLst>
                  <a:ext uri="{0D108BD9-81ED-4DB2-BD59-A6C34878D82A}">
                    <a16:rowId xmlns:a16="http://schemas.microsoft.com/office/drawing/2014/main" val="826265273"/>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smtClean="0"/>
                        <a:t>11.</a:t>
                      </a:r>
                      <a:r>
                        <a:rPr lang="zh-TW" altLang="en-US" sz="2800" b="1" dirty="0" smtClean="0"/>
                        <a:t>劫持執行流程 </a:t>
                      </a:r>
                      <a:r>
                        <a:rPr lang="en-US" altLang="zh-TW" sz="2800" b="1" dirty="0" smtClean="0"/>
                        <a:t>(13)  Hijack Execution Flow</a:t>
                      </a:r>
                      <a:endParaRPr lang="en-US" altLang="zh-TW" sz="2800" b="1" dirty="0"/>
                    </a:p>
                  </a:txBody>
                  <a:tcPr/>
                </a:tc>
                <a:extLst>
                  <a:ext uri="{0D108BD9-81ED-4DB2-BD59-A6C34878D82A}">
                    <a16:rowId xmlns:a16="http://schemas.microsoft.com/office/drawing/2014/main" val="1535378437"/>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smtClean="0"/>
                        <a:t>12.</a:t>
                      </a:r>
                      <a:r>
                        <a:rPr lang="zh-TW" altLang="en-US" sz="2800" b="1" dirty="0" smtClean="0"/>
                        <a:t>植體內部圖像 </a:t>
                      </a:r>
                      <a:r>
                        <a:rPr lang="en-US" altLang="zh-TW" sz="2800" b="1" dirty="0" smtClean="0"/>
                        <a:t>Implant Internal Image</a:t>
                      </a:r>
                      <a:endParaRPr lang="zh-TW" altLang="en-US" sz="2800" b="1" dirty="0"/>
                    </a:p>
                  </a:txBody>
                  <a:tcPr>
                    <a:solidFill>
                      <a:schemeClr val="accent6">
                        <a:lumMod val="20000"/>
                        <a:lumOff val="80000"/>
                      </a:schemeClr>
                    </a:solidFill>
                  </a:tcPr>
                </a:tc>
                <a:extLst>
                  <a:ext uri="{0D108BD9-81ED-4DB2-BD59-A6C34878D82A}">
                    <a16:rowId xmlns:a16="http://schemas.microsoft.com/office/drawing/2014/main" val="3624120180"/>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smtClean="0"/>
                        <a:t>13.</a:t>
                      </a:r>
                      <a:r>
                        <a:rPr lang="zh-TW" altLang="en-US" sz="2800" b="1" dirty="0" smtClean="0"/>
                        <a:t>修改認證流程</a:t>
                      </a:r>
                      <a:r>
                        <a:rPr lang="en-US" altLang="zh-TW" sz="2800" b="1" dirty="0" smtClean="0"/>
                        <a:t>(8) Modify Authentication Process</a:t>
                      </a:r>
                    </a:p>
                  </a:txBody>
                  <a:tcPr>
                    <a:solidFill>
                      <a:schemeClr val="accent6">
                        <a:lumMod val="20000"/>
                        <a:lumOff val="80000"/>
                      </a:schemeClr>
                    </a:solidFill>
                  </a:tcPr>
                </a:tc>
                <a:extLst>
                  <a:ext uri="{0D108BD9-81ED-4DB2-BD59-A6C34878D82A}">
                    <a16:rowId xmlns:a16="http://schemas.microsoft.com/office/drawing/2014/main" val="943303741"/>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smtClean="0"/>
                        <a:t>14.</a:t>
                      </a:r>
                      <a:r>
                        <a:rPr lang="zh-TW" altLang="en-US" sz="2800" b="1" dirty="0" smtClean="0"/>
                        <a:t>辦公室應用程式啟動</a:t>
                      </a:r>
                      <a:r>
                        <a:rPr lang="en-US" altLang="zh-TW" sz="2800" b="1" dirty="0" smtClean="0"/>
                        <a:t>(6) Office Application Startup</a:t>
                      </a:r>
                      <a:endParaRPr lang="en-US" altLang="zh-TW" sz="2800" b="1" dirty="0"/>
                    </a:p>
                  </a:txBody>
                  <a:tcPr>
                    <a:solidFill>
                      <a:schemeClr val="accent6">
                        <a:lumMod val="20000"/>
                        <a:lumOff val="80000"/>
                      </a:schemeClr>
                    </a:solidFill>
                  </a:tcPr>
                </a:tc>
                <a:extLst>
                  <a:ext uri="{0D108BD9-81ED-4DB2-BD59-A6C34878D82A}">
                    <a16:rowId xmlns:a16="http://schemas.microsoft.com/office/drawing/2014/main" val="1413733454"/>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smtClean="0"/>
                        <a:t>15.</a:t>
                      </a:r>
                      <a:r>
                        <a:rPr lang="zh-TW" altLang="en-US" sz="2800" b="1" dirty="0" smtClean="0"/>
                        <a:t>電源設定</a:t>
                      </a:r>
                      <a:r>
                        <a:rPr lang="en-US" altLang="zh-TW" sz="2800" b="1" dirty="0" smtClean="0"/>
                        <a:t>Power Settings</a:t>
                      </a:r>
                    </a:p>
                  </a:txBody>
                  <a:tcPr>
                    <a:solidFill>
                      <a:schemeClr val="accent6">
                        <a:lumMod val="20000"/>
                        <a:lumOff val="80000"/>
                      </a:schemeClr>
                    </a:solidFill>
                  </a:tcPr>
                </a:tc>
                <a:extLst>
                  <a:ext uri="{0D108BD9-81ED-4DB2-BD59-A6C34878D82A}">
                    <a16:rowId xmlns:a16="http://schemas.microsoft.com/office/drawing/2014/main" val="10005"/>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smtClean="0"/>
                        <a:t>16.</a:t>
                      </a:r>
                      <a:r>
                        <a:rPr lang="zh-TW" altLang="en-US" sz="2800" b="1" dirty="0" smtClean="0"/>
                        <a:t>預先作業系統啟動</a:t>
                      </a:r>
                      <a:r>
                        <a:rPr lang="en-US" altLang="zh-TW" sz="2800" b="1" dirty="0" smtClean="0"/>
                        <a:t>(5) Pre-OS Boot</a:t>
                      </a:r>
                      <a:endParaRPr lang="en-US" altLang="zh-TW" sz="2800" b="1" dirty="0"/>
                    </a:p>
                  </a:txBody>
                  <a:tcPr>
                    <a:solidFill>
                      <a:schemeClr val="accent6">
                        <a:lumMod val="20000"/>
                        <a:lumOff val="80000"/>
                      </a:schemeClr>
                    </a:solidFill>
                  </a:tcPr>
                </a:tc>
                <a:extLst>
                  <a:ext uri="{0D108BD9-81ED-4DB2-BD59-A6C34878D82A}">
                    <a16:rowId xmlns:a16="http://schemas.microsoft.com/office/drawing/2014/main" val="1450935706"/>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smtClean="0"/>
                        <a:t>17.</a:t>
                      </a:r>
                      <a:r>
                        <a:rPr lang="zh-TW" altLang="en-US" sz="2800" b="1" dirty="0" smtClean="0"/>
                        <a:t>計劃任務</a:t>
                      </a:r>
                      <a:r>
                        <a:rPr lang="en-US" altLang="zh-TW" sz="2800" b="1" dirty="0" smtClean="0"/>
                        <a:t>/</a:t>
                      </a:r>
                      <a:r>
                        <a:rPr lang="zh-TW" altLang="en-US" sz="2800" b="1" dirty="0" smtClean="0"/>
                        <a:t>作業</a:t>
                      </a:r>
                      <a:r>
                        <a:rPr lang="en-US" altLang="zh-TW" sz="2800" b="1" dirty="0" smtClean="0"/>
                        <a:t>(5) Scheduled Task/Job</a:t>
                      </a:r>
                      <a:endParaRPr lang="en-US" altLang="zh-TW" sz="2800" b="1" dirty="0"/>
                    </a:p>
                  </a:txBody>
                  <a:tcPr/>
                </a:tc>
                <a:extLst>
                  <a:ext uri="{0D108BD9-81ED-4DB2-BD59-A6C34878D82A}">
                    <a16:rowId xmlns:a16="http://schemas.microsoft.com/office/drawing/2014/main" val="1260882538"/>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smtClean="0"/>
                        <a:t>18.</a:t>
                      </a:r>
                      <a:r>
                        <a:rPr lang="zh-TW" altLang="en-US" sz="2800" b="1" dirty="0" smtClean="0"/>
                        <a:t>伺服器軟體元件</a:t>
                      </a:r>
                      <a:r>
                        <a:rPr lang="en-US" altLang="zh-TW" sz="2800" b="1" dirty="0" smtClean="0"/>
                        <a:t>(5) Server Software Component</a:t>
                      </a:r>
                      <a:endParaRPr lang="en-US" altLang="zh-TW" sz="2800" b="1" dirty="0"/>
                    </a:p>
                  </a:txBody>
                  <a:tcPr/>
                </a:tc>
                <a:extLst>
                  <a:ext uri="{0D108BD9-81ED-4DB2-BD59-A6C34878D82A}">
                    <a16:rowId xmlns:a16="http://schemas.microsoft.com/office/drawing/2014/main" val="211472250"/>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smtClean="0"/>
                        <a:t>19.</a:t>
                      </a:r>
                      <a:r>
                        <a:rPr lang="zh-TW" altLang="en-US" sz="2800" b="1" dirty="0" smtClean="0"/>
                        <a:t>貿易訊號</a:t>
                      </a:r>
                      <a:r>
                        <a:rPr lang="en-US" altLang="zh-TW" sz="2800" b="1" dirty="0" smtClean="0"/>
                        <a:t>(2) Traffic Signaling</a:t>
                      </a:r>
                      <a:endParaRPr lang="en-US" altLang="zh-TW" sz="2800" b="1" dirty="0"/>
                    </a:p>
                  </a:txBody>
                  <a:tcPr/>
                </a:tc>
                <a:extLst>
                  <a:ext uri="{0D108BD9-81ED-4DB2-BD59-A6C34878D82A}">
                    <a16:rowId xmlns:a16="http://schemas.microsoft.com/office/drawing/2014/main" val="1551759250"/>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smtClean="0"/>
                        <a:t>20.</a:t>
                      </a:r>
                      <a:r>
                        <a:rPr lang="zh-TW" altLang="en-US" sz="2800" b="1" dirty="0" smtClean="0"/>
                        <a:t>有效帳戶</a:t>
                      </a:r>
                      <a:r>
                        <a:rPr lang="en-US" altLang="zh-TW" sz="2800" b="1" dirty="0" smtClean="0"/>
                        <a:t>(4) Valid Accounts</a:t>
                      </a:r>
                      <a:endParaRPr lang="en-US" altLang="zh-TW" sz="2800" b="1" dirty="0"/>
                    </a:p>
                  </a:txBody>
                  <a:tcPr/>
                </a:tc>
                <a:extLst>
                  <a:ext uri="{0D108BD9-81ED-4DB2-BD59-A6C34878D82A}">
                    <a16:rowId xmlns:a16="http://schemas.microsoft.com/office/drawing/2014/main" val="804109124"/>
                  </a:ext>
                </a:extLst>
              </a:tr>
            </a:tbl>
          </a:graphicData>
        </a:graphic>
      </p:graphicFrame>
      <p:sp>
        <p:nvSpPr>
          <p:cNvPr id="2" name="投影片編號版面配置區 1"/>
          <p:cNvSpPr>
            <a:spLocks noGrp="1"/>
          </p:cNvSpPr>
          <p:nvPr>
            <p:ph type="sldNum" sz="quarter" idx="12"/>
          </p:nvPr>
        </p:nvSpPr>
        <p:spPr/>
        <p:txBody>
          <a:bodyPr/>
          <a:lstStyle/>
          <a:p>
            <a:fld id="{D16C3A51-89D0-4E4D-AA61-5A30A561532A}" type="slidenum">
              <a:rPr lang="zh-TW" altLang="en-US" smtClean="0"/>
              <a:pPr/>
              <a:t>50</a:t>
            </a:fld>
            <a:endParaRPr lang="zh-TW" altLang="en-US"/>
          </a:p>
        </p:txBody>
      </p:sp>
      <p:sp>
        <p:nvSpPr>
          <p:cNvPr id="7" name="文字方塊 6"/>
          <p:cNvSpPr txBox="1"/>
          <p:nvPr/>
        </p:nvSpPr>
        <p:spPr>
          <a:xfrm>
            <a:off x="3657600" y="5951913"/>
            <a:ext cx="45719" cy="369332"/>
          </a:xfrm>
          <a:prstGeom prst="rect">
            <a:avLst/>
          </a:prstGeom>
          <a:noFill/>
        </p:spPr>
        <p:txBody>
          <a:bodyPr wrap="square" rtlCol="0">
            <a:spAutoFit/>
          </a:bodyPr>
          <a:lstStyle/>
          <a:p>
            <a:endParaRPr lang="zh-TW" altLang="en-US" dirty="0"/>
          </a:p>
        </p:txBody>
      </p:sp>
      <p:sp>
        <p:nvSpPr>
          <p:cNvPr id="8" name="Rectangle 1"/>
          <p:cNvSpPr>
            <a:spLocks noChangeArrowheads="1"/>
          </p:cNvSpPr>
          <p:nvPr/>
        </p:nvSpPr>
        <p:spPr bwMode="auto">
          <a:xfrm>
            <a:off x="300739" y="481301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800" b="0" i="0" u="none" strike="noStrike" cap="none" normalizeH="0" baseline="0" smtClean="0">
                <a:ln>
                  <a:noFill/>
                </a:ln>
                <a:solidFill>
                  <a:schemeClr val="tx1"/>
                </a:solidFill>
                <a:effectLst/>
                <a:latin typeface="Arial" panose="020B0604020202020204" pitchFamily="34" charset="0"/>
              </a:rPr>
              <a:t/>
            </a:r>
            <a:br>
              <a:rPr kumimoji="0" lang="zh-TW" altLang="zh-TW" sz="1800" b="0" i="0" u="none" strike="noStrike" cap="none" normalizeH="0" baseline="0" smtClean="0">
                <a:ln>
                  <a:noFill/>
                </a:ln>
                <a:solidFill>
                  <a:schemeClr val="tx1"/>
                </a:solidFill>
                <a:effectLst/>
                <a:latin typeface="Arial" panose="020B0604020202020204" pitchFamily="34" charset="0"/>
              </a:rPr>
            </a:br>
            <a:endParaRPr kumimoji="0" lang="zh-TW" altLang="zh-TW" sz="1800" b="0" i="0" u="none" strike="noStrike" cap="none" normalizeH="0" baseline="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26369379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5772150" y="1825625"/>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800" b="0" i="0" u="none" strike="noStrike" cap="none" normalizeH="0" baseline="0" dirty="0">
                <a:ln>
                  <a:noFill/>
                </a:ln>
                <a:solidFill>
                  <a:schemeClr val="tx1"/>
                </a:solidFill>
                <a:effectLst/>
                <a:latin typeface="Arial" panose="020B0604020202020204" pitchFamily="34" charset="0"/>
              </a:rPr>
              <a:t/>
            </a:r>
            <a:br>
              <a:rPr kumimoji="0" lang="zh-TW" altLang="zh-TW" sz="1800" b="0" i="0" u="none" strike="noStrike" cap="none" normalizeH="0" baseline="0" dirty="0">
                <a:ln>
                  <a:noFill/>
                </a:ln>
                <a:solidFill>
                  <a:schemeClr val="tx1"/>
                </a:solidFill>
                <a:effectLst/>
                <a:latin typeface="Arial" panose="020B0604020202020204" pitchFamily="34" charset="0"/>
              </a:rPr>
            </a:br>
            <a:endParaRPr kumimoji="0" lang="zh-TW" altLang="zh-TW" sz="1800" b="0" i="0" u="none" strike="noStrike" cap="none" normalizeH="0" baseline="0" dirty="0">
              <a:ln>
                <a:noFill/>
              </a:ln>
              <a:solidFill>
                <a:schemeClr val="tx1"/>
              </a:solidFill>
              <a:effectLst/>
              <a:latin typeface="Arial" panose="020B0604020202020204" pitchFamily="34" charset="0"/>
            </a:endParaRPr>
          </a:p>
        </p:txBody>
      </p:sp>
      <p:sp>
        <p:nvSpPr>
          <p:cNvPr id="2" name="投影片編號版面配置區 1"/>
          <p:cNvSpPr>
            <a:spLocks noGrp="1"/>
          </p:cNvSpPr>
          <p:nvPr>
            <p:ph type="sldNum" sz="quarter" idx="12"/>
          </p:nvPr>
        </p:nvSpPr>
        <p:spPr/>
        <p:txBody>
          <a:bodyPr/>
          <a:lstStyle/>
          <a:p>
            <a:fld id="{D16C3A51-89D0-4E4D-AA61-5A30A561532A}" type="slidenum">
              <a:rPr lang="zh-TW" altLang="en-US" smtClean="0"/>
              <a:pPr/>
              <a:t>51</a:t>
            </a:fld>
            <a:endParaRPr lang="zh-TW" altLang="en-US"/>
          </a:p>
        </p:txBody>
      </p:sp>
      <p:sp>
        <p:nvSpPr>
          <p:cNvPr id="7" name="文字方塊 6"/>
          <p:cNvSpPr txBox="1"/>
          <p:nvPr/>
        </p:nvSpPr>
        <p:spPr>
          <a:xfrm>
            <a:off x="3657600" y="5951913"/>
            <a:ext cx="45719" cy="369332"/>
          </a:xfrm>
          <a:prstGeom prst="rect">
            <a:avLst/>
          </a:prstGeom>
          <a:noFill/>
        </p:spPr>
        <p:txBody>
          <a:bodyPr wrap="square" rtlCol="0">
            <a:spAutoFit/>
          </a:bodyPr>
          <a:lstStyle/>
          <a:p>
            <a:endParaRPr lang="zh-TW" altLang="en-US" dirty="0"/>
          </a:p>
        </p:txBody>
      </p:sp>
      <p:sp>
        <p:nvSpPr>
          <p:cNvPr id="8" name="Rectangle 1"/>
          <p:cNvSpPr>
            <a:spLocks noChangeArrowheads="1"/>
          </p:cNvSpPr>
          <p:nvPr/>
        </p:nvSpPr>
        <p:spPr bwMode="auto">
          <a:xfrm>
            <a:off x="300739" y="481301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800" b="0" i="0" u="none" strike="noStrike" cap="none" normalizeH="0" baseline="0" smtClean="0">
                <a:ln>
                  <a:noFill/>
                </a:ln>
                <a:solidFill>
                  <a:schemeClr val="tx1"/>
                </a:solidFill>
                <a:effectLst/>
                <a:latin typeface="Arial" panose="020B0604020202020204" pitchFamily="34" charset="0"/>
              </a:rPr>
              <a:t/>
            </a:r>
            <a:br>
              <a:rPr kumimoji="0" lang="zh-TW" altLang="zh-TW" sz="1800" b="0" i="0" u="none" strike="noStrike" cap="none" normalizeH="0" baseline="0" smtClean="0">
                <a:ln>
                  <a:noFill/>
                </a:ln>
                <a:solidFill>
                  <a:schemeClr val="tx1"/>
                </a:solidFill>
                <a:effectLst/>
                <a:latin typeface="Arial" panose="020B0604020202020204" pitchFamily="34" charset="0"/>
              </a:rPr>
            </a:br>
            <a:endParaRPr kumimoji="0" lang="zh-TW" altLang="zh-TW" sz="1800" b="0" i="0" u="none" strike="noStrike" cap="none" normalizeH="0" baseline="0" smtClean="0">
              <a:ln>
                <a:noFill/>
              </a:ln>
              <a:solidFill>
                <a:schemeClr val="tx1"/>
              </a:solidFill>
              <a:effectLst/>
              <a:latin typeface="Arial" panose="020B0604020202020204" pitchFamily="34" charset="0"/>
            </a:endParaRPr>
          </a:p>
        </p:txBody>
      </p:sp>
      <p:graphicFrame>
        <p:nvGraphicFramePr>
          <p:cNvPr id="9" name="表格 8"/>
          <p:cNvGraphicFramePr>
            <a:graphicFrameLocks noGrp="1"/>
          </p:cNvGraphicFramePr>
          <p:nvPr>
            <p:extLst>
              <p:ext uri="{D42A27DB-BD31-4B8C-83A1-F6EECF244321}">
                <p14:modId xmlns:p14="http://schemas.microsoft.com/office/powerpoint/2010/main" val="2744032709"/>
              </p:ext>
            </p:extLst>
          </p:nvPr>
        </p:nvGraphicFramePr>
        <p:xfrm>
          <a:off x="0" y="835025"/>
          <a:ext cx="12191999" cy="2255520"/>
        </p:xfrm>
        <a:graphic>
          <a:graphicData uri="http://schemas.openxmlformats.org/drawingml/2006/table">
            <a:tbl>
              <a:tblPr/>
              <a:tblGrid>
                <a:gridCol w="1487277">
                  <a:extLst>
                    <a:ext uri="{9D8B030D-6E8A-4147-A177-3AD203B41FA5}">
                      <a16:colId xmlns:a16="http://schemas.microsoft.com/office/drawing/2014/main" val="2340207979"/>
                    </a:ext>
                  </a:extLst>
                </a:gridCol>
                <a:gridCol w="2016087">
                  <a:extLst>
                    <a:ext uri="{9D8B030D-6E8A-4147-A177-3AD203B41FA5}">
                      <a16:colId xmlns:a16="http://schemas.microsoft.com/office/drawing/2014/main" val="3916782922"/>
                    </a:ext>
                  </a:extLst>
                </a:gridCol>
                <a:gridCol w="8688635">
                  <a:extLst>
                    <a:ext uri="{9D8B030D-6E8A-4147-A177-3AD203B41FA5}">
                      <a16:colId xmlns:a16="http://schemas.microsoft.com/office/drawing/2014/main" val="879152203"/>
                    </a:ext>
                  </a:extLst>
                </a:gridCol>
              </a:tblGrid>
              <a:tr h="0">
                <a:tc gridSpan="3">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2000" b="0" i="0" u="none" strike="noStrike" cap="none" normalizeH="0" baseline="0" dirty="0">
                          <a:ln>
                            <a:noFill/>
                          </a:ln>
                          <a:solidFill>
                            <a:srgbClr val="39434C"/>
                          </a:solidFill>
                          <a:effectLst/>
                          <a:latin typeface="Arial" panose="020B0604020202020204" pitchFamily="34" charset="0"/>
                          <a:ea typeface="Roboto-Regular"/>
                        </a:rPr>
                        <a:t>Sub-techniques (3)</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AEAEC"/>
                    </a:solidFill>
                  </a:tcPr>
                </a:tc>
                <a:tc hMerge="1">
                  <a:txBody>
                    <a:bodyPr/>
                    <a:lstStyle/>
                    <a:p>
                      <a:pPr algn="l" fontAlgn="b"/>
                      <a:endParaRPr lang="en-US" dirty="0">
                        <a:effectLst/>
                      </a:endParaRPr>
                    </a:p>
                  </a:txBody>
                  <a:tcPr anchor="b">
                    <a:lnL w="9525" cap="flat" cmpd="sng" algn="ctr">
                      <a:solidFill>
                        <a:srgbClr val="DFDFDF"/>
                      </a:solidFill>
                      <a:prstDash val="solid"/>
                      <a:round/>
                      <a:headEnd type="none" w="med" len="med"/>
                      <a:tailEnd type="none" w="med" len="med"/>
                    </a:lnL>
                    <a:lnR>
                      <a:noFill/>
                    </a:lnR>
                    <a:lnT w="9525" cap="flat" cmpd="sng" algn="ctr">
                      <a:solidFill>
                        <a:srgbClr val="A0CD9D"/>
                      </a:solidFill>
                      <a:prstDash val="solid"/>
                      <a:round/>
                      <a:headEnd type="none" w="med" len="med"/>
                      <a:tailEnd type="none" w="med" len="med"/>
                    </a:lnT>
                    <a:lnB w="9525" cap="flat" cmpd="sng" algn="ctr">
                      <a:solidFill>
                        <a:srgbClr val="E0CC9D"/>
                      </a:solidFill>
                      <a:prstDash val="solid"/>
                      <a:round/>
                      <a:headEnd type="none" w="med" len="med"/>
                      <a:tailEnd type="none" w="med" len="med"/>
                    </a:lnB>
                  </a:tcPr>
                </a:tc>
                <a:tc hMerge="1">
                  <a:txBody>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zh-TW" sz="2000" b="0" i="0" u="none" strike="noStrike" cap="none" normalizeH="0" baseline="0" dirty="0">
                        <a:ln>
                          <a:noFill/>
                        </a:ln>
                        <a:solidFill>
                          <a:srgbClr val="39434C"/>
                        </a:solidFill>
                        <a:effectLst/>
                        <a:latin typeface="Arial" panose="020B0604020202020204" pitchFamily="34" charset="0"/>
                        <a:ea typeface="Roboto-Regular"/>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AEAEC"/>
                    </a:solidFill>
                  </a:tcPr>
                </a:tc>
                <a:extLst>
                  <a:ext uri="{0D108BD9-81ED-4DB2-BD59-A6C34878D82A}">
                    <a16:rowId xmlns:a16="http://schemas.microsoft.com/office/drawing/2014/main" val="2394320160"/>
                  </a:ext>
                </a:extLst>
              </a:tr>
              <a:tr h="0">
                <a:tc>
                  <a:txBody>
                    <a:bodyPr/>
                    <a:lstStyle/>
                    <a:p>
                      <a:pPr algn="l" fontAlgn="b"/>
                      <a:r>
                        <a:rPr lang="en-US" sz="2000" dirty="0">
                          <a:effectLst/>
                        </a:rPr>
                        <a:t>ID</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AEAEC"/>
                    </a:solidFill>
                  </a:tcPr>
                </a:tc>
                <a:tc>
                  <a:txBody>
                    <a:bodyPr/>
                    <a:lstStyle/>
                    <a:p>
                      <a:pPr algn="l" fontAlgn="b"/>
                      <a:r>
                        <a:rPr lang="en-US" sz="2000" dirty="0">
                          <a:effectLst/>
                        </a:rPr>
                        <a:t>Name</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AEAEC"/>
                    </a:solidFill>
                  </a:tcPr>
                </a:tc>
                <a:tc>
                  <a:txBody>
                    <a:bodyPr/>
                    <a:lstStyle/>
                    <a:p>
                      <a:pPr algn="l" fontAlgn="b"/>
                      <a:r>
                        <a:rPr lang="en-US" altLang="zh-TW" sz="2000" dirty="0" smtClean="0">
                          <a:effectLst/>
                        </a:rPr>
                        <a:t>Description</a:t>
                      </a:r>
                      <a:endParaRPr lang="en-US" sz="2000" dirty="0">
                        <a:effectLst/>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AEAEC"/>
                    </a:solidFill>
                  </a:tcPr>
                </a:tc>
                <a:extLst>
                  <a:ext uri="{0D108BD9-81ED-4DB2-BD59-A6C34878D82A}">
                    <a16:rowId xmlns:a16="http://schemas.microsoft.com/office/drawing/2014/main" val="1934092260"/>
                  </a:ext>
                </a:extLst>
              </a:tr>
              <a:tr h="0">
                <a:tc>
                  <a:txBody>
                    <a:bodyPr/>
                    <a:lstStyle/>
                    <a:p>
                      <a:pPr fontAlgn="t"/>
                      <a:r>
                        <a:rPr lang="en-US" altLang="zh-TW" sz="2000" dirty="0" smtClean="0">
                          <a:hlinkClick r:id="rId2"/>
                        </a:rPr>
                        <a:t>T1136.001</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AEAEC"/>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3"/>
                        </a:rPr>
                        <a:t>Local Account</a:t>
                      </a:r>
                      <a:endParaRPr lang="en-US" altLang="zh-TW" sz="1800" b="0" i="0" u="none" strike="noStrike" kern="1200" dirty="0" smtClean="0">
                        <a:solidFill>
                          <a:schemeClr val="tx1"/>
                        </a:solidFill>
                        <a:effectLst/>
                        <a:latin typeface="+mn-lt"/>
                        <a:ea typeface="+mn-ea"/>
                        <a:cs typeface="+mn-cs"/>
                      </a:endParaRPr>
                    </a:p>
                    <a:p>
                      <a:pPr fontAlgn="t"/>
                      <a:r>
                        <a:rPr lang="zh-TW" altLang="en-US" sz="2000" dirty="0" smtClean="0">
                          <a:effectLst/>
                        </a:rPr>
                        <a:t>本地帳戶</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AEAEC"/>
                    </a:solidFill>
                  </a:tcPr>
                </a:tc>
                <a:tc>
                  <a:txBody>
                    <a:bodyPr/>
                    <a:lstStyle/>
                    <a:p>
                      <a:pPr marL="285750" indent="-285750" fontAlgn="t">
                        <a:buFont typeface="Wingdings" panose="05000000000000000000" pitchFamily="2" charset="2"/>
                        <a:buChar char="n"/>
                      </a:pPr>
                      <a:r>
                        <a:rPr lang="en-US" altLang="zh-TW" sz="1800" b="0" i="0" kern="1200" dirty="0" smtClean="0">
                          <a:solidFill>
                            <a:schemeClr val="tx1"/>
                          </a:solidFill>
                          <a:effectLst/>
                          <a:latin typeface="+mn-lt"/>
                          <a:ea typeface="+mn-ea"/>
                          <a:cs typeface="+mn-cs"/>
                        </a:rPr>
                        <a:t>Adversaries may create a local account to maintain access to victim systems. Local accounts are those configured by an organization for use by users, remote support, services, or for administration on a single system or service.</a:t>
                      </a:r>
                    </a:p>
                    <a:p>
                      <a:pPr marL="285750" indent="-285750" fontAlgn="t">
                        <a:buFont typeface="Wingdings" panose="05000000000000000000" pitchFamily="2" charset="2"/>
                        <a:buChar char="n"/>
                      </a:pPr>
                      <a:r>
                        <a:rPr lang="zh-TW" altLang="en-US" sz="1800" b="0" i="0" kern="1200" dirty="0" smtClean="0">
                          <a:solidFill>
                            <a:schemeClr val="tx1"/>
                          </a:solidFill>
                          <a:effectLst/>
                          <a:latin typeface="+mn-lt"/>
                          <a:ea typeface="+mn-ea"/>
                          <a:cs typeface="+mn-cs"/>
                        </a:rPr>
                        <a:t>攻擊者可能會建立本機帳戶來維護對受害者係統的存取。本機帳戶是由組織配置供使用者、遠端支援、服務使用或在單一系統或服務上進行管理的帳戶。</a:t>
                      </a:r>
                      <a:endParaRPr lang="en-US" sz="18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AEAEC"/>
                    </a:solidFill>
                  </a:tcPr>
                </a:tc>
                <a:extLst>
                  <a:ext uri="{0D108BD9-81ED-4DB2-BD59-A6C34878D82A}">
                    <a16:rowId xmlns:a16="http://schemas.microsoft.com/office/drawing/2014/main" val="1331283260"/>
                  </a:ext>
                </a:extLst>
              </a:tr>
            </a:tbl>
          </a:graphicData>
        </a:graphic>
      </p:graphicFrame>
      <p:sp>
        <p:nvSpPr>
          <p:cNvPr id="10" name="矩形 9"/>
          <p:cNvSpPr/>
          <p:nvPr/>
        </p:nvSpPr>
        <p:spPr>
          <a:xfrm>
            <a:off x="0" y="136525"/>
            <a:ext cx="11808617" cy="584775"/>
          </a:xfrm>
          <a:prstGeom prst="rect">
            <a:avLst/>
          </a:prstGeom>
        </p:spPr>
        <p:txBody>
          <a:bodyPr wrap="none">
            <a:spAutoFit/>
          </a:bodyPr>
          <a:lstStyle/>
          <a:p>
            <a:r>
              <a:rPr lang="en-US" altLang="zh-TW" sz="3200" dirty="0" smtClean="0"/>
              <a:t>5.</a:t>
            </a:r>
            <a:r>
              <a:rPr lang="zh-TW" altLang="en-US" sz="3200" dirty="0" smtClean="0"/>
              <a:t>持</a:t>
            </a:r>
            <a:r>
              <a:rPr lang="zh-TW" altLang="en-US" sz="3200" dirty="0"/>
              <a:t>續</a:t>
            </a:r>
            <a:r>
              <a:rPr lang="en-US" altLang="zh-TW" sz="3200" dirty="0" smtClean="0"/>
              <a:t>Persistence</a:t>
            </a:r>
            <a:r>
              <a:rPr lang="zh-TW" altLang="en-US" sz="3200" dirty="0" smtClean="0"/>
              <a:t> 戰術</a:t>
            </a:r>
            <a:r>
              <a:rPr lang="en-US" altLang="zh-TW" sz="3200" dirty="0" smtClean="0"/>
              <a:t>| 7.</a:t>
            </a:r>
            <a:r>
              <a:rPr lang="zh-TW" altLang="en-US" sz="3200" b="1" dirty="0">
                <a:solidFill>
                  <a:srgbClr val="FF0000"/>
                </a:solidFill>
              </a:rPr>
              <a:t>建立帳戶 </a:t>
            </a:r>
            <a:r>
              <a:rPr lang="en-US" altLang="zh-TW" sz="3200" b="1" dirty="0" smtClean="0">
                <a:solidFill>
                  <a:srgbClr val="FF0000"/>
                </a:solidFill>
              </a:rPr>
              <a:t>Create Account </a:t>
            </a:r>
            <a:r>
              <a:rPr lang="en-US" altLang="zh-TW" sz="3200" dirty="0" smtClean="0"/>
              <a:t>(3)</a:t>
            </a:r>
            <a:r>
              <a:rPr lang="zh-TW" altLang="en-US" sz="3200" dirty="0" smtClean="0"/>
              <a:t>技術</a:t>
            </a:r>
            <a:endParaRPr lang="en-US" altLang="zh-TW" sz="3200" dirty="0"/>
          </a:p>
        </p:txBody>
      </p:sp>
    </p:spTree>
    <p:extLst>
      <p:ext uri="{BB962C8B-B14F-4D97-AF65-F5344CB8AC3E}">
        <p14:creationId xmlns:p14="http://schemas.microsoft.com/office/powerpoint/2010/main" val="185657117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5772150" y="1825625"/>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800" b="0" i="0" u="none" strike="noStrike" cap="none" normalizeH="0" baseline="0" dirty="0">
                <a:ln>
                  <a:noFill/>
                </a:ln>
                <a:solidFill>
                  <a:schemeClr val="tx1"/>
                </a:solidFill>
                <a:effectLst/>
                <a:latin typeface="Arial" panose="020B0604020202020204" pitchFamily="34" charset="0"/>
              </a:rPr>
              <a:t/>
            </a:r>
            <a:br>
              <a:rPr kumimoji="0" lang="zh-TW" altLang="zh-TW" sz="1800" b="0" i="0" u="none" strike="noStrike" cap="none" normalizeH="0" baseline="0" dirty="0">
                <a:ln>
                  <a:noFill/>
                </a:ln>
                <a:solidFill>
                  <a:schemeClr val="tx1"/>
                </a:solidFill>
                <a:effectLst/>
                <a:latin typeface="Arial" panose="020B0604020202020204" pitchFamily="34" charset="0"/>
              </a:rPr>
            </a:br>
            <a:endParaRPr kumimoji="0" lang="zh-TW" altLang="zh-TW" sz="1800" b="0" i="0" u="none" strike="noStrike" cap="none" normalizeH="0" baseline="0" dirty="0">
              <a:ln>
                <a:noFill/>
              </a:ln>
              <a:solidFill>
                <a:schemeClr val="tx1"/>
              </a:solidFill>
              <a:effectLst/>
              <a:latin typeface="Arial" panose="020B0604020202020204" pitchFamily="34" charset="0"/>
            </a:endParaRPr>
          </a:p>
        </p:txBody>
      </p:sp>
      <p:sp>
        <p:nvSpPr>
          <p:cNvPr id="2" name="投影片編號版面配置區 1"/>
          <p:cNvSpPr>
            <a:spLocks noGrp="1"/>
          </p:cNvSpPr>
          <p:nvPr>
            <p:ph type="sldNum" sz="quarter" idx="12"/>
          </p:nvPr>
        </p:nvSpPr>
        <p:spPr/>
        <p:txBody>
          <a:bodyPr/>
          <a:lstStyle/>
          <a:p>
            <a:fld id="{D16C3A51-89D0-4E4D-AA61-5A30A561532A}" type="slidenum">
              <a:rPr lang="zh-TW" altLang="en-US" smtClean="0"/>
              <a:pPr/>
              <a:t>52</a:t>
            </a:fld>
            <a:endParaRPr lang="zh-TW" altLang="en-US"/>
          </a:p>
        </p:txBody>
      </p:sp>
      <p:sp>
        <p:nvSpPr>
          <p:cNvPr id="7" name="文字方塊 6"/>
          <p:cNvSpPr txBox="1"/>
          <p:nvPr/>
        </p:nvSpPr>
        <p:spPr>
          <a:xfrm>
            <a:off x="3657600" y="5951913"/>
            <a:ext cx="45719" cy="369332"/>
          </a:xfrm>
          <a:prstGeom prst="rect">
            <a:avLst/>
          </a:prstGeom>
          <a:noFill/>
        </p:spPr>
        <p:txBody>
          <a:bodyPr wrap="square" rtlCol="0">
            <a:spAutoFit/>
          </a:bodyPr>
          <a:lstStyle/>
          <a:p>
            <a:endParaRPr lang="zh-TW" altLang="en-US" dirty="0"/>
          </a:p>
        </p:txBody>
      </p:sp>
      <p:sp>
        <p:nvSpPr>
          <p:cNvPr id="8" name="Rectangle 1"/>
          <p:cNvSpPr>
            <a:spLocks noChangeArrowheads="1"/>
          </p:cNvSpPr>
          <p:nvPr/>
        </p:nvSpPr>
        <p:spPr bwMode="auto">
          <a:xfrm>
            <a:off x="300739" y="481301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800" b="0" i="0" u="none" strike="noStrike" cap="none" normalizeH="0" baseline="0" smtClean="0">
                <a:ln>
                  <a:noFill/>
                </a:ln>
                <a:solidFill>
                  <a:schemeClr val="tx1"/>
                </a:solidFill>
                <a:effectLst/>
                <a:latin typeface="Arial" panose="020B0604020202020204" pitchFamily="34" charset="0"/>
              </a:rPr>
              <a:t/>
            </a:r>
            <a:br>
              <a:rPr kumimoji="0" lang="zh-TW" altLang="zh-TW" sz="1800" b="0" i="0" u="none" strike="noStrike" cap="none" normalizeH="0" baseline="0" smtClean="0">
                <a:ln>
                  <a:noFill/>
                </a:ln>
                <a:solidFill>
                  <a:schemeClr val="tx1"/>
                </a:solidFill>
                <a:effectLst/>
                <a:latin typeface="Arial" panose="020B0604020202020204" pitchFamily="34" charset="0"/>
              </a:rPr>
            </a:br>
            <a:endParaRPr kumimoji="0" lang="zh-TW" altLang="zh-TW" sz="1800" b="0" i="0" u="none" strike="noStrike" cap="none" normalizeH="0" baseline="0" smtClean="0">
              <a:ln>
                <a:noFill/>
              </a:ln>
              <a:solidFill>
                <a:schemeClr val="tx1"/>
              </a:solidFill>
              <a:effectLst/>
              <a:latin typeface="Arial" panose="020B0604020202020204" pitchFamily="34" charset="0"/>
            </a:endParaRPr>
          </a:p>
        </p:txBody>
      </p:sp>
      <p:graphicFrame>
        <p:nvGraphicFramePr>
          <p:cNvPr id="9" name="表格 8"/>
          <p:cNvGraphicFramePr>
            <a:graphicFrameLocks noGrp="1"/>
          </p:cNvGraphicFramePr>
          <p:nvPr>
            <p:extLst>
              <p:ext uri="{D42A27DB-BD31-4B8C-83A1-F6EECF244321}">
                <p14:modId xmlns:p14="http://schemas.microsoft.com/office/powerpoint/2010/main" val="3512652742"/>
              </p:ext>
            </p:extLst>
          </p:nvPr>
        </p:nvGraphicFramePr>
        <p:xfrm>
          <a:off x="0" y="835025"/>
          <a:ext cx="12191999" cy="5364480"/>
        </p:xfrm>
        <a:graphic>
          <a:graphicData uri="http://schemas.openxmlformats.org/drawingml/2006/table">
            <a:tbl>
              <a:tblPr/>
              <a:tblGrid>
                <a:gridCol w="1487277">
                  <a:extLst>
                    <a:ext uri="{9D8B030D-6E8A-4147-A177-3AD203B41FA5}">
                      <a16:colId xmlns:a16="http://schemas.microsoft.com/office/drawing/2014/main" val="2340207979"/>
                    </a:ext>
                  </a:extLst>
                </a:gridCol>
                <a:gridCol w="2016087">
                  <a:extLst>
                    <a:ext uri="{9D8B030D-6E8A-4147-A177-3AD203B41FA5}">
                      <a16:colId xmlns:a16="http://schemas.microsoft.com/office/drawing/2014/main" val="3916782922"/>
                    </a:ext>
                  </a:extLst>
                </a:gridCol>
                <a:gridCol w="8688635">
                  <a:extLst>
                    <a:ext uri="{9D8B030D-6E8A-4147-A177-3AD203B41FA5}">
                      <a16:colId xmlns:a16="http://schemas.microsoft.com/office/drawing/2014/main" val="879152203"/>
                    </a:ext>
                  </a:extLst>
                </a:gridCol>
              </a:tblGrid>
              <a:tr h="0">
                <a:tc gridSpan="3">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2000" b="0" i="0" u="none" strike="noStrike" cap="none" normalizeH="0" baseline="0" dirty="0">
                          <a:ln>
                            <a:noFill/>
                          </a:ln>
                          <a:solidFill>
                            <a:srgbClr val="39434C"/>
                          </a:solidFill>
                          <a:effectLst/>
                          <a:latin typeface="Arial" panose="020B0604020202020204" pitchFamily="34" charset="0"/>
                          <a:ea typeface="Roboto-Regular"/>
                        </a:rPr>
                        <a:t>Sub-techniques (3)</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AEAEC"/>
                    </a:solidFill>
                  </a:tcPr>
                </a:tc>
                <a:tc hMerge="1">
                  <a:txBody>
                    <a:bodyPr/>
                    <a:lstStyle/>
                    <a:p>
                      <a:pPr algn="l" fontAlgn="b"/>
                      <a:endParaRPr lang="en-US" dirty="0">
                        <a:effectLst/>
                      </a:endParaRPr>
                    </a:p>
                  </a:txBody>
                  <a:tcPr anchor="b">
                    <a:lnL w="9525" cap="flat" cmpd="sng" algn="ctr">
                      <a:solidFill>
                        <a:srgbClr val="DFDFDF"/>
                      </a:solidFill>
                      <a:prstDash val="solid"/>
                      <a:round/>
                      <a:headEnd type="none" w="med" len="med"/>
                      <a:tailEnd type="none" w="med" len="med"/>
                    </a:lnL>
                    <a:lnR>
                      <a:noFill/>
                    </a:lnR>
                    <a:lnT w="9525" cap="flat" cmpd="sng" algn="ctr">
                      <a:solidFill>
                        <a:srgbClr val="A0CD9D"/>
                      </a:solidFill>
                      <a:prstDash val="solid"/>
                      <a:round/>
                      <a:headEnd type="none" w="med" len="med"/>
                      <a:tailEnd type="none" w="med" len="med"/>
                    </a:lnT>
                    <a:lnB w="9525" cap="flat" cmpd="sng" algn="ctr">
                      <a:solidFill>
                        <a:srgbClr val="E0CC9D"/>
                      </a:solidFill>
                      <a:prstDash val="solid"/>
                      <a:round/>
                      <a:headEnd type="none" w="med" len="med"/>
                      <a:tailEnd type="none" w="med" len="med"/>
                    </a:lnB>
                  </a:tcPr>
                </a:tc>
                <a:tc hMerge="1">
                  <a:txBody>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zh-TW" sz="2000" b="0" i="0" u="none" strike="noStrike" cap="none" normalizeH="0" baseline="0" dirty="0">
                        <a:ln>
                          <a:noFill/>
                        </a:ln>
                        <a:solidFill>
                          <a:srgbClr val="39434C"/>
                        </a:solidFill>
                        <a:effectLst/>
                        <a:latin typeface="Arial" panose="020B0604020202020204" pitchFamily="34" charset="0"/>
                        <a:ea typeface="Roboto-Regular"/>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AEAEC"/>
                    </a:solidFill>
                  </a:tcPr>
                </a:tc>
                <a:extLst>
                  <a:ext uri="{0D108BD9-81ED-4DB2-BD59-A6C34878D82A}">
                    <a16:rowId xmlns:a16="http://schemas.microsoft.com/office/drawing/2014/main" val="2394320160"/>
                  </a:ext>
                </a:extLst>
              </a:tr>
              <a:tr h="0">
                <a:tc>
                  <a:txBody>
                    <a:bodyPr/>
                    <a:lstStyle/>
                    <a:p>
                      <a:pPr algn="l" fontAlgn="b"/>
                      <a:r>
                        <a:rPr lang="en-US" sz="2000" dirty="0">
                          <a:effectLst/>
                        </a:rPr>
                        <a:t>ID</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AEAEC"/>
                    </a:solidFill>
                  </a:tcPr>
                </a:tc>
                <a:tc>
                  <a:txBody>
                    <a:bodyPr/>
                    <a:lstStyle/>
                    <a:p>
                      <a:pPr algn="l" fontAlgn="b"/>
                      <a:r>
                        <a:rPr lang="en-US" sz="2000" dirty="0">
                          <a:effectLst/>
                        </a:rPr>
                        <a:t>Name</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AEAEC"/>
                    </a:solidFill>
                  </a:tcPr>
                </a:tc>
                <a:tc>
                  <a:txBody>
                    <a:bodyPr/>
                    <a:lstStyle/>
                    <a:p>
                      <a:pPr algn="l" fontAlgn="b"/>
                      <a:r>
                        <a:rPr lang="en-US" altLang="zh-TW" sz="2000" dirty="0" smtClean="0">
                          <a:effectLst/>
                        </a:rPr>
                        <a:t>Description</a:t>
                      </a:r>
                      <a:endParaRPr lang="en-US" sz="2000" dirty="0">
                        <a:effectLst/>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AEAEC"/>
                    </a:solidFill>
                  </a:tcPr>
                </a:tc>
                <a:extLst>
                  <a:ext uri="{0D108BD9-81ED-4DB2-BD59-A6C34878D82A}">
                    <a16:rowId xmlns:a16="http://schemas.microsoft.com/office/drawing/2014/main" val="1934092260"/>
                  </a:ext>
                </a:extLst>
              </a:tr>
              <a:tr h="0">
                <a:tc>
                  <a:txBody>
                    <a:bodyPr/>
                    <a:lstStyle/>
                    <a:p>
                      <a:pPr fontAlgn="t"/>
                      <a:r>
                        <a:rPr lang="en-US" altLang="zh-TW" sz="2000" dirty="0" smtClean="0">
                          <a:hlinkClick r:id="rId2"/>
                        </a:rPr>
                        <a:t>T1136.002</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AEAEC"/>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3"/>
                        </a:rPr>
                        <a:t>Domain Account</a:t>
                      </a:r>
                      <a:endParaRPr lang="en-US" altLang="zh-TW" sz="1800" b="0" i="0" u="none" strike="noStrike" kern="1200" dirty="0" smtClean="0">
                        <a:solidFill>
                          <a:schemeClr val="tx1"/>
                        </a:solidFill>
                        <a:effectLst/>
                        <a:latin typeface="+mn-lt"/>
                        <a:ea typeface="+mn-ea"/>
                        <a:cs typeface="+mn-cs"/>
                      </a:endParaRPr>
                    </a:p>
                    <a:p>
                      <a:pPr fontAlgn="t"/>
                      <a:r>
                        <a:rPr lang="zh-TW" altLang="en-US" sz="2000" dirty="0" smtClean="0">
                          <a:effectLst/>
                        </a:rPr>
                        <a:t>網域帳戶</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AEAEC"/>
                    </a:solidFill>
                  </a:tcPr>
                </a:tc>
                <a:tc>
                  <a:txBody>
                    <a:bodyPr/>
                    <a:lstStyle/>
                    <a:p>
                      <a:pPr marL="285750" indent="-285750" fontAlgn="t">
                        <a:buFont typeface="Wingdings" panose="05000000000000000000" pitchFamily="2" charset="2"/>
                        <a:buChar char="n"/>
                      </a:pPr>
                      <a:r>
                        <a:rPr lang="en-US" altLang="zh-TW" sz="1800" b="0" i="0" kern="1200" dirty="0" smtClean="0">
                          <a:solidFill>
                            <a:schemeClr val="tx1"/>
                          </a:solidFill>
                          <a:effectLst/>
                          <a:latin typeface="+mn-lt"/>
                          <a:ea typeface="+mn-ea"/>
                          <a:cs typeface="+mn-cs"/>
                        </a:rPr>
                        <a:t>Adversaries may create a domain account to maintain access to victim systems. Domain accounts are those managed by Active Directory Domain Services where access and permissions are configured across systems and services that are part of that domain. Domain accounts can cover user, administrator, and service accounts. With a sufficient level of access, the </a:t>
                      </a:r>
                      <a:r>
                        <a:rPr lang="en-US" altLang="zh-TW" dirty="0" smtClean="0"/>
                        <a:t>net user /add /domain</a:t>
                      </a:r>
                      <a:r>
                        <a:rPr lang="en-US" altLang="zh-TW" sz="1800" b="0" i="0" kern="1200" dirty="0" smtClean="0">
                          <a:solidFill>
                            <a:schemeClr val="tx1"/>
                          </a:solidFill>
                          <a:effectLst/>
                          <a:latin typeface="+mn-lt"/>
                          <a:ea typeface="+mn-ea"/>
                          <a:cs typeface="+mn-cs"/>
                        </a:rPr>
                        <a:t> command can be used to create a domain account.</a:t>
                      </a:r>
                    </a:p>
                    <a:p>
                      <a:pPr marL="285750" indent="-285750" fontAlgn="t">
                        <a:buFont typeface="Wingdings" panose="05000000000000000000" pitchFamily="2" charset="2"/>
                        <a:buChar char="n"/>
                      </a:pPr>
                      <a:r>
                        <a:rPr lang="zh-TW" altLang="en-US" sz="1800" b="0" i="0" kern="1200" dirty="0" smtClean="0">
                          <a:solidFill>
                            <a:schemeClr val="tx1"/>
                          </a:solidFill>
                          <a:effectLst/>
                          <a:latin typeface="+mn-lt"/>
                          <a:ea typeface="+mn-ea"/>
                          <a:cs typeface="+mn-cs"/>
                        </a:rPr>
                        <a:t>攻擊者可能會建立網域帳戶來維護對受害者係統的存取。網域帳戶是由 </a:t>
                      </a:r>
                      <a:r>
                        <a:rPr lang="en-US" altLang="zh-TW" sz="1800" b="0" i="0" kern="1200" dirty="0" smtClean="0">
                          <a:solidFill>
                            <a:schemeClr val="tx1"/>
                          </a:solidFill>
                          <a:effectLst/>
                          <a:latin typeface="+mn-lt"/>
                          <a:ea typeface="+mn-ea"/>
                          <a:cs typeface="+mn-cs"/>
                        </a:rPr>
                        <a:t>Active Directory </a:t>
                      </a:r>
                      <a:r>
                        <a:rPr lang="zh-TW" altLang="en-US" sz="1800" b="0" i="0" kern="1200" dirty="0" smtClean="0">
                          <a:solidFill>
                            <a:schemeClr val="tx1"/>
                          </a:solidFill>
                          <a:effectLst/>
                          <a:latin typeface="+mn-lt"/>
                          <a:ea typeface="+mn-ea"/>
                          <a:cs typeface="+mn-cs"/>
                        </a:rPr>
                        <a:t>網域服務管理的帳戶，其中存取和權限是跨屬於該網域的系統和服務配置的。網域帳戶可以涵蓋使用者、管理員和服務帳戶。具有足夠的存取等級後，</a:t>
                      </a:r>
                      <a:r>
                        <a:rPr lang="en-US" altLang="zh-TW" dirty="0" smtClean="0"/>
                        <a:t>net user /add /domain</a:t>
                      </a:r>
                      <a:r>
                        <a:rPr lang="zh-TW" altLang="en-US" sz="1800" b="0" i="0" kern="1200" dirty="0" smtClean="0">
                          <a:solidFill>
                            <a:schemeClr val="tx1"/>
                          </a:solidFill>
                          <a:effectLst/>
                          <a:latin typeface="+mn-lt"/>
                          <a:ea typeface="+mn-ea"/>
                          <a:cs typeface="+mn-cs"/>
                        </a:rPr>
                        <a:t>可以使用該命令建立網域帳戶。</a:t>
                      </a:r>
                      <a:endParaRPr lang="en-US" sz="18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AEAEC"/>
                    </a:solidFill>
                  </a:tcPr>
                </a:tc>
                <a:extLst>
                  <a:ext uri="{0D108BD9-81ED-4DB2-BD59-A6C34878D82A}">
                    <a16:rowId xmlns:a16="http://schemas.microsoft.com/office/drawing/2014/main" val="4237149618"/>
                  </a:ext>
                </a:extLst>
              </a:tr>
              <a:tr h="0">
                <a:tc>
                  <a:txBody>
                    <a:bodyPr/>
                    <a:lstStyle/>
                    <a:p>
                      <a:pPr fontAlgn="t"/>
                      <a:r>
                        <a:rPr lang="en-US" altLang="zh-TW" sz="2000" dirty="0" smtClean="0">
                          <a:hlinkClick r:id="rId4"/>
                        </a:rPr>
                        <a:t>T1136.003</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AEAEC"/>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5"/>
                        </a:rPr>
                        <a:t>Cloud Account</a:t>
                      </a:r>
                      <a:endParaRPr lang="en-US" altLang="zh-TW" sz="1800" b="0" i="0" u="none" strike="noStrike" kern="1200" dirty="0" smtClean="0">
                        <a:solidFill>
                          <a:schemeClr val="tx1"/>
                        </a:solidFill>
                        <a:effectLst/>
                        <a:latin typeface="+mn-lt"/>
                        <a:ea typeface="+mn-ea"/>
                        <a:cs typeface="+mn-cs"/>
                      </a:endParaRPr>
                    </a:p>
                    <a:p>
                      <a:pPr fontAlgn="t"/>
                      <a:r>
                        <a:rPr lang="zh-TW" altLang="en-US" sz="2000" dirty="0" smtClean="0">
                          <a:effectLst/>
                        </a:rPr>
                        <a:t>雲端帳戶</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AEAEC"/>
                    </a:solidFill>
                  </a:tcPr>
                </a:tc>
                <a:tc>
                  <a:txBody>
                    <a:bodyPr/>
                    <a:lstStyle/>
                    <a:p>
                      <a:pPr marL="285750" indent="-285750" fontAlgn="t">
                        <a:buFont typeface="Wingdings" panose="05000000000000000000" pitchFamily="2" charset="2"/>
                        <a:buChar char="n"/>
                      </a:pPr>
                      <a:r>
                        <a:rPr lang="en-US" altLang="zh-TW" sz="1800" b="0" i="0" kern="1200" dirty="0" smtClean="0">
                          <a:solidFill>
                            <a:schemeClr val="tx1"/>
                          </a:solidFill>
                          <a:effectLst/>
                          <a:latin typeface="+mn-lt"/>
                          <a:ea typeface="+mn-ea"/>
                          <a:cs typeface="+mn-cs"/>
                        </a:rPr>
                        <a:t>Adversaries may create a cloud account to maintain access to victim systems. With a sufficient level of access, such accounts may be used to establish secondary credentialed access that does not require persistent remote access tools to be deployed on the system.</a:t>
                      </a:r>
                    </a:p>
                    <a:p>
                      <a:pPr marL="285750" indent="-285750" fontAlgn="t">
                        <a:buFont typeface="Wingdings" panose="05000000000000000000" pitchFamily="2" charset="2"/>
                        <a:buChar char="n"/>
                      </a:pPr>
                      <a:r>
                        <a:rPr lang="zh-TW" altLang="en-US" sz="1800" b="0" i="0" kern="1200" dirty="0" smtClean="0">
                          <a:solidFill>
                            <a:schemeClr val="tx1"/>
                          </a:solidFill>
                          <a:effectLst/>
                          <a:latin typeface="+mn-lt"/>
                          <a:ea typeface="+mn-ea"/>
                          <a:cs typeface="+mn-cs"/>
                        </a:rPr>
                        <a:t>攻擊者可能會建立一個雲端帳戶來維持對受害者係統的存取。透過足夠的存取級別，此類帳戶可用於建立不需要在系統上部署持久遠端存取工具的輔助憑證存取。</a:t>
                      </a:r>
                      <a:endParaRPr lang="en-US" sz="18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AEAEC"/>
                    </a:solidFill>
                  </a:tcPr>
                </a:tc>
                <a:extLst>
                  <a:ext uri="{0D108BD9-81ED-4DB2-BD59-A6C34878D82A}">
                    <a16:rowId xmlns:a16="http://schemas.microsoft.com/office/drawing/2014/main" val="3039967100"/>
                  </a:ext>
                </a:extLst>
              </a:tr>
            </a:tbl>
          </a:graphicData>
        </a:graphic>
      </p:graphicFrame>
      <p:sp>
        <p:nvSpPr>
          <p:cNvPr id="10" name="矩形 9"/>
          <p:cNvSpPr/>
          <p:nvPr/>
        </p:nvSpPr>
        <p:spPr>
          <a:xfrm>
            <a:off x="0" y="136525"/>
            <a:ext cx="11808617" cy="584775"/>
          </a:xfrm>
          <a:prstGeom prst="rect">
            <a:avLst/>
          </a:prstGeom>
        </p:spPr>
        <p:txBody>
          <a:bodyPr wrap="none">
            <a:spAutoFit/>
          </a:bodyPr>
          <a:lstStyle/>
          <a:p>
            <a:r>
              <a:rPr lang="en-US" altLang="zh-TW" sz="3200" dirty="0" smtClean="0"/>
              <a:t>5.</a:t>
            </a:r>
            <a:r>
              <a:rPr lang="zh-TW" altLang="en-US" sz="3200" dirty="0" smtClean="0"/>
              <a:t>持</a:t>
            </a:r>
            <a:r>
              <a:rPr lang="zh-TW" altLang="en-US" sz="3200" dirty="0"/>
              <a:t>續</a:t>
            </a:r>
            <a:r>
              <a:rPr lang="en-US" altLang="zh-TW" sz="3200" dirty="0" smtClean="0"/>
              <a:t>Persistence</a:t>
            </a:r>
            <a:r>
              <a:rPr lang="zh-TW" altLang="en-US" sz="3200" dirty="0" smtClean="0"/>
              <a:t> 戰術</a:t>
            </a:r>
            <a:r>
              <a:rPr lang="en-US" altLang="zh-TW" sz="3200" dirty="0" smtClean="0"/>
              <a:t>| 7.</a:t>
            </a:r>
            <a:r>
              <a:rPr lang="zh-TW" altLang="en-US" sz="3200" b="1" dirty="0">
                <a:solidFill>
                  <a:srgbClr val="FF0000"/>
                </a:solidFill>
              </a:rPr>
              <a:t>建立帳戶 </a:t>
            </a:r>
            <a:r>
              <a:rPr lang="en-US" altLang="zh-TW" sz="3200" b="1" dirty="0" smtClean="0">
                <a:solidFill>
                  <a:srgbClr val="FF0000"/>
                </a:solidFill>
              </a:rPr>
              <a:t>Create Account </a:t>
            </a:r>
            <a:r>
              <a:rPr lang="en-US" altLang="zh-TW" sz="3200" dirty="0" smtClean="0"/>
              <a:t>(3)</a:t>
            </a:r>
            <a:r>
              <a:rPr lang="zh-TW" altLang="en-US" sz="3200" dirty="0" smtClean="0"/>
              <a:t>技術</a:t>
            </a:r>
            <a:endParaRPr lang="en-US" altLang="zh-TW" sz="3200" dirty="0"/>
          </a:p>
        </p:txBody>
      </p:sp>
    </p:spTree>
    <p:extLst>
      <p:ext uri="{BB962C8B-B14F-4D97-AF65-F5344CB8AC3E}">
        <p14:creationId xmlns:p14="http://schemas.microsoft.com/office/powerpoint/2010/main" val="296005774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p:cNvGraphicFramePr>
            <a:graphicFrameLocks noGrp="1"/>
          </p:cNvGraphicFramePr>
          <p:nvPr>
            <p:extLst>
              <p:ext uri="{D42A27DB-BD31-4B8C-83A1-F6EECF244321}">
                <p14:modId xmlns:p14="http://schemas.microsoft.com/office/powerpoint/2010/main" val="2221302272"/>
              </p:ext>
            </p:extLst>
          </p:nvPr>
        </p:nvGraphicFramePr>
        <p:xfrm>
          <a:off x="7032383" y="3770707"/>
          <a:ext cx="4630281" cy="1981200"/>
        </p:xfrm>
        <a:graphic>
          <a:graphicData uri="http://schemas.openxmlformats.org/drawingml/2006/table">
            <a:tbl>
              <a:tblPr/>
              <a:tblGrid>
                <a:gridCol w="1741065">
                  <a:extLst>
                    <a:ext uri="{9D8B030D-6E8A-4147-A177-3AD203B41FA5}">
                      <a16:colId xmlns:a16="http://schemas.microsoft.com/office/drawing/2014/main" val="2340207979"/>
                    </a:ext>
                  </a:extLst>
                </a:gridCol>
                <a:gridCol w="2889216">
                  <a:extLst>
                    <a:ext uri="{9D8B030D-6E8A-4147-A177-3AD203B41FA5}">
                      <a16:colId xmlns:a16="http://schemas.microsoft.com/office/drawing/2014/main" val="3916782922"/>
                    </a:ext>
                  </a:extLst>
                </a:gridCol>
              </a:tblGrid>
              <a:tr h="0">
                <a:tc gridSpan="2">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2000" b="0" i="0" u="none" strike="noStrike" cap="none" normalizeH="0" baseline="0" dirty="0">
                          <a:ln>
                            <a:noFill/>
                          </a:ln>
                          <a:solidFill>
                            <a:srgbClr val="39434C"/>
                          </a:solidFill>
                          <a:effectLst/>
                          <a:latin typeface="Arial" panose="020B0604020202020204" pitchFamily="34" charset="0"/>
                          <a:ea typeface="Roboto-Regular"/>
                        </a:rPr>
                        <a:t>Sub-techniques (3)</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l" fontAlgn="b"/>
                      <a:endParaRPr lang="en-US" dirty="0">
                        <a:effectLst/>
                      </a:endParaRPr>
                    </a:p>
                  </a:txBody>
                  <a:tcPr anchor="b">
                    <a:lnL w="9525" cap="flat" cmpd="sng" algn="ctr">
                      <a:solidFill>
                        <a:srgbClr val="DFDFDF"/>
                      </a:solidFill>
                      <a:prstDash val="solid"/>
                      <a:round/>
                      <a:headEnd type="none" w="med" len="med"/>
                      <a:tailEnd type="none" w="med" len="med"/>
                    </a:lnL>
                    <a:lnR>
                      <a:noFill/>
                    </a:lnR>
                    <a:lnT w="9525" cap="flat" cmpd="sng" algn="ctr">
                      <a:solidFill>
                        <a:srgbClr val="A0CD9D"/>
                      </a:solidFill>
                      <a:prstDash val="solid"/>
                      <a:round/>
                      <a:headEnd type="none" w="med" len="med"/>
                      <a:tailEnd type="none" w="med" len="med"/>
                    </a:lnT>
                    <a:lnB w="9525" cap="flat" cmpd="sng" algn="ctr">
                      <a:solidFill>
                        <a:srgbClr val="E0CC9D"/>
                      </a:solidFill>
                      <a:prstDash val="solid"/>
                      <a:round/>
                      <a:headEnd type="none" w="med" len="med"/>
                      <a:tailEnd type="none" w="med" len="med"/>
                    </a:lnB>
                  </a:tcPr>
                </a:tc>
                <a:extLst>
                  <a:ext uri="{0D108BD9-81ED-4DB2-BD59-A6C34878D82A}">
                    <a16:rowId xmlns:a16="http://schemas.microsoft.com/office/drawing/2014/main" val="2394320160"/>
                  </a:ext>
                </a:extLst>
              </a:tr>
              <a:tr h="0">
                <a:tc>
                  <a:txBody>
                    <a:bodyPr/>
                    <a:lstStyle/>
                    <a:p>
                      <a:pPr algn="l" fontAlgn="b"/>
                      <a:r>
                        <a:rPr lang="en-US" sz="2000" dirty="0">
                          <a:effectLst/>
                        </a:rPr>
                        <a:t>ID</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2000" dirty="0">
                          <a:effectLst/>
                        </a:rPr>
                        <a:t>Name</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34092260"/>
                  </a:ext>
                </a:extLst>
              </a:tr>
              <a:tr h="0">
                <a:tc>
                  <a:txBody>
                    <a:bodyPr/>
                    <a:lstStyle/>
                    <a:p>
                      <a:pPr fontAlgn="t"/>
                      <a:r>
                        <a:rPr lang="en-US" altLang="zh-TW" sz="2000" dirty="0" smtClean="0">
                          <a:hlinkClick r:id="rId2"/>
                        </a:rPr>
                        <a:t>T1136.001</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US" altLang="zh-TW" sz="1800" b="0" i="0" u="none" strike="noStrike" kern="1200" dirty="0" smtClean="0">
                          <a:solidFill>
                            <a:schemeClr val="tx1"/>
                          </a:solidFill>
                          <a:effectLst/>
                          <a:latin typeface="+mn-lt"/>
                          <a:ea typeface="+mn-ea"/>
                          <a:cs typeface="+mn-cs"/>
                          <a:hlinkClick r:id="rId3"/>
                        </a:rPr>
                        <a:t>Local Account</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31283260"/>
                  </a:ext>
                </a:extLst>
              </a:tr>
              <a:tr h="0">
                <a:tc>
                  <a:txBody>
                    <a:bodyPr/>
                    <a:lstStyle/>
                    <a:p>
                      <a:pPr fontAlgn="t"/>
                      <a:r>
                        <a:rPr lang="en-US" altLang="zh-TW" sz="2000" dirty="0" smtClean="0">
                          <a:hlinkClick r:id="rId4"/>
                        </a:rPr>
                        <a:t>T1136.002</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US" altLang="zh-TW" sz="1800" b="0" i="0" u="none" strike="noStrike" kern="1200" dirty="0" smtClean="0">
                          <a:solidFill>
                            <a:schemeClr val="tx1"/>
                          </a:solidFill>
                          <a:effectLst/>
                          <a:latin typeface="+mn-lt"/>
                          <a:ea typeface="+mn-ea"/>
                          <a:cs typeface="+mn-cs"/>
                          <a:hlinkClick r:id="rId5"/>
                        </a:rPr>
                        <a:t>Domain Account</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37149618"/>
                  </a:ext>
                </a:extLst>
              </a:tr>
              <a:tr h="0">
                <a:tc>
                  <a:txBody>
                    <a:bodyPr/>
                    <a:lstStyle/>
                    <a:p>
                      <a:pPr fontAlgn="t"/>
                      <a:r>
                        <a:rPr lang="en-US" altLang="zh-TW" sz="2000" dirty="0" smtClean="0">
                          <a:hlinkClick r:id="rId6"/>
                        </a:rPr>
                        <a:t>T1136.003</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US" altLang="zh-TW" sz="1800" b="0" i="0" u="none" strike="noStrike" kern="1200" dirty="0" smtClean="0">
                          <a:solidFill>
                            <a:schemeClr val="tx1"/>
                          </a:solidFill>
                          <a:effectLst/>
                          <a:latin typeface="+mn-lt"/>
                          <a:ea typeface="+mn-ea"/>
                          <a:cs typeface="+mn-cs"/>
                          <a:hlinkClick r:id="rId7"/>
                        </a:rPr>
                        <a:t>Cloud Account</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39967100"/>
                  </a:ext>
                </a:extLst>
              </a:tr>
            </a:tbl>
          </a:graphicData>
        </a:graphic>
      </p:graphicFrame>
      <p:sp>
        <p:nvSpPr>
          <p:cNvPr id="4" name="矩形 3"/>
          <p:cNvSpPr/>
          <p:nvPr/>
        </p:nvSpPr>
        <p:spPr>
          <a:xfrm>
            <a:off x="0" y="136525"/>
            <a:ext cx="11808617" cy="584775"/>
          </a:xfrm>
          <a:prstGeom prst="rect">
            <a:avLst/>
          </a:prstGeom>
        </p:spPr>
        <p:txBody>
          <a:bodyPr wrap="none">
            <a:spAutoFit/>
          </a:bodyPr>
          <a:lstStyle/>
          <a:p>
            <a:r>
              <a:rPr lang="en-US" altLang="zh-TW" sz="3200" dirty="0" smtClean="0"/>
              <a:t>5.</a:t>
            </a:r>
            <a:r>
              <a:rPr lang="zh-TW" altLang="en-US" sz="3200" dirty="0" smtClean="0"/>
              <a:t>持</a:t>
            </a:r>
            <a:r>
              <a:rPr lang="zh-TW" altLang="en-US" sz="3200" dirty="0"/>
              <a:t>續</a:t>
            </a:r>
            <a:r>
              <a:rPr lang="en-US" altLang="zh-TW" sz="3200" dirty="0" smtClean="0"/>
              <a:t>Persistence</a:t>
            </a:r>
            <a:r>
              <a:rPr lang="zh-TW" altLang="en-US" sz="3200" dirty="0" smtClean="0"/>
              <a:t> 戰術</a:t>
            </a:r>
            <a:r>
              <a:rPr lang="en-US" altLang="zh-TW" sz="3200" dirty="0" smtClean="0"/>
              <a:t>| 7.</a:t>
            </a:r>
            <a:r>
              <a:rPr lang="zh-TW" altLang="en-US" sz="3200" b="1" dirty="0">
                <a:solidFill>
                  <a:srgbClr val="FF0000"/>
                </a:solidFill>
              </a:rPr>
              <a:t>建立帳戶 </a:t>
            </a:r>
            <a:r>
              <a:rPr lang="en-US" altLang="zh-TW" sz="3200" b="1" dirty="0" smtClean="0">
                <a:solidFill>
                  <a:srgbClr val="FF0000"/>
                </a:solidFill>
              </a:rPr>
              <a:t>Create Account </a:t>
            </a:r>
            <a:r>
              <a:rPr lang="en-US" altLang="zh-TW" sz="3200" dirty="0" smtClean="0"/>
              <a:t>(3)</a:t>
            </a:r>
            <a:r>
              <a:rPr lang="zh-TW" altLang="en-US" sz="3200" dirty="0" smtClean="0"/>
              <a:t>技術</a:t>
            </a:r>
            <a:endParaRPr lang="en-US" altLang="zh-TW" sz="3200" dirty="0"/>
          </a:p>
        </p:txBody>
      </p:sp>
      <p:sp>
        <p:nvSpPr>
          <p:cNvPr id="5" name="矩形 4"/>
          <p:cNvSpPr/>
          <p:nvPr/>
        </p:nvSpPr>
        <p:spPr>
          <a:xfrm>
            <a:off x="166643" y="889843"/>
            <a:ext cx="6096000" cy="5632311"/>
          </a:xfrm>
          <a:prstGeom prst="rect">
            <a:avLst/>
          </a:prstGeom>
        </p:spPr>
        <p:txBody>
          <a:bodyPr>
            <a:spAutoFit/>
          </a:bodyPr>
          <a:lstStyle/>
          <a:p>
            <a:pPr marL="285750" indent="-285750">
              <a:buFont typeface="Wingdings" panose="05000000000000000000" pitchFamily="2" charset="2"/>
              <a:buChar char="n"/>
            </a:pPr>
            <a:r>
              <a:rPr lang="en-US" altLang="zh-TW" dirty="0"/>
              <a:t>Adversaries(</a:t>
            </a:r>
            <a:r>
              <a:rPr lang="zh-TW" altLang="en-US" dirty="0"/>
              <a:t>攻擊者</a:t>
            </a:r>
            <a:r>
              <a:rPr lang="en-US" altLang="zh-TW" dirty="0"/>
              <a:t>)</a:t>
            </a:r>
            <a:r>
              <a:rPr lang="zh-TW" altLang="en-US" dirty="0" smtClean="0"/>
              <a:t>可能</a:t>
            </a:r>
            <a:r>
              <a:rPr lang="zh-TW" altLang="en-US" dirty="0"/>
              <a:t>會建立一個帳戶來維持對受害者係統的存取。透過足夠的存取級別，建立此類帳戶可用於建立不需要在系統上部署持久遠端存取工具的輔助憑證存取</a:t>
            </a:r>
            <a:r>
              <a:rPr lang="zh-TW" altLang="en-US" dirty="0" smtClean="0"/>
              <a:t>。</a:t>
            </a:r>
            <a:endParaRPr lang="en-US" altLang="zh-TW" dirty="0" smtClean="0"/>
          </a:p>
          <a:p>
            <a:pPr marL="285750" indent="-285750">
              <a:buFont typeface="Wingdings" panose="05000000000000000000" pitchFamily="2" charset="2"/>
              <a:buChar char="n"/>
            </a:pPr>
            <a:r>
              <a:rPr lang="zh-TW" altLang="en-US" dirty="0" smtClean="0"/>
              <a:t>帳戶</a:t>
            </a:r>
            <a:r>
              <a:rPr lang="zh-TW" altLang="en-US" dirty="0"/>
              <a:t>可以在本機系統或網域或雲端租用戶內建立。在雲端環境中</a:t>
            </a:r>
            <a:r>
              <a:rPr lang="zh-TW" altLang="en-US" dirty="0" smtClean="0"/>
              <a:t>，</a:t>
            </a:r>
            <a:r>
              <a:rPr lang="en-US" altLang="zh-TW" dirty="0"/>
              <a:t> Adversaries</a:t>
            </a:r>
            <a:r>
              <a:rPr lang="zh-TW" altLang="en-US" dirty="0" smtClean="0"/>
              <a:t>可能</a:t>
            </a:r>
            <a:r>
              <a:rPr lang="zh-TW" altLang="en-US" dirty="0"/>
              <a:t>會建立只能存取特定服務的帳戶，這可以減少偵測到的機會</a:t>
            </a:r>
            <a:r>
              <a:rPr lang="zh-TW" altLang="en-US" dirty="0" smtClean="0"/>
              <a:t>。</a:t>
            </a:r>
            <a:endParaRPr lang="en-US" altLang="zh-TW" dirty="0"/>
          </a:p>
          <a:p>
            <a:pPr marL="285750" indent="-285750">
              <a:buFont typeface="Wingdings" panose="05000000000000000000" pitchFamily="2" charset="2"/>
              <a:buChar char="n"/>
            </a:pPr>
            <a:r>
              <a:rPr lang="en-US" altLang="zh-TW" dirty="0" smtClean="0"/>
              <a:t>Adversaries </a:t>
            </a:r>
            <a:r>
              <a:rPr lang="en-US" altLang="zh-TW" dirty="0"/>
              <a:t>may create an account to maintain access to victim systems. With a sufficient level of access, creating such accounts may be used to establish secondary credentialed access that do not require persistent remote access tools to be deployed on the </a:t>
            </a:r>
            <a:r>
              <a:rPr lang="en-US" altLang="zh-TW" dirty="0" smtClean="0"/>
              <a:t>system.</a:t>
            </a:r>
          </a:p>
          <a:p>
            <a:pPr marL="285750" indent="-285750">
              <a:buFont typeface="Wingdings" panose="05000000000000000000" pitchFamily="2" charset="2"/>
              <a:buChar char="n"/>
            </a:pPr>
            <a:r>
              <a:rPr lang="en-US" altLang="zh-TW" dirty="0" smtClean="0"/>
              <a:t>Accounts </a:t>
            </a:r>
            <a:r>
              <a:rPr lang="en-US" altLang="zh-TW" dirty="0"/>
              <a:t>may be created on the local system or within a domain or cloud tenant. In cloud environments, adversaries may create accounts that only have access to specific services, which can reduce the chance of detection.</a:t>
            </a:r>
          </a:p>
          <a:p>
            <a:pPr marL="285750" indent="-285750">
              <a:buFont typeface="Wingdings" panose="05000000000000000000" pitchFamily="2" charset="2"/>
              <a:buChar char="n"/>
            </a:pPr>
            <a:endParaRPr lang="zh-TW" altLang="en-US" dirty="0"/>
          </a:p>
          <a:p>
            <a:pPr marL="285750" indent="-285750">
              <a:buFont typeface="Wingdings" panose="05000000000000000000" pitchFamily="2" charset="2"/>
              <a:buChar char="n"/>
            </a:pPr>
            <a:endParaRPr lang="zh-TW" altLang="en-US" dirty="0"/>
          </a:p>
        </p:txBody>
      </p:sp>
      <p:sp>
        <p:nvSpPr>
          <p:cNvPr id="6" name="矩形 5"/>
          <p:cNvSpPr/>
          <p:nvPr/>
        </p:nvSpPr>
        <p:spPr>
          <a:xfrm>
            <a:off x="7013475" y="1400827"/>
            <a:ext cx="4649189" cy="2369880"/>
          </a:xfrm>
          <a:prstGeom prst="rect">
            <a:avLst/>
          </a:prstGeom>
          <a:solidFill>
            <a:srgbClr val="DAEAEC"/>
          </a:solidFill>
        </p:spPr>
        <p:txBody>
          <a:bodyPr wrap="square">
            <a:spAutoFit/>
          </a:bodyPr>
          <a:lstStyle/>
          <a:p>
            <a:r>
              <a:rPr lang="en-US" altLang="zh-TW" sz="1400" b="1" dirty="0" smtClean="0">
                <a:latin typeface="Roboto-Regular"/>
              </a:rPr>
              <a:t>ID</a:t>
            </a:r>
            <a:r>
              <a:rPr lang="en-US" altLang="zh-TW" sz="1400" b="1" dirty="0">
                <a:latin typeface="Roboto-Regular"/>
              </a:rPr>
              <a:t>: T1136</a:t>
            </a:r>
          </a:p>
          <a:p>
            <a:r>
              <a:rPr lang="en-US" altLang="zh-TW" sz="1400" b="1" dirty="0" smtClean="0">
                <a:latin typeface="Roboto-Regular"/>
              </a:rPr>
              <a:t>Sub-techniques</a:t>
            </a:r>
            <a:r>
              <a:rPr lang="zh-TW" altLang="en-US" sz="1400" b="1" dirty="0" smtClean="0">
                <a:latin typeface="Roboto-Regular"/>
              </a:rPr>
              <a:t> </a:t>
            </a:r>
            <a:r>
              <a:rPr lang="en-US" altLang="zh-TW" sz="1400" b="1" dirty="0" smtClean="0">
                <a:latin typeface="Roboto-Regular"/>
              </a:rPr>
              <a:t>: </a:t>
            </a:r>
            <a:r>
              <a:rPr lang="en-US" altLang="zh-TW" dirty="0"/>
              <a:t> </a:t>
            </a:r>
            <a:r>
              <a:rPr lang="en-US" altLang="zh-TW" sz="1400" dirty="0">
                <a:hlinkClick r:id="rId2"/>
              </a:rPr>
              <a:t>T1136.001</a:t>
            </a:r>
            <a:r>
              <a:rPr lang="en-US" altLang="zh-TW" sz="1400" dirty="0"/>
              <a:t>, </a:t>
            </a:r>
            <a:r>
              <a:rPr lang="en-US" altLang="zh-TW" sz="1400" dirty="0">
                <a:hlinkClick r:id="rId4"/>
              </a:rPr>
              <a:t>T1136.002</a:t>
            </a:r>
            <a:r>
              <a:rPr lang="en-US" altLang="zh-TW" sz="1400" dirty="0"/>
              <a:t>, </a:t>
            </a:r>
            <a:r>
              <a:rPr lang="en-US" altLang="zh-TW" sz="1400" dirty="0">
                <a:hlinkClick r:id="rId6"/>
              </a:rPr>
              <a:t>T1136.003</a:t>
            </a:r>
            <a:endParaRPr lang="en-US" altLang="zh-TW" sz="1400" b="1" dirty="0">
              <a:latin typeface="Roboto-Regular"/>
            </a:endParaRPr>
          </a:p>
          <a:p>
            <a:r>
              <a:rPr lang="en-US" altLang="zh-TW" sz="1400" b="1" dirty="0" smtClean="0">
                <a:latin typeface="Roboto-Regular"/>
              </a:rPr>
              <a:t>Tactic</a:t>
            </a:r>
            <a:r>
              <a:rPr lang="zh-TW" altLang="en-US" sz="1400" b="1" dirty="0" smtClean="0">
                <a:latin typeface="Roboto-Regular"/>
              </a:rPr>
              <a:t> </a:t>
            </a:r>
            <a:r>
              <a:rPr lang="en-US" altLang="zh-TW" sz="1400" b="1" dirty="0" smtClean="0">
                <a:latin typeface="Roboto-Regular"/>
              </a:rPr>
              <a:t>: </a:t>
            </a:r>
            <a:r>
              <a:rPr lang="en-US" altLang="zh-TW" sz="1400" dirty="0">
                <a:hlinkClick r:id="rId8"/>
              </a:rPr>
              <a:t>Persistence</a:t>
            </a:r>
            <a:r>
              <a:rPr lang="en-US" altLang="zh-TW" dirty="0">
                <a:hlinkClick r:id="rId8"/>
              </a:rPr>
              <a:t> </a:t>
            </a:r>
            <a:endParaRPr lang="en-US" altLang="zh-TW" dirty="0" smtClean="0"/>
          </a:p>
          <a:p>
            <a:r>
              <a:rPr lang="en-US" altLang="zh-TW" sz="1400" b="1" dirty="0" smtClean="0">
                <a:latin typeface="Roboto-Regular"/>
              </a:rPr>
              <a:t>Platforms</a:t>
            </a:r>
            <a:r>
              <a:rPr lang="en-US" altLang="zh-TW" sz="1400" b="1" dirty="0">
                <a:latin typeface="Roboto-Regular"/>
              </a:rPr>
              <a:t>: Azure AD, Google Workspace, IaaS, Linux, Network, Office 365, Windows, </a:t>
            </a:r>
            <a:r>
              <a:rPr lang="en-US" altLang="zh-TW" sz="1400" b="1" dirty="0" err="1">
                <a:latin typeface="Roboto-Regular"/>
              </a:rPr>
              <a:t>macOS</a:t>
            </a:r>
            <a:endParaRPr lang="en-US" altLang="zh-TW" sz="1400" b="1" dirty="0">
              <a:latin typeface="Roboto-Regular"/>
            </a:endParaRPr>
          </a:p>
          <a:p>
            <a:r>
              <a:rPr lang="en-US" altLang="zh-TW" sz="1400" b="1" dirty="0" smtClean="0">
                <a:latin typeface="Roboto-Regular"/>
              </a:rPr>
              <a:t>Contributors</a:t>
            </a:r>
            <a:r>
              <a:rPr lang="zh-TW" altLang="en-US" sz="1400" b="1" dirty="0" smtClean="0">
                <a:latin typeface="Roboto-Regular"/>
              </a:rPr>
              <a:t> </a:t>
            </a:r>
            <a:r>
              <a:rPr lang="en-US" altLang="zh-TW" sz="1400" b="1" dirty="0" smtClean="0">
                <a:latin typeface="Roboto-Regular"/>
              </a:rPr>
              <a:t>: </a:t>
            </a:r>
            <a:r>
              <a:rPr lang="en-US" altLang="zh-TW" sz="1400" b="1" dirty="0">
                <a:latin typeface="Roboto-Regular"/>
              </a:rPr>
              <a:t>Austin Clark, @c2defense; Microsoft Threat Intelligence Center (MSTIC); Praetorian</a:t>
            </a:r>
          </a:p>
          <a:p>
            <a:r>
              <a:rPr lang="en-US" altLang="zh-TW" sz="1400" b="1" dirty="0" smtClean="0">
                <a:latin typeface="Roboto-Regular"/>
              </a:rPr>
              <a:t>Version</a:t>
            </a:r>
            <a:r>
              <a:rPr lang="zh-TW" altLang="en-US" sz="1400" b="1" dirty="0" smtClean="0">
                <a:latin typeface="Roboto-Regular"/>
              </a:rPr>
              <a:t> </a:t>
            </a:r>
            <a:r>
              <a:rPr lang="en-US" altLang="zh-TW" sz="1400" b="1" dirty="0" smtClean="0">
                <a:latin typeface="Roboto-Regular"/>
              </a:rPr>
              <a:t>: </a:t>
            </a:r>
            <a:r>
              <a:rPr lang="en-US" altLang="zh-TW" sz="1400" b="1" dirty="0">
                <a:latin typeface="Roboto-Regular"/>
              </a:rPr>
              <a:t>2.3</a:t>
            </a:r>
          </a:p>
          <a:p>
            <a:r>
              <a:rPr lang="en-US" altLang="zh-TW" sz="1400" b="1" dirty="0" smtClean="0">
                <a:latin typeface="Roboto-Regular"/>
              </a:rPr>
              <a:t>Created</a:t>
            </a:r>
            <a:r>
              <a:rPr lang="zh-TW" altLang="en-US" sz="1400" b="1" dirty="0" smtClean="0">
                <a:latin typeface="Roboto-Regular"/>
              </a:rPr>
              <a:t> </a:t>
            </a:r>
            <a:r>
              <a:rPr lang="en-US" altLang="zh-TW" sz="1400" b="1" dirty="0" smtClean="0">
                <a:latin typeface="Roboto-Regular"/>
              </a:rPr>
              <a:t>: </a:t>
            </a:r>
            <a:r>
              <a:rPr lang="en-US" altLang="zh-TW" sz="1400" b="1" dirty="0">
                <a:latin typeface="Roboto-Regular"/>
              </a:rPr>
              <a:t>14 December 2017</a:t>
            </a:r>
          </a:p>
          <a:p>
            <a:r>
              <a:rPr lang="en-US" altLang="zh-TW" sz="1400" b="1" dirty="0">
                <a:latin typeface="Roboto-Regular"/>
              </a:rPr>
              <a:t>Last </a:t>
            </a:r>
            <a:r>
              <a:rPr lang="en-US" altLang="zh-TW" sz="1400" b="1" dirty="0" smtClean="0">
                <a:latin typeface="Roboto-Regular"/>
              </a:rPr>
              <a:t>Modified</a:t>
            </a:r>
            <a:r>
              <a:rPr lang="zh-TW" altLang="en-US" sz="1400" b="1" dirty="0" smtClean="0">
                <a:latin typeface="Roboto-Regular"/>
              </a:rPr>
              <a:t> </a:t>
            </a:r>
            <a:r>
              <a:rPr lang="en-US" altLang="zh-TW" sz="1400" b="1" dirty="0" smtClean="0">
                <a:latin typeface="Roboto-Regular"/>
              </a:rPr>
              <a:t>: </a:t>
            </a:r>
            <a:r>
              <a:rPr lang="en-US" altLang="zh-TW" sz="1400" b="1" dirty="0">
                <a:latin typeface="Roboto-Regular"/>
              </a:rPr>
              <a:t>12 April 2023</a:t>
            </a:r>
            <a:endParaRPr lang="en-US" altLang="zh-TW" sz="1400" b="1" i="0" dirty="0">
              <a:latin typeface="Roboto-Regular"/>
            </a:endParaRPr>
          </a:p>
        </p:txBody>
      </p:sp>
      <p:sp>
        <p:nvSpPr>
          <p:cNvPr id="3" name="投影片編號版面配置區 2"/>
          <p:cNvSpPr>
            <a:spLocks noGrp="1"/>
          </p:cNvSpPr>
          <p:nvPr>
            <p:ph type="sldNum" sz="quarter" idx="12"/>
          </p:nvPr>
        </p:nvSpPr>
        <p:spPr/>
        <p:txBody>
          <a:bodyPr/>
          <a:lstStyle/>
          <a:p>
            <a:fld id="{D16C3A51-89D0-4E4D-AA61-5A30A561532A}" type="slidenum">
              <a:rPr lang="zh-TW" altLang="en-US" smtClean="0"/>
              <a:pPr/>
              <a:t>53</a:t>
            </a:fld>
            <a:endParaRPr lang="zh-TW" altLang="en-US"/>
          </a:p>
        </p:txBody>
      </p:sp>
    </p:spTree>
    <p:extLst>
      <p:ext uri="{BB962C8B-B14F-4D97-AF65-F5344CB8AC3E}">
        <p14:creationId xmlns:p14="http://schemas.microsoft.com/office/powerpoint/2010/main" val="137639693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p:cNvGraphicFramePr>
            <a:graphicFrameLocks noGrp="1"/>
          </p:cNvGraphicFramePr>
          <p:nvPr>
            <p:extLst>
              <p:ext uri="{D42A27DB-BD31-4B8C-83A1-F6EECF244321}">
                <p14:modId xmlns:p14="http://schemas.microsoft.com/office/powerpoint/2010/main" val="1930033447"/>
              </p:ext>
            </p:extLst>
          </p:nvPr>
        </p:nvGraphicFramePr>
        <p:xfrm>
          <a:off x="146223" y="910709"/>
          <a:ext cx="11804985" cy="4531623"/>
        </p:xfrm>
        <a:graphic>
          <a:graphicData uri="http://schemas.openxmlformats.org/drawingml/2006/table">
            <a:tbl>
              <a:tblPr/>
              <a:tblGrid>
                <a:gridCol w="938755">
                  <a:extLst>
                    <a:ext uri="{9D8B030D-6E8A-4147-A177-3AD203B41FA5}">
                      <a16:colId xmlns:a16="http://schemas.microsoft.com/office/drawing/2014/main" val="3772659884"/>
                    </a:ext>
                  </a:extLst>
                </a:gridCol>
                <a:gridCol w="1614155">
                  <a:extLst>
                    <a:ext uri="{9D8B030D-6E8A-4147-A177-3AD203B41FA5}">
                      <a16:colId xmlns:a16="http://schemas.microsoft.com/office/drawing/2014/main" val="2877839457"/>
                    </a:ext>
                  </a:extLst>
                </a:gridCol>
                <a:gridCol w="9252075">
                  <a:extLst>
                    <a:ext uri="{9D8B030D-6E8A-4147-A177-3AD203B41FA5}">
                      <a16:colId xmlns:a16="http://schemas.microsoft.com/office/drawing/2014/main" val="3645969166"/>
                    </a:ext>
                  </a:extLst>
                </a:gridCol>
              </a:tblGrid>
              <a:tr h="490658">
                <a:tc>
                  <a:txBody>
                    <a:bodyPr/>
                    <a:lstStyle/>
                    <a:p>
                      <a:pPr algn="l" fontAlgn="b"/>
                      <a:r>
                        <a:rPr lang="en-US" sz="1400" b="1" dirty="0">
                          <a:effectLst/>
                        </a:rPr>
                        <a:t>ID</a:t>
                      </a:r>
                    </a:p>
                  </a:txBody>
                  <a:tcPr marL="68870" marR="68870" marT="34435" marB="3443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smtClean="0">
                          <a:effectLst/>
                        </a:rPr>
                        <a:t>Name</a:t>
                      </a:r>
                      <a:endParaRPr lang="en-US" sz="1400" b="1" dirty="0">
                        <a:effectLst/>
                      </a:endParaRPr>
                    </a:p>
                  </a:txBody>
                  <a:tcPr marL="68870" marR="68870" marT="34435" marB="3443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smtClean="0">
                          <a:effectLst/>
                        </a:rPr>
                        <a:t>Description</a:t>
                      </a:r>
                      <a:endParaRPr lang="en-US" sz="1400" b="1" dirty="0">
                        <a:effectLst/>
                      </a:endParaRPr>
                    </a:p>
                  </a:txBody>
                  <a:tcPr marL="68870" marR="68870" marT="34435" marB="3443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2095200646"/>
                  </a:ext>
                </a:extLst>
              </a:tr>
              <a:tr h="2451276">
                <a:tc>
                  <a:txBody>
                    <a:bodyPr/>
                    <a:lstStyle/>
                    <a:p>
                      <a:pPr fontAlgn="t"/>
                      <a:r>
                        <a:rPr lang="en-US" altLang="zh-TW" sz="1800" b="0" i="0" u="none" strike="noStrike" kern="1200" dirty="0" smtClean="0">
                          <a:solidFill>
                            <a:schemeClr val="tx1"/>
                          </a:solidFill>
                          <a:effectLst/>
                          <a:latin typeface="+mn-lt"/>
                          <a:ea typeface="+mn-ea"/>
                          <a:cs typeface="+mn-cs"/>
                          <a:hlinkClick r:id="rId2"/>
                        </a:rPr>
                        <a:t>C0025</a:t>
                      </a:r>
                      <a:endParaRPr lang="en-US" sz="1800" b="1" dirty="0">
                        <a:effectLst/>
                        <a:latin typeface="+mn-l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2"/>
                        </a:rPr>
                        <a:t>2016 Ukraine Electric Power Attack</a:t>
                      </a:r>
                      <a:endParaRPr lang="en-US" sz="14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marL="285750" indent="-285750" fontAlgn="t">
                        <a:buFont typeface="Wingdings" panose="05000000000000000000" pitchFamily="2" charset="2"/>
                        <a:buChar char="n"/>
                      </a:pPr>
                      <a:r>
                        <a:rPr lang="en-US" altLang="zh-TW" sz="1800" b="0" i="0" kern="1200" dirty="0" smtClean="0">
                          <a:solidFill>
                            <a:schemeClr val="tx1"/>
                          </a:solidFill>
                          <a:effectLst/>
                          <a:latin typeface="+mn-lt"/>
                          <a:ea typeface="+mn-ea"/>
                          <a:cs typeface="+mn-cs"/>
                        </a:rPr>
                        <a:t>During the </a:t>
                      </a:r>
                      <a:r>
                        <a:rPr lang="en-US" altLang="zh-TW" sz="1800" b="0" i="0" u="none" strike="noStrike" kern="1200" dirty="0" smtClean="0">
                          <a:solidFill>
                            <a:schemeClr val="tx1"/>
                          </a:solidFill>
                          <a:effectLst/>
                          <a:latin typeface="+mn-lt"/>
                          <a:ea typeface="+mn-ea"/>
                          <a:cs typeface="+mn-cs"/>
                          <a:hlinkClick r:id="rId2"/>
                        </a:rPr>
                        <a:t>2016 Ukraine Electric Power Attack</a:t>
                      </a:r>
                      <a:r>
                        <a:rPr lang="en-US" altLang="zh-TW" sz="1800" b="0" i="0" kern="1200" dirty="0" smtClean="0">
                          <a:solidFill>
                            <a:schemeClr val="tx1"/>
                          </a:solidFill>
                          <a:effectLst/>
                          <a:latin typeface="+mn-lt"/>
                          <a:ea typeface="+mn-ea"/>
                          <a:cs typeface="+mn-cs"/>
                        </a:rPr>
                        <a:t>, </a:t>
                      </a:r>
                      <a:r>
                        <a:rPr lang="en-US" altLang="zh-TW" sz="1800" b="0" i="0" u="none" strike="noStrike" kern="1200" dirty="0" smtClean="0">
                          <a:solidFill>
                            <a:schemeClr val="tx1"/>
                          </a:solidFill>
                          <a:effectLst/>
                          <a:latin typeface="+mn-lt"/>
                          <a:ea typeface="+mn-ea"/>
                          <a:cs typeface="+mn-cs"/>
                          <a:hlinkClick r:id="rId3"/>
                        </a:rPr>
                        <a:t>Sandworm Team</a:t>
                      </a:r>
                      <a:r>
                        <a:rPr lang="en-US" altLang="zh-TW" sz="1800" b="0" i="0" kern="1200" dirty="0" smtClean="0">
                          <a:solidFill>
                            <a:schemeClr val="tx1"/>
                          </a:solidFill>
                          <a:effectLst/>
                          <a:latin typeface="+mn-lt"/>
                          <a:ea typeface="+mn-ea"/>
                          <a:cs typeface="+mn-cs"/>
                        </a:rPr>
                        <a:t> added a login to a SQL Server with</a:t>
                      </a:r>
                      <a:r>
                        <a:rPr lang="en-US" altLang="zh-TW" sz="1800" b="0" i="0" kern="1200" dirty="0" smtClean="0">
                          <a:solidFill>
                            <a:srgbClr val="FF0000"/>
                          </a:solidFill>
                          <a:effectLst/>
                          <a:latin typeface="+mn-lt"/>
                          <a:ea typeface="+mn-ea"/>
                          <a:cs typeface="+mn-cs"/>
                        </a:rPr>
                        <a:t> </a:t>
                      </a:r>
                      <a:r>
                        <a:rPr lang="en-US" altLang="zh-TW" dirty="0" err="1" smtClean="0">
                          <a:solidFill>
                            <a:srgbClr val="FF0000"/>
                          </a:solidFill>
                        </a:rPr>
                        <a:t>sp_addlinkedsrvlogin</a:t>
                      </a:r>
                      <a:r>
                        <a:rPr lang="en-US" altLang="zh-TW" sz="1800" b="0" i="0" kern="1200" dirty="0" smtClean="0">
                          <a:solidFill>
                            <a:schemeClr val="tx1"/>
                          </a:solidFill>
                          <a:effectLst/>
                          <a:latin typeface="+mn-lt"/>
                          <a:ea typeface="+mn-ea"/>
                          <a:cs typeface="+mn-cs"/>
                        </a:rPr>
                        <a:t>.</a:t>
                      </a:r>
                    </a:p>
                    <a:p>
                      <a:pPr marL="285750" indent="-285750" fontAlgn="t">
                        <a:buFont typeface="Wingdings" panose="05000000000000000000" pitchFamily="2" charset="2"/>
                        <a:buChar char="n"/>
                      </a:pPr>
                      <a:r>
                        <a:rPr lang="zh-TW" altLang="en-US" sz="1800" b="0" i="0" u="none" strike="noStrike" kern="1200" dirty="0" smtClean="0">
                          <a:solidFill>
                            <a:schemeClr val="tx1"/>
                          </a:solidFill>
                          <a:effectLst/>
                          <a:latin typeface="+mn-lt"/>
                          <a:ea typeface="+mn-ea"/>
                          <a:cs typeface="+mn-cs"/>
                          <a:hlinkClick r:id="rId2"/>
                        </a:rPr>
                        <a:t>在</a:t>
                      </a:r>
                      <a:r>
                        <a:rPr lang="en-US" altLang="zh-TW" sz="1800" b="0" i="0" u="none" strike="noStrike" kern="1200" dirty="0" smtClean="0">
                          <a:solidFill>
                            <a:schemeClr val="tx1"/>
                          </a:solidFill>
                          <a:effectLst/>
                          <a:latin typeface="+mn-lt"/>
                          <a:ea typeface="+mn-ea"/>
                          <a:cs typeface="+mn-cs"/>
                          <a:hlinkClick r:id="rId2"/>
                        </a:rPr>
                        <a:t>2016 </a:t>
                      </a:r>
                      <a:r>
                        <a:rPr lang="zh-TW" altLang="en-US" sz="1800" b="0" i="0" u="none" strike="noStrike" kern="1200" dirty="0" smtClean="0">
                          <a:solidFill>
                            <a:schemeClr val="tx1"/>
                          </a:solidFill>
                          <a:effectLst/>
                          <a:latin typeface="+mn-lt"/>
                          <a:ea typeface="+mn-ea"/>
                          <a:cs typeface="+mn-cs"/>
                          <a:hlinkClick r:id="rId2"/>
                        </a:rPr>
                        <a:t>年烏克蘭電力攻擊</a:t>
                      </a:r>
                      <a:r>
                        <a:rPr lang="zh-TW" altLang="en-US" sz="1800" b="0" i="0" kern="1200" dirty="0" smtClean="0">
                          <a:solidFill>
                            <a:schemeClr val="tx1"/>
                          </a:solidFill>
                          <a:effectLst/>
                          <a:latin typeface="+mn-lt"/>
                          <a:ea typeface="+mn-ea"/>
                          <a:cs typeface="+mn-cs"/>
                        </a:rPr>
                        <a:t>期間，</a:t>
                      </a:r>
                      <a:r>
                        <a:rPr lang="en-US" altLang="zh-TW" sz="1800" b="0" i="0" u="none" strike="noStrike" kern="1200" dirty="0" smtClean="0">
                          <a:solidFill>
                            <a:schemeClr val="tx1"/>
                          </a:solidFill>
                          <a:effectLst/>
                          <a:latin typeface="+mn-lt"/>
                          <a:ea typeface="+mn-ea"/>
                          <a:cs typeface="+mn-cs"/>
                          <a:hlinkClick r:id="rId3"/>
                        </a:rPr>
                        <a:t>Sandworm </a:t>
                      </a:r>
                      <a:r>
                        <a:rPr lang="zh-TW" altLang="en-US" sz="1800" b="0" i="0" u="none" strike="noStrike" kern="1200" dirty="0" smtClean="0">
                          <a:solidFill>
                            <a:schemeClr val="tx1"/>
                          </a:solidFill>
                          <a:effectLst/>
                          <a:latin typeface="+mn-lt"/>
                          <a:ea typeface="+mn-ea"/>
                          <a:cs typeface="+mn-cs"/>
                          <a:hlinkClick r:id="rId3"/>
                        </a:rPr>
                        <a:t>團隊</a:t>
                      </a:r>
                      <a:r>
                        <a:rPr lang="zh-TW" altLang="en-US" sz="1800" b="0" i="0" kern="1200" dirty="0" smtClean="0">
                          <a:solidFill>
                            <a:schemeClr val="tx1"/>
                          </a:solidFill>
                          <a:effectLst/>
                          <a:latin typeface="+mn-lt"/>
                          <a:ea typeface="+mn-ea"/>
                          <a:cs typeface="+mn-cs"/>
                        </a:rPr>
                        <a:t>使用</a:t>
                      </a:r>
                      <a:r>
                        <a:rPr lang="en-US" altLang="zh-TW" dirty="0" err="1" smtClean="0">
                          <a:solidFill>
                            <a:srgbClr val="FF0000"/>
                          </a:solidFill>
                        </a:rPr>
                        <a:t>sp_addlinkedsrvlogin</a:t>
                      </a:r>
                      <a:r>
                        <a:rPr lang="en-US" altLang="zh-TW" sz="1800" b="0" i="0" kern="1200" dirty="0" smtClean="0">
                          <a:solidFill>
                            <a:srgbClr val="FF0000"/>
                          </a:solidFill>
                          <a:effectLst/>
                          <a:latin typeface="+mn-lt"/>
                          <a:ea typeface="+mn-ea"/>
                          <a:cs typeface="+mn-cs"/>
                        </a:rPr>
                        <a:t>.</a:t>
                      </a:r>
                      <a:r>
                        <a:rPr lang="zh-TW" altLang="en-US" sz="1700" b="0" i="0" kern="1200" dirty="0" smtClean="0">
                          <a:solidFill>
                            <a:schemeClr val="tx1"/>
                          </a:solidFill>
                          <a:effectLst/>
                          <a:latin typeface="+mn-lt"/>
                          <a:ea typeface="+mn-ea"/>
                          <a:cs typeface="+mn-cs"/>
                        </a:rPr>
                        <a:t>。</a:t>
                      </a:r>
                      <a:endParaRPr lang="en-US" altLang="zh-TW" sz="1700" b="0" i="0" kern="1200" dirty="0" smtClean="0">
                        <a:solidFill>
                          <a:schemeClr val="tx1"/>
                        </a:solidFill>
                        <a:effectLst/>
                        <a:latin typeface="+mn-lt"/>
                        <a:ea typeface="+mn-ea"/>
                        <a:cs typeface="+mn-cs"/>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2489582577"/>
                  </a:ext>
                </a:extLst>
              </a:tr>
              <a:tr h="1589689">
                <a:tc>
                  <a:txBody>
                    <a:bodyPr/>
                    <a:lstStyle/>
                    <a:p>
                      <a:pPr fontAlgn="t"/>
                      <a:r>
                        <a:rPr lang="en-US" altLang="zh-TW" sz="1800" b="0" i="0" u="none" strike="noStrike" kern="1200" dirty="0" smtClean="0">
                          <a:solidFill>
                            <a:schemeClr val="tx1"/>
                          </a:solidFill>
                          <a:effectLst/>
                          <a:latin typeface="+mn-lt"/>
                          <a:ea typeface="+mn-ea"/>
                          <a:cs typeface="+mn-cs"/>
                          <a:hlinkClick r:id="rId4"/>
                        </a:rPr>
                        <a:t>G0119</a:t>
                      </a:r>
                      <a:endParaRPr lang="en-US" sz="14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fontAlgn="t"/>
                      <a:r>
                        <a:rPr lang="en-US" altLang="zh-TW" sz="1800" b="0" i="0" u="none" strike="noStrike" kern="1200" dirty="0" err="1" smtClean="0">
                          <a:solidFill>
                            <a:schemeClr val="tx1"/>
                          </a:solidFill>
                          <a:effectLst/>
                          <a:latin typeface="+mn-lt"/>
                          <a:ea typeface="+mn-ea"/>
                          <a:cs typeface="+mn-cs"/>
                          <a:hlinkClick r:id="rId4"/>
                        </a:rPr>
                        <a:t>Indrik</a:t>
                      </a:r>
                      <a:r>
                        <a:rPr lang="en-US" altLang="zh-TW" sz="1800" b="0" i="0" u="none" strike="noStrike" kern="1200" dirty="0" smtClean="0">
                          <a:solidFill>
                            <a:schemeClr val="tx1"/>
                          </a:solidFill>
                          <a:effectLst/>
                          <a:latin typeface="+mn-lt"/>
                          <a:ea typeface="+mn-ea"/>
                          <a:cs typeface="+mn-cs"/>
                          <a:hlinkClick r:id="rId4"/>
                        </a:rPr>
                        <a:t> Spider</a:t>
                      </a:r>
                      <a:endParaRPr lang="en-US" sz="1400" b="1" dirty="0">
                        <a:effectLst/>
                        <a:latin typeface="+mn-l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marL="285750" indent="-285750" fontAlgn="t">
                        <a:buClrTx/>
                        <a:buFont typeface="Wingdings" panose="05000000000000000000" pitchFamily="2" charset="2"/>
                        <a:buChar char="n"/>
                      </a:pPr>
                      <a:r>
                        <a:rPr lang="en-US" altLang="zh-TW" sz="1800" b="0" i="0" u="none" strike="noStrike" kern="1200" dirty="0" err="1" smtClean="0">
                          <a:solidFill>
                            <a:schemeClr val="tx1"/>
                          </a:solidFill>
                          <a:effectLst/>
                          <a:latin typeface="+mn-lt"/>
                          <a:ea typeface="+mn-ea"/>
                          <a:cs typeface="+mn-cs"/>
                          <a:hlinkClick r:id="rId4"/>
                        </a:rPr>
                        <a:t>Indrik</a:t>
                      </a:r>
                      <a:r>
                        <a:rPr lang="en-US" altLang="zh-TW" sz="1800" b="0" i="0" u="none" strike="noStrike" kern="1200" dirty="0" smtClean="0">
                          <a:solidFill>
                            <a:schemeClr val="tx1"/>
                          </a:solidFill>
                          <a:effectLst/>
                          <a:latin typeface="+mn-lt"/>
                          <a:ea typeface="+mn-ea"/>
                          <a:cs typeface="+mn-cs"/>
                          <a:hlinkClick r:id="rId4"/>
                        </a:rPr>
                        <a:t> Spider</a:t>
                      </a:r>
                      <a:r>
                        <a:rPr lang="en-US" altLang="zh-TW" sz="1800" b="0" i="0" kern="1200" dirty="0" smtClean="0">
                          <a:solidFill>
                            <a:schemeClr val="tx1"/>
                          </a:solidFill>
                          <a:effectLst/>
                          <a:latin typeface="+mn-lt"/>
                          <a:ea typeface="+mn-ea"/>
                          <a:cs typeface="+mn-cs"/>
                        </a:rPr>
                        <a:t> used </a:t>
                      </a:r>
                      <a:r>
                        <a:rPr lang="en-US" altLang="zh-TW" dirty="0" smtClean="0">
                          <a:solidFill>
                            <a:srgbClr val="FF0000"/>
                          </a:solidFill>
                        </a:rPr>
                        <a:t>wmic.exe</a:t>
                      </a:r>
                      <a:r>
                        <a:rPr lang="en-US" altLang="zh-TW" sz="1800" b="0" i="0" kern="1200" dirty="0" smtClean="0">
                          <a:solidFill>
                            <a:schemeClr val="tx1"/>
                          </a:solidFill>
                          <a:effectLst/>
                          <a:latin typeface="+mn-lt"/>
                          <a:ea typeface="+mn-ea"/>
                          <a:cs typeface="+mn-cs"/>
                        </a:rPr>
                        <a:t> to add a new user to the system.</a:t>
                      </a:r>
                    </a:p>
                    <a:p>
                      <a:pPr marL="285750" indent="-285750" fontAlgn="t">
                        <a:buClrTx/>
                        <a:buFont typeface="Wingdings" panose="05000000000000000000" pitchFamily="2" charset="2"/>
                        <a:buChar char="n"/>
                      </a:pPr>
                      <a:r>
                        <a:rPr lang="en-US" altLang="zh-TW" sz="1800" b="0" i="0" u="none" strike="noStrike" kern="1200" dirty="0" err="1" smtClean="0">
                          <a:solidFill>
                            <a:schemeClr val="tx1"/>
                          </a:solidFill>
                          <a:effectLst/>
                          <a:latin typeface="+mn-lt"/>
                          <a:ea typeface="+mn-ea"/>
                          <a:cs typeface="+mn-cs"/>
                          <a:hlinkClick r:id="rId4"/>
                        </a:rPr>
                        <a:t>Indrik</a:t>
                      </a:r>
                      <a:r>
                        <a:rPr lang="en-US" altLang="zh-TW" sz="1800" b="0" i="0" u="none" strike="noStrike" kern="1200" dirty="0" smtClean="0">
                          <a:solidFill>
                            <a:schemeClr val="tx1"/>
                          </a:solidFill>
                          <a:effectLst/>
                          <a:latin typeface="+mn-lt"/>
                          <a:ea typeface="+mn-ea"/>
                          <a:cs typeface="+mn-cs"/>
                          <a:hlinkClick r:id="rId4"/>
                        </a:rPr>
                        <a:t> Spider</a:t>
                      </a:r>
                      <a:r>
                        <a:rPr lang="zh-TW" altLang="en-US" sz="1800" b="0" i="0" kern="1200" dirty="0" smtClean="0">
                          <a:solidFill>
                            <a:schemeClr val="tx1"/>
                          </a:solidFill>
                          <a:effectLst/>
                          <a:latin typeface="+mn-lt"/>
                          <a:ea typeface="+mn-ea"/>
                          <a:cs typeface="+mn-cs"/>
                        </a:rPr>
                        <a:t>用於</a:t>
                      </a:r>
                      <a:r>
                        <a:rPr lang="en-US" altLang="zh-TW" dirty="0" smtClean="0">
                          <a:solidFill>
                            <a:srgbClr val="FF0000"/>
                          </a:solidFill>
                        </a:rPr>
                        <a:t>wmic.exe</a:t>
                      </a:r>
                      <a:r>
                        <a:rPr lang="zh-TW" altLang="en-US" sz="1800" b="0" i="0" kern="1200" dirty="0" smtClean="0">
                          <a:solidFill>
                            <a:schemeClr val="tx1"/>
                          </a:solidFill>
                          <a:effectLst/>
                          <a:latin typeface="+mn-lt"/>
                          <a:ea typeface="+mn-ea"/>
                          <a:cs typeface="+mn-cs"/>
                        </a:rPr>
                        <a:t>為系統新增使用者。</a:t>
                      </a:r>
                      <a:endParaRPr lang="zh-TW" altLang="en-US" sz="17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2916449438"/>
                  </a:ext>
                </a:extLst>
              </a:tr>
            </a:tbl>
          </a:graphicData>
        </a:graphic>
      </p:graphicFrame>
      <p:sp>
        <p:nvSpPr>
          <p:cNvPr id="7" name="投影片編號版面配置區 6"/>
          <p:cNvSpPr>
            <a:spLocks noGrp="1"/>
          </p:cNvSpPr>
          <p:nvPr>
            <p:ph type="sldNum" sz="quarter" idx="12"/>
          </p:nvPr>
        </p:nvSpPr>
        <p:spPr/>
        <p:txBody>
          <a:bodyPr/>
          <a:lstStyle/>
          <a:p>
            <a:fld id="{D16C3A51-89D0-4E4D-AA61-5A30A561532A}" type="slidenum">
              <a:rPr lang="zh-TW" altLang="en-US" smtClean="0"/>
              <a:pPr/>
              <a:t>54</a:t>
            </a:fld>
            <a:endParaRPr lang="zh-TW" altLang="en-US"/>
          </a:p>
        </p:txBody>
      </p:sp>
      <p:sp>
        <p:nvSpPr>
          <p:cNvPr id="6" name="矩形 5"/>
          <p:cNvSpPr/>
          <p:nvPr/>
        </p:nvSpPr>
        <p:spPr>
          <a:xfrm>
            <a:off x="0" y="483680"/>
            <a:ext cx="4315605" cy="461665"/>
          </a:xfrm>
          <a:prstGeom prst="rect">
            <a:avLst/>
          </a:prstGeom>
        </p:spPr>
        <p:txBody>
          <a:bodyPr wrap="none">
            <a:spAutoFit/>
          </a:bodyPr>
          <a:lstStyle/>
          <a:p>
            <a:r>
              <a:rPr lang="en-US" altLang="zh-TW" sz="2400" b="1" dirty="0" smtClean="0">
                <a:solidFill>
                  <a:srgbClr val="39434C"/>
                </a:solidFill>
                <a:latin typeface="Roboto-Light"/>
              </a:rPr>
              <a:t>Procedure Examples</a:t>
            </a:r>
            <a:r>
              <a:rPr lang="zh-TW" altLang="en-US" sz="2400" b="1" dirty="0" smtClean="0">
                <a:solidFill>
                  <a:srgbClr val="39434C"/>
                </a:solidFill>
                <a:latin typeface="Roboto-Light"/>
              </a:rPr>
              <a:t>  程式</a:t>
            </a:r>
            <a:r>
              <a:rPr lang="zh-TW" altLang="en-US" sz="2400" b="1" dirty="0">
                <a:solidFill>
                  <a:srgbClr val="39434C"/>
                </a:solidFill>
                <a:latin typeface="Roboto-Light"/>
              </a:rPr>
              <a:t>範例</a:t>
            </a:r>
            <a:endParaRPr lang="zh-TW" altLang="en-US" sz="2400" b="1" dirty="0"/>
          </a:p>
        </p:txBody>
      </p:sp>
      <p:sp>
        <p:nvSpPr>
          <p:cNvPr id="9" name="矩形 8"/>
          <p:cNvSpPr/>
          <p:nvPr/>
        </p:nvSpPr>
        <p:spPr>
          <a:xfrm>
            <a:off x="0" y="0"/>
            <a:ext cx="11808617" cy="584775"/>
          </a:xfrm>
          <a:prstGeom prst="rect">
            <a:avLst/>
          </a:prstGeom>
        </p:spPr>
        <p:txBody>
          <a:bodyPr wrap="none">
            <a:spAutoFit/>
          </a:bodyPr>
          <a:lstStyle/>
          <a:p>
            <a:r>
              <a:rPr lang="en-US" altLang="zh-TW" sz="3200" dirty="0" smtClean="0"/>
              <a:t>5.</a:t>
            </a:r>
            <a:r>
              <a:rPr lang="zh-TW" altLang="en-US" sz="3200" dirty="0" smtClean="0"/>
              <a:t>持</a:t>
            </a:r>
            <a:r>
              <a:rPr lang="zh-TW" altLang="en-US" sz="3200" dirty="0"/>
              <a:t>續</a:t>
            </a:r>
            <a:r>
              <a:rPr lang="en-US" altLang="zh-TW" sz="3200" dirty="0" smtClean="0"/>
              <a:t>Persistence</a:t>
            </a:r>
            <a:r>
              <a:rPr lang="zh-TW" altLang="en-US" sz="3200" dirty="0" smtClean="0"/>
              <a:t> 戰術</a:t>
            </a:r>
            <a:r>
              <a:rPr lang="en-US" altLang="zh-TW" sz="3200" dirty="0" smtClean="0"/>
              <a:t>| 7.</a:t>
            </a:r>
            <a:r>
              <a:rPr lang="zh-TW" altLang="en-US" sz="3200" b="1" dirty="0">
                <a:solidFill>
                  <a:srgbClr val="FF0000"/>
                </a:solidFill>
              </a:rPr>
              <a:t>建立帳戶 </a:t>
            </a:r>
            <a:r>
              <a:rPr lang="en-US" altLang="zh-TW" sz="3200" b="1" dirty="0" smtClean="0">
                <a:solidFill>
                  <a:srgbClr val="FF0000"/>
                </a:solidFill>
              </a:rPr>
              <a:t>Create Account </a:t>
            </a:r>
            <a:r>
              <a:rPr lang="en-US" altLang="zh-TW" sz="3200" dirty="0" smtClean="0"/>
              <a:t>(3)</a:t>
            </a:r>
            <a:r>
              <a:rPr lang="zh-TW" altLang="en-US" sz="3200" dirty="0" smtClean="0"/>
              <a:t>技術</a:t>
            </a:r>
            <a:endParaRPr lang="en-US" altLang="zh-TW" sz="3200" dirty="0"/>
          </a:p>
        </p:txBody>
      </p:sp>
    </p:spTree>
    <p:extLst>
      <p:ext uri="{BB962C8B-B14F-4D97-AF65-F5344CB8AC3E}">
        <p14:creationId xmlns:p14="http://schemas.microsoft.com/office/powerpoint/2010/main" val="1308303426"/>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p:cNvGraphicFramePr>
            <a:graphicFrameLocks noGrp="1"/>
          </p:cNvGraphicFramePr>
          <p:nvPr>
            <p:extLst>
              <p:ext uri="{D42A27DB-BD31-4B8C-83A1-F6EECF244321}">
                <p14:modId xmlns:p14="http://schemas.microsoft.com/office/powerpoint/2010/main" val="1625112805"/>
              </p:ext>
            </p:extLst>
          </p:nvPr>
        </p:nvGraphicFramePr>
        <p:xfrm>
          <a:off x="146223" y="508054"/>
          <a:ext cx="11804985" cy="5764729"/>
        </p:xfrm>
        <a:graphic>
          <a:graphicData uri="http://schemas.openxmlformats.org/drawingml/2006/table">
            <a:tbl>
              <a:tblPr/>
              <a:tblGrid>
                <a:gridCol w="938755">
                  <a:extLst>
                    <a:ext uri="{9D8B030D-6E8A-4147-A177-3AD203B41FA5}">
                      <a16:colId xmlns:a16="http://schemas.microsoft.com/office/drawing/2014/main" val="3772659884"/>
                    </a:ext>
                  </a:extLst>
                </a:gridCol>
                <a:gridCol w="1609527">
                  <a:extLst>
                    <a:ext uri="{9D8B030D-6E8A-4147-A177-3AD203B41FA5}">
                      <a16:colId xmlns:a16="http://schemas.microsoft.com/office/drawing/2014/main" val="2877839457"/>
                    </a:ext>
                  </a:extLst>
                </a:gridCol>
                <a:gridCol w="9256703">
                  <a:extLst>
                    <a:ext uri="{9D8B030D-6E8A-4147-A177-3AD203B41FA5}">
                      <a16:colId xmlns:a16="http://schemas.microsoft.com/office/drawing/2014/main" val="3645969166"/>
                    </a:ext>
                  </a:extLst>
                </a:gridCol>
              </a:tblGrid>
              <a:tr h="412957">
                <a:tc>
                  <a:txBody>
                    <a:bodyPr/>
                    <a:lstStyle/>
                    <a:p>
                      <a:pPr algn="l" fontAlgn="b"/>
                      <a:r>
                        <a:rPr lang="en-US" sz="1400" b="1" dirty="0">
                          <a:effectLst/>
                        </a:rPr>
                        <a:t>ID</a:t>
                      </a:r>
                    </a:p>
                  </a:txBody>
                  <a:tcPr marL="68870" marR="68870" marT="34435" marB="3443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a:effectLst/>
                        </a:rPr>
                        <a:t>Mitigation</a:t>
                      </a:r>
                    </a:p>
                  </a:txBody>
                  <a:tcPr marL="68870" marR="68870" marT="34435" marB="3443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a:effectLst/>
                        </a:rPr>
                        <a:t>Description</a:t>
                      </a:r>
                    </a:p>
                  </a:txBody>
                  <a:tcPr marL="68870" marR="68870" marT="34435" marB="3443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2095200646"/>
                  </a:ext>
                </a:extLst>
              </a:tr>
              <a:tr h="1337943">
                <a:tc>
                  <a:txBody>
                    <a:bodyPr/>
                    <a:lstStyle/>
                    <a:p>
                      <a:pPr fontAlgn="t"/>
                      <a:r>
                        <a:rPr lang="en-US" altLang="zh-TW" sz="1800" b="0" i="0" u="none" strike="noStrike" kern="1200" dirty="0" smtClean="0">
                          <a:solidFill>
                            <a:schemeClr val="tx1"/>
                          </a:solidFill>
                          <a:effectLst/>
                          <a:latin typeface="+mn-lt"/>
                          <a:ea typeface="+mn-ea"/>
                          <a:cs typeface="+mn-cs"/>
                          <a:hlinkClick r:id="rId2"/>
                        </a:rPr>
                        <a:t>M1032</a:t>
                      </a:r>
                      <a:endParaRPr lang="en-US" sz="1800" b="1" dirty="0">
                        <a:effectLst/>
                        <a:latin typeface="+mn-l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fontAlgn="t"/>
                      <a:r>
                        <a:rPr lang="en-US" u="none" strike="noStrike" dirty="0" smtClean="0">
                          <a:solidFill>
                            <a:srgbClr val="4F7CAC"/>
                          </a:solidFill>
                          <a:effectLst/>
                          <a:hlinkClick r:id="rId2"/>
                        </a:rPr>
                        <a:t>Multi-factor </a:t>
                      </a:r>
                      <a:r>
                        <a:rPr lang="en-US" u="none" strike="noStrike" dirty="0">
                          <a:solidFill>
                            <a:srgbClr val="4F7CAC"/>
                          </a:solidFill>
                          <a:effectLst/>
                          <a:hlinkClick r:id="rId2"/>
                        </a:rPr>
                        <a:t>Authentication</a:t>
                      </a:r>
                      <a:endParaRPr lang="en-US"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marL="285750" indent="-285750" fontAlgn="t">
                        <a:buFont typeface="Wingdings" panose="05000000000000000000" pitchFamily="2" charset="2"/>
                        <a:buChar char="n"/>
                      </a:pPr>
                      <a:r>
                        <a:rPr lang="en-US" altLang="zh-TW" sz="1800" b="0" i="0" kern="1200" dirty="0" smtClean="0">
                          <a:solidFill>
                            <a:schemeClr val="tx1"/>
                          </a:solidFill>
                          <a:effectLst/>
                          <a:latin typeface="+mn-lt"/>
                          <a:ea typeface="+mn-ea"/>
                          <a:cs typeface="+mn-cs"/>
                        </a:rPr>
                        <a:t>Use multi-factor authentication for user and privileged accounts.</a:t>
                      </a:r>
                    </a:p>
                    <a:p>
                      <a:pPr marL="285750" indent="-285750" fontAlgn="t">
                        <a:buFont typeface="Wingdings" panose="05000000000000000000" pitchFamily="2" charset="2"/>
                        <a:buChar char="n"/>
                      </a:pPr>
                      <a:r>
                        <a:rPr lang="zh-TW" altLang="en-US" sz="1800" b="0" i="0" kern="1200" dirty="0" smtClean="0">
                          <a:solidFill>
                            <a:schemeClr val="tx1"/>
                          </a:solidFill>
                          <a:effectLst/>
                          <a:latin typeface="+mn-lt"/>
                          <a:ea typeface="+mn-ea"/>
                          <a:cs typeface="+mn-cs"/>
                        </a:rPr>
                        <a:t>對使用者和特權帳戶使用多重身份驗證。</a:t>
                      </a:r>
                      <a:endParaRPr lang="en-US" altLang="zh-TW" sz="1700" b="0" i="0" kern="1200" dirty="0" smtClean="0">
                        <a:solidFill>
                          <a:schemeClr val="tx1"/>
                        </a:solidFill>
                        <a:effectLst/>
                        <a:latin typeface="+mn-lt"/>
                        <a:ea typeface="+mn-ea"/>
                        <a:cs typeface="+mn-cs"/>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2489582577"/>
                  </a:ext>
                </a:extLst>
              </a:tr>
              <a:tr h="1337943">
                <a:tc>
                  <a:txBody>
                    <a:bodyPr/>
                    <a:lstStyle/>
                    <a:p>
                      <a:pPr fontAlgn="t"/>
                      <a:r>
                        <a:rPr lang="en-US" altLang="zh-TW" sz="1800" b="0" i="0" u="none" strike="noStrike" kern="1200" dirty="0" smtClean="0">
                          <a:solidFill>
                            <a:schemeClr val="tx1"/>
                          </a:solidFill>
                          <a:effectLst/>
                          <a:latin typeface="+mn-lt"/>
                          <a:ea typeface="+mn-ea"/>
                          <a:cs typeface="+mn-cs"/>
                          <a:hlinkClick r:id="rId3"/>
                        </a:rPr>
                        <a:t>M1030</a:t>
                      </a:r>
                      <a:endParaRPr lang="en-US" sz="14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3"/>
                        </a:rPr>
                        <a:t>Network Segmentation</a:t>
                      </a:r>
                      <a:endParaRPr lang="en-US" sz="1400" b="1" dirty="0">
                        <a:effectLst/>
                        <a:latin typeface="+mn-l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marL="285750" indent="-285750" fontAlgn="t">
                        <a:buClrTx/>
                        <a:buFont typeface="Wingdings" panose="05000000000000000000" pitchFamily="2" charset="2"/>
                        <a:buChar char="n"/>
                      </a:pPr>
                      <a:r>
                        <a:rPr lang="en-US" altLang="zh-TW" sz="1800" b="0" i="0" kern="1200" dirty="0" smtClean="0">
                          <a:solidFill>
                            <a:schemeClr val="tx1"/>
                          </a:solidFill>
                          <a:effectLst/>
                          <a:latin typeface="+mn-lt"/>
                          <a:ea typeface="+mn-ea"/>
                          <a:cs typeface="+mn-cs"/>
                        </a:rPr>
                        <a:t>Configure access controls and firewalls to limit access to domain controllers and systems used to create and manage accounts.</a:t>
                      </a:r>
                    </a:p>
                    <a:p>
                      <a:pPr marL="285750" indent="-285750" fontAlgn="t">
                        <a:buClrTx/>
                        <a:buFont typeface="Wingdings" panose="05000000000000000000" pitchFamily="2" charset="2"/>
                        <a:buChar char="n"/>
                      </a:pPr>
                      <a:r>
                        <a:rPr lang="zh-TW" altLang="en-US" sz="1800" b="0" i="0" kern="1200" dirty="0" smtClean="0">
                          <a:solidFill>
                            <a:schemeClr val="tx1"/>
                          </a:solidFill>
                          <a:effectLst/>
                          <a:latin typeface="+mn-lt"/>
                          <a:ea typeface="+mn-ea"/>
                          <a:cs typeface="+mn-cs"/>
                        </a:rPr>
                        <a:t>設定存取控制和防火牆以限制對用於建立和管理帳戶的網域控制器和系統的存取。</a:t>
                      </a:r>
                      <a:endParaRPr lang="zh-TW" altLang="en-US" sz="17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2916449438"/>
                  </a:ext>
                </a:extLst>
              </a:tr>
              <a:tr h="1337943">
                <a:tc>
                  <a:txBody>
                    <a:bodyPr/>
                    <a:lstStyle/>
                    <a:p>
                      <a:pPr fontAlgn="t"/>
                      <a:r>
                        <a:rPr lang="en-US" altLang="zh-TW" sz="1800" b="0" i="0" u="none" strike="noStrike" kern="1200" dirty="0" smtClean="0">
                          <a:solidFill>
                            <a:schemeClr val="tx1"/>
                          </a:solidFill>
                          <a:effectLst/>
                          <a:latin typeface="+mn-lt"/>
                          <a:ea typeface="+mn-ea"/>
                          <a:cs typeface="+mn-cs"/>
                          <a:hlinkClick r:id="rId4"/>
                        </a:rPr>
                        <a:t>M1028</a:t>
                      </a:r>
                      <a:endParaRPr lang="en-US" sz="14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4"/>
                        </a:rPr>
                        <a:t>Operating System Configuration</a:t>
                      </a:r>
                      <a:endParaRPr lang="en-US" sz="1400" b="1" dirty="0">
                        <a:effectLst/>
                        <a:latin typeface="+mn-l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marL="285750" indent="-285750" fontAlgn="t">
                        <a:buClrTx/>
                        <a:buFont typeface="Wingdings" panose="05000000000000000000" pitchFamily="2" charset="2"/>
                        <a:buChar char="n"/>
                      </a:pPr>
                      <a:r>
                        <a:rPr lang="en-US" altLang="zh-TW" sz="1800" b="0" i="0" kern="1200" dirty="0" smtClean="0">
                          <a:solidFill>
                            <a:schemeClr val="tx1"/>
                          </a:solidFill>
                          <a:effectLst/>
                          <a:latin typeface="+mn-lt"/>
                          <a:ea typeface="+mn-ea"/>
                          <a:cs typeface="+mn-cs"/>
                        </a:rPr>
                        <a:t>Protect domain controllers by ensuring proper security configuration for critical servers.</a:t>
                      </a:r>
                    </a:p>
                    <a:p>
                      <a:pPr marL="285750" indent="-285750" fontAlgn="t">
                        <a:buClrTx/>
                        <a:buFont typeface="Wingdings" panose="05000000000000000000" pitchFamily="2" charset="2"/>
                        <a:buChar char="n"/>
                      </a:pPr>
                      <a:r>
                        <a:rPr lang="zh-TW" altLang="en-US" sz="1800" b="0" i="0" kern="1200" dirty="0" smtClean="0">
                          <a:solidFill>
                            <a:schemeClr val="tx1"/>
                          </a:solidFill>
                          <a:effectLst/>
                          <a:latin typeface="+mn-lt"/>
                          <a:ea typeface="+mn-ea"/>
                          <a:cs typeface="+mn-cs"/>
                        </a:rPr>
                        <a:t>透過確保關鍵伺服器的正確安全配置來保護網域控制站。</a:t>
                      </a:r>
                      <a:endParaRPr lang="zh-TW" altLang="en-US" sz="17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3991531576"/>
                  </a:ext>
                </a:extLst>
              </a:tr>
              <a:tr h="1337943">
                <a:tc>
                  <a:txBody>
                    <a:bodyPr/>
                    <a:lstStyle/>
                    <a:p>
                      <a:pPr fontAlgn="t"/>
                      <a:r>
                        <a:rPr lang="en-US" altLang="zh-TW" sz="1800" b="0" i="0" u="none" strike="noStrike" kern="1200" dirty="0" smtClean="0">
                          <a:solidFill>
                            <a:schemeClr val="tx1"/>
                          </a:solidFill>
                          <a:effectLst/>
                          <a:latin typeface="+mn-lt"/>
                          <a:ea typeface="+mn-ea"/>
                          <a:cs typeface="+mn-cs"/>
                          <a:hlinkClick r:id="rId5"/>
                        </a:rPr>
                        <a:t>M1026</a:t>
                      </a:r>
                      <a:endParaRPr lang="en-US" sz="14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5"/>
                        </a:rPr>
                        <a:t>Privileged Account Management</a:t>
                      </a:r>
                      <a:endParaRPr lang="en-US" sz="1400" b="1" dirty="0">
                        <a:effectLst/>
                        <a:latin typeface="+mn-l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marL="285750" marR="0" indent="-285750" algn="l" defTabSz="914400" rtl="0" eaLnBrk="1" fontAlgn="t" latinLnBrk="0" hangingPunct="1">
                        <a:lnSpc>
                          <a:spcPct val="100000"/>
                        </a:lnSpc>
                        <a:spcBef>
                          <a:spcPts val="0"/>
                        </a:spcBef>
                        <a:spcAft>
                          <a:spcPts val="0"/>
                        </a:spcAft>
                        <a:buClrTx/>
                        <a:buSzTx/>
                        <a:buFont typeface="Wingdings" panose="05000000000000000000" pitchFamily="2" charset="2"/>
                        <a:buChar char="n"/>
                        <a:tabLst/>
                        <a:defRPr/>
                      </a:pPr>
                      <a:r>
                        <a:rPr lang="en-US" altLang="zh-TW" sz="1800" b="0" i="0" kern="1200" dirty="0" smtClean="0">
                          <a:solidFill>
                            <a:schemeClr val="tx1"/>
                          </a:solidFill>
                          <a:effectLst/>
                          <a:latin typeface="+mn-lt"/>
                          <a:ea typeface="+mn-ea"/>
                          <a:cs typeface="+mn-cs"/>
                        </a:rPr>
                        <a:t>Do not allow domain administrator accounts to be used for day-to-day operations that may expose them to potential adversaries on unprivileged systems.</a:t>
                      </a:r>
                    </a:p>
                    <a:p>
                      <a:pPr marL="285750" indent="-285750" fontAlgn="t">
                        <a:buClrTx/>
                        <a:buFont typeface="Wingdings" panose="05000000000000000000" pitchFamily="2" charset="2"/>
                        <a:buChar char="n"/>
                      </a:pPr>
                      <a:r>
                        <a:rPr lang="zh-TW" altLang="en-US" sz="1800" b="0" i="0" kern="1200" dirty="0" smtClean="0">
                          <a:solidFill>
                            <a:schemeClr val="tx1"/>
                          </a:solidFill>
                          <a:effectLst/>
                          <a:latin typeface="+mn-lt"/>
                          <a:ea typeface="+mn-ea"/>
                          <a:cs typeface="+mn-cs"/>
                        </a:rPr>
                        <a:t>不允許網域管理員帳戶用於日常操作，這可能會將其暴露給非特權系統上的潛在對手。</a:t>
                      </a:r>
                      <a:endParaRPr lang="zh-TW" altLang="en-US" sz="17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3595323131"/>
                  </a:ext>
                </a:extLst>
              </a:tr>
            </a:tbl>
          </a:graphicData>
        </a:graphic>
      </p:graphicFrame>
      <p:sp>
        <p:nvSpPr>
          <p:cNvPr id="7" name="投影片編號版面配置區 6"/>
          <p:cNvSpPr>
            <a:spLocks noGrp="1"/>
          </p:cNvSpPr>
          <p:nvPr>
            <p:ph type="sldNum" sz="quarter" idx="12"/>
          </p:nvPr>
        </p:nvSpPr>
        <p:spPr/>
        <p:txBody>
          <a:bodyPr/>
          <a:lstStyle/>
          <a:p>
            <a:fld id="{D16C3A51-89D0-4E4D-AA61-5A30A561532A}" type="slidenum">
              <a:rPr lang="zh-TW" altLang="en-US" smtClean="0"/>
              <a:pPr/>
              <a:t>55</a:t>
            </a:fld>
            <a:endParaRPr lang="zh-TW" altLang="en-US"/>
          </a:p>
        </p:txBody>
      </p:sp>
      <p:sp>
        <p:nvSpPr>
          <p:cNvPr id="6" name="矩形 5"/>
          <p:cNvSpPr/>
          <p:nvPr/>
        </p:nvSpPr>
        <p:spPr>
          <a:xfrm>
            <a:off x="0" y="0"/>
            <a:ext cx="3175356" cy="461665"/>
          </a:xfrm>
          <a:prstGeom prst="rect">
            <a:avLst/>
          </a:prstGeom>
        </p:spPr>
        <p:txBody>
          <a:bodyPr wrap="none">
            <a:spAutoFit/>
          </a:bodyPr>
          <a:lstStyle/>
          <a:p>
            <a:r>
              <a:rPr lang="en-US" altLang="zh-TW" sz="2400" b="1" dirty="0">
                <a:solidFill>
                  <a:srgbClr val="39434C"/>
                </a:solidFill>
                <a:latin typeface="Roboto-Light"/>
              </a:rPr>
              <a:t>Mitigations</a:t>
            </a:r>
            <a:r>
              <a:rPr lang="zh-TW" altLang="en-US" sz="2400" b="1" dirty="0">
                <a:solidFill>
                  <a:srgbClr val="39434C"/>
                </a:solidFill>
                <a:latin typeface="Roboto-Light"/>
              </a:rPr>
              <a:t> </a:t>
            </a:r>
            <a:r>
              <a:rPr lang="zh-TW" altLang="en-US" sz="2400" b="1" dirty="0"/>
              <a:t>緩解措施</a:t>
            </a:r>
          </a:p>
        </p:txBody>
      </p:sp>
    </p:spTree>
    <p:extLst>
      <p:ext uri="{BB962C8B-B14F-4D97-AF65-F5344CB8AC3E}">
        <p14:creationId xmlns:p14="http://schemas.microsoft.com/office/powerpoint/2010/main" val="421282468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76200" y="-118538"/>
            <a:ext cx="2955553" cy="584775"/>
          </a:xfrm>
          <a:prstGeom prst="rect">
            <a:avLst/>
          </a:prstGeom>
        </p:spPr>
        <p:txBody>
          <a:bodyPr wrap="none">
            <a:spAutoFit/>
          </a:bodyPr>
          <a:lstStyle/>
          <a:p>
            <a:r>
              <a:rPr lang="en-US" altLang="zh-TW" sz="3200" b="1" dirty="0">
                <a:solidFill>
                  <a:srgbClr val="39434C"/>
                </a:solidFill>
                <a:latin typeface="Roboto-Light"/>
              </a:rPr>
              <a:t>Detection</a:t>
            </a:r>
            <a:r>
              <a:rPr lang="zh-TW" altLang="en-US" sz="3200" b="1" dirty="0">
                <a:solidFill>
                  <a:srgbClr val="39434C"/>
                </a:solidFill>
                <a:latin typeface="Roboto-Light"/>
              </a:rPr>
              <a:t>偵測</a:t>
            </a:r>
            <a:endParaRPr lang="en-US" altLang="zh-TW" sz="3200" b="1" dirty="0">
              <a:solidFill>
                <a:srgbClr val="39434C"/>
              </a:solidFill>
              <a:latin typeface="Roboto-Light"/>
            </a:endParaRPr>
          </a:p>
        </p:txBody>
      </p:sp>
      <p:graphicFrame>
        <p:nvGraphicFramePr>
          <p:cNvPr id="5" name="表格 4"/>
          <p:cNvGraphicFramePr>
            <a:graphicFrameLocks noGrp="1"/>
          </p:cNvGraphicFramePr>
          <p:nvPr>
            <p:extLst>
              <p:ext uri="{D42A27DB-BD31-4B8C-83A1-F6EECF244321}">
                <p14:modId xmlns:p14="http://schemas.microsoft.com/office/powerpoint/2010/main" val="1391773484"/>
              </p:ext>
            </p:extLst>
          </p:nvPr>
        </p:nvGraphicFramePr>
        <p:xfrm>
          <a:off x="0" y="918130"/>
          <a:ext cx="12192000" cy="5460636"/>
        </p:xfrm>
        <a:graphic>
          <a:graphicData uri="http://schemas.openxmlformats.org/drawingml/2006/table">
            <a:tbl>
              <a:tblPr/>
              <a:tblGrid>
                <a:gridCol w="914400">
                  <a:extLst>
                    <a:ext uri="{9D8B030D-6E8A-4147-A177-3AD203B41FA5}">
                      <a16:colId xmlns:a16="http://schemas.microsoft.com/office/drawing/2014/main" val="906928145"/>
                    </a:ext>
                  </a:extLst>
                </a:gridCol>
                <a:gridCol w="1311007">
                  <a:extLst>
                    <a:ext uri="{9D8B030D-6E8A-4147-A177-3AD203B41FA5}">
                      <a16:colId xmlns:a16="http://schemas.microsoft.com/office/drawing/2014/main" val="515423261"/>
                    </a:ext>
                  </a:extLst>
                </a:gridCol>
                <a:gridCol w="1737536">
                  <a:extLst>
                    <a:ext uri="{9D8B030D-6E8A-4147-A177-3AD203B41FA5}">
                      <a16:colId xmlns:a16="http://schemas.microsoft.com/office/drawing/2014/main" val="951650634"/>
                    </a:ext>
                  </a:extLst>
                </a:gridCol>
                <a:gridCol w="8229057">
                  <a:extLst>
                    <a:ext uri="{9D8B030D-6E8A-4147-A177-3AD203B41FA5}">
                      <a16:colId xmlns:a16="http://schemas.microsoft.com/office/drawing/2014/main" val="1647455623"/>
                    </a:ext>
                  </a:extLst>
                </a:gridCol>
              </a:tblGrid>
              <a:tr h="322993">
                <a:tc>
                  <a:txBody>
                    <a:bodyPr/>
                    <a:lstStyle/>
                    <a:p>
                      <a:pPr algn="l" fontAlgn="b"/>
                      <a:r>
                        <a:rPr lang="en-US" sz="1400" b="1" dirty="0">
                          <a:effectLst/>
                        </a:rPr>
                        <a:t>ID</a:t>
                      </a:r>
                    </a:p>
                  </a:txBody>
                  <a:tcPr marL="54279" marR="54279" marT="27139" marB="2713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a:effectLst/>
                        </a:rPr>
                        <a:t>Data Source</a:t>
                      </a:r>
                    </a:p>
                  </a:txBody>
                  <a:tcPr marL="54279" marR="54279" marT="27139" marB="2713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u="none" dirty="0">
                          <a:effectLst/>
                        </a:rPr>
                        <a:t>Data Component</a:t>
                      </a:r>
                    </a:p>
                  </a:txBody>
                  <a:tcPr marL="54279" marR="54279" marT="27139" marB="2713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a:effectLst/>
                        </a:rPr>
                        <a:t>Detects</a:t>
                      </a:r>
                    </a:p>
                  </a:txBody>
                  <a:tcPr marL="54279" marR="54279" marT="27139" marB="2713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228550365"/>
                  </a:ext>
                </a:extLst>
              </a:tr>
              <a:tr h="1129641">
                <a:tc>
                  <a:txBody>
                    <a:bodyPr/>
                    <a:lstStyle/>
                    <a:p>
                      <a:pPr fontAlgn="t"/>
                      <a:r>
                        <a:rPr lang="en-US" altLang="zh-TW" sz="1800" b="0" i="0" u="none" strike="noStrike" kern="1200" dirty="0" smtClean="0">
                          <a:solidFill>
                            <a:schemeClr val="tx1"/>
                          </a:solidFill>
                          <a:effectLst/>
                          <a:latin typeface="+mn-lt"/>
                          <a:ea typeface="+mn-ea"/>
                          <a:cs typeface="+mn-cs"/>
                          <a:hlinkClick r:id="rId2"/>
                        </a:rPr>
                        <a:t>DS0017</a:t>
                      </a:r>
                      <a:endParaRPr lang="en-US" sz="1400" b="1"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2"/>
                        </a:rPr>
                        <a:t>Command</a:t>
                      </a:r>
                      <a:endParaRPr lang="en-US" sz="1400" b="1"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3"/>
                        </a:rPr>
                        <a:t>Command Execution</a:t>
                      </a:r>
                      <a:endParaRPr lang="en-US" altLang="zh-TW" sz="1800" b="0" i="0" u="none" strike="noStrike" kern="1200" dirty="0" smtClean="0">
                        <a:solidFill>
                          <a:schemeClr val="tx1"/>
                        </a:solidFill>
                        <a:effectLst/>
                        <a:latin typeface="+mn-lt"/>
                        <a:ea typeface="+mn-ea"/>
                        <a:cs typeface="+mn-cs"/>
                      </a:endParaRPr>
                    </a:p>
                    <a:p>
                      <a:pPr fontAlgn="t"/>
                      <a:r>
                        <a:rPr lang="zh-TW" altLang="en-US" sz="1600" b="1" u="none" dirty="0" smtClean="0">
                          <a:effectLst/>
                        </a:rPr>
                        <a:t>命令執行</a:t>
                      </a:r>
                      <a:endParaRPr lang="en-US" sz="1600" b="1" u="none"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285750" indent="-285750" fontAlgn="t">
                        <a:buFont typeface="Wingdings" panose="05000000000000000000" pitchFamily="2" charset="2"/>
                        <a:buChar char="n"/>
                      </a:pPr>
                      <a:r>
                        <a:rPr lang="en-US" altLang="zh-TW" sz="1800" b="0" i="0" kern="1200" dirty="0" smtClean="0">
                          <a:solidFill>
                            <a:schemeClr val="tx1"/>
                          </a:solidFill>
                          <a:effectLst/>
                          <a:latin typeface="+mn-lt"/>
                          <a:ea typeface="+mn-ea"/>
                          <a:cs typeface="+mn-cs"/>
                        </a:rPr>
                        <a:t>Monitor executed commands and arguments for actions that are associated with account creation, such as net user or </a:t>
                      </a:r>
                      <a:r>
                        <a:rPr lang="en-US" altLang="zh-TW" sz="1800" b="0" i="0" kern="1200" dirty="0" err="1" smtClean="0">
                          <a:solidFill>
                            <a:schemeClr val="tx1"/>
                          </a:solidFill>
                          <a:effectLst/>
                          <a:latin typeface="+mn-lt"/>
                          <a:ea typeface="+mn-ea"/>
                          <a:cs typeface="+mn-cs"/>
                        </a:rPr>
                        <a:t>useradd</a:t>
                      </a:r>
                      <a:endParaRPr lang="en-US" altLang="zh-TW" sz="1800" b="0" i="0" kern="1200" dirty="0" smtClean="0">
                        <a:solidFill>
                          <a:schemeClr val="tx1"/>
                        </a:solidFill>
                        <a:effectLst/>
                        <a:latin typeface="+mn-lt"/>
                        <a:ea typeface="+mn-ea"/>
                        <a:cs typeface="+mn-cs"/>
                      </a:endParaRPr>
                    </a:p>
                    <a:p>
                      <a:pPr marL="285750" marR="0" indent="-285750" algn="l" defTabSz="914400" rtl="0" eaLnBrk="1" fontAlgn="t" latinLnBrk="0" hangingPunct="1">
                        <a:lnSpc>
                          <a:spcPct val="100000"/>
                        </a:lnSpc>
                        <a:spcBef>
                          <a:spcPts val="0"/>
                        </a:spcBef>
                        <a:spcAft>
                          <a:spcPts val="0"/>
                        </a:spcAft>
                        <a:buClrTx/>
                        <a:buSzTx/>
                        <a:buFont typeface="Wingdings" panose="05000000000000000000" pitchFamily="2" charset="2"/>
                        <a:buChar char="n"/>
                        <a:tabLst/>
                        <a:defRPr/>
                      </a:pPr>
                      <a:r>
                        <a:rPr lang="zh-TW" altLang="en-US" sz="1800" b="0" i="0" kern="1200" dirty="0" smtClean="0">
                          <a:solidFill>
                            <a:schemeClr val="tx1"/>
                          </a:solidFill>
                          <a:effectLst/>
                          <a:latin typeface="+mn-lt"/>
                          <a:ea typeface="+mn-ea"/>
                          <a:cs typeface="+mn-cs"/>
                        </a:rPr>
                        <a:t>監視與帳戶建立相關的操作的執行命令和參數，例如 </a:t>
                      </a:r>
                      <a:r>
                        <a:rPr lang="en-US" altLang="zh-TW" sz="1800" b="0" i="0" kern="1200" dirty="0" smtClean="0">
                          <a:solidFill>
                            <a:schemeClr val="tx1"/>
                          </a:solidFill>
                          <a:effectLst/>
                          <a:latin typeface="+mn-lt"/>
                          <a:ea typeface="+mn-ea"/>
                          <a:cs typeface="+mn-cs"/>
                        </a:rPr>
                        <a:t>net user </a:t>
                      </a:r>
                      <a:r>
                        <a:rPr lang="zh-TW" altLang="en-US" sz="1800" b="0" i="0" kern="1200" dirty="0" smtClean="0">
                          <a:solidFill>
                            <a:schemeClr val="tx1"/>
                          </a:solidFill>
                          <a:effectLst/>
                          <a:latin typeface="+mn-lt"/>
                          <a:ea typeface="+mn-ea"/>
                          <a:cs typeface="+mn-cs"/>
                        </a:rPr>
                        <a:t>或 </a:t>
                      </a:r>
                      <a:r>
                        <a:rPr lang="en-US" altLang="zh-TW" sz="1800" b="0" i="0" kern="1200" dirty="0" err="1" smtClean="0">
                          <a:solidFill>
                            <a:schemeClr val="tx1"/>
                          </a:solidFill>
                          <a:effectLst/>
                          <a:latin typeface="+mn-lt"/>
                          <a:ea typeface="+mn-ea"/>
                          <a:cs typeface="+mn-cs"/>
                        </a:rPr>
                        <a:t>useradd</a:t>
                      </a:r>
                      <a:r>
                        <a:rPr lang="zh-TW" altLang="en-US" sz="1800" b="0" i="0" kern="1200" dirty="0" smtClean="0">
                          <a:solidFill>
                            <a:schemeClr val="tx1"/>
                          </a:solidFill>
                          <a:effectLst/>
                          <a:latin typeface="+mn-lt"/>
                          <a:ea typeface="+mn-ea"/>
                          <a:cs typeface="+mn-cs"/>
                        </a:rPr>
                        <a:t>。</a:t>
                      </a:r>
                      <a:endParaRPr lang="en-US" altLang="zh-TW" sz="1100" b="1" dirty="0" smtClean="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4077921397"/>
                  </a:ext>
                </a:extLst>
              </a:tr>
              <a:tr h="1129641">
                <a:tc>
                  <a:txBody>
                    <a:bodyPr/>
                    <a:lstStyle/>
                    <a:p>
                      <a:pPr fontAlgn="t"/>
                      <a:r>
                        <a:rPr lang="en-US" altLang="zh-TW" sz="1800" b="0" i="0" u="none" strike="noStrike" kern="1200" dirty="0" smtClean="0">
                          <a:solidFill>
                            <a:schemeClr val="tx1"/>
                          </a:solidFill>
                          <a:effectLst/>
                          <a:latin typeface="+mn-lt"/>
                          <a:ea typeface="+mn-ea"/>
                          <a:cs typeface="+mn-cs"/>
                          <a:hlinkClick r:id="rId4"/>
                        </a:rPr>
                        <a:t>DS0009</a:t>
                      </a:r>
                      <a:endParaRPr lang="en-US" sz="1400" b="1"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4"/>
                        </a:rPr>
                        <a:t>Process</a:t>
                      </a:r>
                      <a:endParaRPr lang="en-US" sz="1400" b="1"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5"/>
                        </a:rPr>
                        <a:t>Process Creation</a:t>
                      </a:r>
                    </a:p>
                    <a:p>
                      <a:pPr fontAlgn="t"/>
                      <a:r>
                        <a:rPr lang="zh-TW" altLang="en-US" sz="1800" b="1" u="none" dirty="0" smtClean="0">
                          <a:effectLst/>
                        </a:rPr>
                        <a:t>流程創建</a:t>
                      </a:r>
                      <a:endParaRPr lang="en-US" sz="1800" b="1" u="none"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285750" indent="-285750" fontAlgn="t">
                        <a:buFont typeface="Wingdings" panose="05000000000000000000" pitchFamily="2" charset="2"/>
                        <a:buChar char="n"/>
                      </a:pPr>
                      <a:r>
                        <a:rPr lang="en-US" altLang="zh-TW" sz="1800" b="0" i="0" kern="1200" dirty="0" smtClean="0">
                          <a:solidFill>
                            <a:schemeClr val="tx1"/>
                          </a:solidFill>
                          <a:effectLst/>
                          <a:latin typeface="+mn-lt"/>
                          <a:ea typeface="+mn-ea"/>
                          <a:cs typeface="+mn-cs"/>
                        </a:rPr>
                        <a:t>Monitor newly executed processes associated with account creation, such as net.exe</a:t>
                      </a:r>
                    </a:p>
                    <a:p>
                      <a:pPr marL="285750" indent="-285750" fontAlgn="t">
                        <a:buFont typeface="Wingdings" panose="05000000000000000000" pitchFamily="2" charset="2"/>
                        <a:buChar char="n"/>
                      </a:pPr>
                      <a:r>
                        <a:rPr lang="zh-TW" altLang="en-US" sz="1800" b="0" i="0" kern="1200" dirty="0" smtClean="0">
                          <a:solidFill>
                            <a:schemeClr val="tx1"/>
                          </a:solidFill>
                          <a:effectLst/>
                          <a:latin typeface="+mn-lt"/>
                          <a:ea typeface="+mn-ea"/>
                          <a:cs typeface="+mn-cs"/>
                        </a:rPr>
                        <a:t>監視與帳戶建立相關的新執行的進程，例如 </a:t>
                      </a:r>
                      <a:r>
                        <a:rPr lang="en-US" altLang="zh-TW" sz="1800" b="0" i="0" kern="1200" dirty="0" smtClean="0">
                          <a:solidFill>
                            <a:schemeClr val="tx1"/>
                          </a:solidFill>
                          <a:effectLst/>
                          <a:latin typeface="+mn-lt"/>
                          <a:ea typeface="+mn-ea"/>
                          <a:cs typeface="+mn-cs"/>
                        </a:rPr>
                        <a:t>net.exe</a:t>
                      </a:r>
                      <a:r>
                        <a:rPr lang="zh-TW" altLang="en-US" sz="1800" b="0" i="0" kern="1200" dirty="0" smtClean="0">
                          <a:solidFill>
                            <a:schemeClr val="tx1"/>
                          </a:solidFill>
                          <a:effectLst/>
                          <a:latin typeface="+mn-lt"/>
                          <a:ea typeface="+mn-ea"/>
                          <a:cs typeface="+mn-cs"/>
                        </a:rPr>
                        <a:t>。</a:t>
                      </a:r>
                      <a:endParaRPr lang="en-US" altLang="zh-TW" sz="1100" b="1"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4071033893"/>
                  </a:ext>
                </a:extLst>
              </a:tr>
              <a:tr h="2878361">
                <a:tc>
                  <a:txBody>
                    <a:bodyPr/>
                    <a:lstStyle/>
                    <a:p>
                      <a:r>
                        <a:rPr lang="en-US" altLang="zh-TW" sz="1800" b="0" i="0" u="none" strike="noStrike" kern="1200" dirty="0" smtClean="0">
                          <a:solidFill>
                            <a:schemeClr val="tx1"/>
                          </a:solidFill>
                          <a:effectLst/>
                          <a:latin typeface="+mn-lt"/>
                          <a:ea typeface="+mn-ea"/>
                          <a:cs typeface="+mn-cs"/>
                          <a:hlinkClick r:id="rId6"/>
                        </a:rPr>
                        <a:t>DS0002</a:t>
                      </a:r>
                      <a:endParaRPr lang="zh-TW" altLang="en-US" dirty="0"/>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t"/>
                      <a:r>
                        <a:rPr lang="en-US" u="none" strike="noStrike" dirty="0" smtClean="0">
                          <a:solidFill>
                            <a:srgbClr val="4F7CAC"/>
                          </a:solidFill>
                          <a:effectLst/>
                          <a:hlinkClick r:id="rId6"/>
                        </a:rPr>
                        <a:t>User </a:t>
                      </a:r>
                      <a:r>
                        <a:rPr lang="en-US" u="none" strike="noStrike" dirty="0">
                          <a:solidFill>
                            <a:srgbClr val="4F7CAC"/>
                          </a:solidFill>
                          <a:effectLst/>
                          <a:hlinkClick r:id="rId6"/>
                        </a:rPr>
                        <a:t>Account</a:t>
                      </a:r>
                      <a:endParaRPr lang="en-US" dirty="0">
                        <a:effectLst/>
                      </a:endParaRPr>
                    </a:p>
                  </a:txBody>
                  <a:tcPr marL="95250" marR="95250" marT="95250" marB="952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7"/>
                        </a:rPr>
                        <a:t>User Account Creation</a:t>
                      </a:r>
                      <a:endParaRPr lang="en-US" altLang="zh-TW" sz="1800" b="0" i="0" u="none" strike="noStrike" kern="1200" dirty="0" smtClean="0">
                        <a:solidFill>
                          <a:schemeClr val="tx1"/>
                        </a:solidFill>
                        <a:effectLst/>
                        <a:latin typeface="+mn-lt"/>
                        <a:ea typeface="+mn-ea"/>
                        <a:cs typeface="+mn-cs"/>
                      </a:endParaRPr>
                    </a:p>
                    <a:p>
                      <a:pPr fontAlgn="t"/>
                      <a:r>
                        <a:rPr lang="zh-TW" altLang="en-US" dirty="0" smtClean="0">
                          <a:effectLst/>
                        </a:rPr>
                        <a:t>用戶帳戶創建</a:t>
                      </a:r>
                      <a:endParaRPr lang="en-US" dirty="0">
                        <a:effectLst/>
                      </a:endParaRPr>
                    </a:p>
                  </a:txBody>
                  <a:tcPr marL="95250" marR="95250" marT="95250" marB="952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285750" indent="-285750" fontAlgn="t">
                        <a:buFont typeface="Wingdings" panose="05000000000000000000" pitchFamily="2" charset="2"/>
                        <a:buChar char="n"/>
                      </a:pPr>
                      <a:r>
                        <a:rPr lang="en-US" altLang="zh-TW" sz="1800" b="0" i="0" kern="1200" dirty="0" smtClean="0">
                          <a:solidFill>
                            <a:schemeClr val="tx1"/>
                          </a:solidFill>
                          <a:effectLst/>
                          <a:latin typeface="+mn-lt"/>
                          <a:ea typeface="+mn-ea"/>
                          <a:cs typeface="+mn-cs"/>
                        </a:rPr>
                        <a:t>Monitor for newly constructed user accounts through account audits to detect suspicious accounts that may have been created by an adversary. Collect data on account creation within a network or Windows Event ID 4720 (for when a user account is created on a Windows system and domain controller).</a:t>
                      </a:r>
                    </a:p>
                    <a:p>
                      <a:pPr marL="285750" indent="-285750" fontAlgn="t">
                        <a:buFont typeface="Wingdings" panose="05000000000000000000" pitchFamily="2" charset="2"/>
                        <a:buChar char="n"/>
                      </a:pPr>
                      <a:r>
                        <a:rPr lang="zh-TW" altLang="en-US" sz="1800" b="0" i="0" kern="1200" dirty="0" smtClean="0">
                          <a:solidFill>
                            <a:schemeClr val="tx1"/>
                          </a:solidFill>
                          <a:effectLst/>
                          <a:latin typeface="+mn-lt"/>
                          <a:ea typeface="+mn-ea"/>
                          <a:cs typeface="+mn-cs"/>
                        </a:rPr>
                        <a:t>透過帳戶審核監控新建的使用者帳戶，以偵測可能由對手建立的可疑帳戶。收集網路內帳戶建立或 </a:t>
                      </a:r>
                      <a:r>
                        <a:rPr lang="en-US" altLang="zh-TW" sz="1800" b="0" i="0" kern="1200" dirty="0" smtClean="0">
                          <a:solidFill>
                            <a:schemeClr val="tx1"/>
                          </a:solidFill>
                          <a:effectLst/>
                          <a:latin typeface="+mn-lt"/>
                          <a:ea typeface="+mn-ea"/>
                          <a:cs typeface="+mn-cs"/>
                        </a:rPr>
                        <a:t>Windows </a:t>
                      </a:r>
                      <a:r>
                        <a:rPr lang="zh-TW" altLang="en-US" sz="1800" b="0" i="0" kern="1200" dirty="0" smtClean="0">
                          <a:solidFill>
                            <a:schemeClr val="tx1"/>
                          </a:solidFill>
                          <a:effectLst/>
                          <a:latin typeface="+mn-lt"/>
                          <a:ea typeface="+mn-ea"/>
                          <a:cs typeface="+mn-cs"/>
                        </a:rPr>
                        <a:t>事件 </a:t>
                      </a:r>
                      <a:r>
                        <a:rPr lang="en-US" altLang="zh-TW" sz="1800" b="0" i="0" kern="1200" dirty="0" smtClean="0">
                          <a:solidFill>
                            <a:schemeClr val="tx1"/>
                          </a:solidFill>
                          <a:effectLst/>
                          <a:latin typeface="+mn-lt"/>
                          <a:ea typeface="+mn-ea"/>
                          <a:cs typeface="+mn-cs"/>
                        </a:rPr>
                        <a:t>ID 4720 </a:t>
                      </a:r>
                      <a:r>
                        <a:rPr lang="zh-TW" altLang="en-US" sz="1800" b="0" i="0" kern="1200" dirty="0" smtClean="0">
                          <a:solidFill>
                            <a:schemeClr val="tx1"/>
                          </a:solidFill>
                          <a:effectLst/>
                          <a:latin typeface="+mn-lt"/>
                          <a:ea typeface="+mn-ea"/>
                          <a:cs typeface="+mn-cs"/>
                        </a:rPr>
                        <a:t>的資料（適用於在 </a:t>
                      </a:r>
                      <a:r>
                        <a:rPr lang="en-US" altLang="zh-TW" sz="1800" b="0" i="0" kern="1200" dirty="0" smtClean="0">
                          <a:solidFill>
                            <a:schemeClr val="tx1"/>
                          </a:solidFill>
                          <a:effectLst/>
                          <a:latin typeface="+mn-lt"/>
                          <a:ea typeface="+mn-ea"/>
                          <a:cs typeface="+mn-cs"/>
                        </a:rPr>
                        <a:t>Windows </a:t>
                      </a:r>
                      <a:r>
                        <a:rPr lang="zh-TW" altLang="en-US" sz="1800" b="0" i="0" kern="1200" dirty="0" smtClean="0">
                          <a:solidFill>
                            <a:schemeClr val="tx1"/>
                          </a:solidFill>
                          <a:effectLst/>
                          <a:latin typeface="+mn-lt"/>
                          <a:ea typeface="+mn-ea"/>
                          <a:cs typeface="+mn-cs"/>
                        </a:rPr>
                        <a:t>系統和網域控制站上建立使用者帳戶時）。</a:t>
                      </a:r>
                      <a:endParaRPr lang="zh-TW" altLang="en-US" sz="1000" b="1" dirty="0">
                        <a:solidFill>
                          <a:schemeClr val="tx1"/>
                        </a:solidFill>
                        <a:effectLst/>
                      </a:endParaRPr>
                    </a:p>
                  </a:txBody>
                  <a:tcPr marL="95250" marR="95250" marT="95250" marB="952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462269059"/>
                  </a:ext>
                </a:extLst>
              </a:tr>
            </a:tbl>
          </a:graphicData>
        </a:graphic>
      </p:graphicFrame>
      <p:sp>
        <p:nvSpPr>
          <p:cNvPr id="7" name="投影片編號版面配置區 6"/>
          <p:cNvSpPr>
            <a:spLocks noGrp="1"/>
          </p:cNvSpPr>
          <p:nvPr>
            <p:ph type="sldNum" sz="quarter" idx="12"/>
          </p:nvPr>
        </p:nvSpPr>
        <p:spPr/>
        <p:txBody>
          <a:bodyPr/>
          <a:lstStyle/>
          <a:p>
            <a:fld id="{D16C3A51-89D0-4E4D-AA61-5A30A561532A}" type="slidenum">
              <a:rPr lang="zh-TW" altLang="en-US" smtClean="0"/>
              <a:pPr/>
              <a:t>56</a:t>
            </a:fld>
            <a:endParaRPr lang="zh-TW" altLang="en-US"/>
          </a:p>
        </p:txBody>
      </p:sp>
    </p:spTree>
    <p:extLst>
      <p:ext uri="{BB962C8B-B14F-4D97-AF65-F5344CB8AC3E}">
        <p14:creationId xmlns:p14="http://schemas.microsoft.com/office/powerpoint/2010/main" val="11889136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5772150" y="1825625"/>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800" b="0" i="0" u="none" strike="noStrike" cap="none" normalizeH="0" baseline="0" dirty="0">
                <a:ln>
                  <a:noFill/>
                </a:ln>
                <a:solidFill>
                  <a:schemeClr val="tx1"/>
                </a:solidFill>
                <a:effectLst/>
                <a:latin typeface="Arial" panose="020B0604020202020204" pitchFamily="34" charset="0"/>
              </a:rPr>
              <a:t/>
            </a:r>
            <a:br>
              <a:rPr kumimoji="0" lang="zh-TW" altLang="zh-TW" sz="1800" b="0" i="0" u="none" strike="noStrike" cap="none" normalizeH="0" baseline="0" dirty="0">
                <a:ln>
                  <a:noFill/>
                </a:ln>
                <a:solidFill>
                  <a:schemeClr val="tx1"/>
                </a:solidFill>
                <a:effectLst/>
                <a:latin typeface="Arial" panose="020B0604020202020204" pitchFamily="34" charset="0"/>
              </a:rPr>
            </a:br>
            <a:endParaRPr kumimoji="0" lang="zh-TW" altLang="zh-TW" sz="1800" b="0" i="0" u="none" strike="noStrike" cap="none" normalizeH="0" baseline="0" dirty="0">
              <a:ln>
                <a:noFill/>
              </a:ln>
              <a:solidFill>
                <a:schemeClr val="tx1"/>
              </a:solidFill>
              <a:effectLst/>
              <a:latin typeface="Arial" panose="020B0604020202020204" pitchFamily="34" charset="0"/>
            </a:endParaRPr>
          </a:p>
        </p:txBody>
      </p:sp>
      <p:graphicFrame>
        <p:nvGraphicFramePr>
          <p:cNvPr id="4" name="表格 3"/>
          <p:cNvGraphicFramePr>
            <a:graphicFrameLocks noGrp="1"/>
          </p:cNvGraphicFramePr>
          <p:nvPr>
            <p:extLst>
              <p:ext uri="{D42A27DB-BD31-4B8C-83A1-F6EECF244321}">
                <p14:modId xmlns:p14="http://schemas.microsoft.com/office/powerpoint/2010/main" val="4125119094"/>
              </p:ext>
            </p:extLst>
          </p:nvPr>
        </p:nvGraphicFramePr>
        <p:xfrm>
          <a:off x="184410" y="219187"/>
          <a:ext cx="11419986" cy="5983648"/>
        </p:xfrm>
        <a:graphic>
          <a:graphicData uri="http://schemas.openxmlformats.org/drawingml/2006/table">
            <a:tbl>
              <a:tblPr firstRow="1" bandRow="1">
                <a:tableStyleId>{5C22544A-7EE6-4342-B048-85BDC9FD1C3A}</a:tableStyleId>
              </a:tblPr>
              <a:tblGrid>
                <a:gridCol w="11419986">
                  <a:extLst>
                    <a:ext uri="{9D8B030D-6E8A-4147-A177-3AD203B41FA5}">
                      <a16:colId xmlns:a16="http://schemas.microsoft.com/office/drawing/2014/main" val="3994818564"/>
                    </a:ext>
                  </a:extLst>
                </a:gridCol>
              </a:tblGrid>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dirty="0" smtClean="0"/>
                        <a:t>6.</a:t>
                      </a:r>
                      <a:r>
                        <a:rPr lang="zh-TW" altLang="en-US" sz="2800" dirty="0" smtClean="0"/>
                        <a:t>權限提升</a:t>
                      </a:r>
                      <a:r>
                        <a:rPr lang="en-US" altLang="zh-TW" sz="2800" dirty="0" smtClean="0"/>
                        <a:t>Privilege Escalation</a:t>
                      </a:r>
                      <a:r>
                        <a:rPr lang="zh-TW" altLang="en-US" sz="2800" dirty="0" smtClean="0"/>
                        <a:t> 戰術的</a:t>
                      </a:r>
                      <a:r>
                        <a:rPr lang="en-US" altLang="zh-TW" sz="2800" dirty="0" smtClean="0"/>
                        <a:t>14</a:t>
                      </a:r>
                      <a:r>
                        <a:rPr lang="zh-TW" altLang="en-US" sz="2800" dirty="0" smtClean="0"/>
                        <a:t>大</a:t>
                      </a:r>
                      <a:r>
                        <a:rPr lang="zh-TW" altLang="en-US" sz="2800" dirty="0"/>
                        <a:t>類型技術</a:t>
                      </a:r>
                      <a:r>
                        <a:rPr lang="en-US" altLang="zh-TW" sz="2800" dirty="0"/>
                        <a:t>(Techniques)</a:t>
                      </a:r>
                    </a:p>
                  </a:txBody>
                  <a:tcPr/>
                </a:tc>
                <a:extLst>
                  <a:ext uri="{0D108BD9-81ED-4DB2-BD59-A6C34878D82A}">
                    <a16:rowId xmlns:a16="http://schemas.microsoft.com/office/drawing/2014/main" val="826265273"/>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a:t>1</a:t>
                      </a:r>
                      <a:r>
                        <a:rPr lang="en-US" altLang="zh-TW" sz="2800" b="1" dirty="0" smtClean="0"/>
                        <a:t>.</a:t>
                      </a:r>
                      <a:r>
                        <a:rPr lang="zh-TW" altLang="en-US" sz="2800" b="1" dirty="0" smtClean="0"/>
                        <a:t>濫用海拔控制機制</a:t>
                      </a:r>
                      <a:r>
                        <a:rPr lang="en-US" altLang="zh-TW" sz="2800" b="1" dirty="0" smtClean="0"/>
                        <a:t>(5)</a:t>
                      </a:r>
                      <a:r>
                        <a:rPr lang="en-US" altLang="zh-TW" sz="2800" b="1" baseline="0" dirty="0" smtClean="0"/>
                        <a:t> </a:t>
                      </a:r>
                      <a:r>
                        <a:rPr lang="en-US" altLang="zh-TW" sz="2800" b="1" dirty="0" smtClean="0"/>
                        <a:t>Abuse Elevation Control Mechanism</a:t>
                      </a:r>
                      <a:endParaRPr lang="en-US" altLang="zh-TW" sz="2800" b="1" dirty="0"/>
                    </a:p>
                  </a:txBody>
                  <a:tcPr/>
                </a:tc>
                <a:extLst>
                  <a:ext uri="{0D108BD9-81ED-4DB2-BD59-A6C34878D82A}">
                    <a16:rowId xmlns:a16="http://schemas.microsoft.com/office/drawing/2014/main" val="1535378437"/>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smtClean="0"/>
                        <a:t>2.</a:t>
                      </a:r>
                      <a:r>
                        <a:rPr lang="zh-TW" altLang="en-US" sz="2800" b="1" dirty="0" smtClean="0"/>
                        <a:t>訪問令牌操縱</a:t>
                      </a:r>
                      <a:r>
                        <a:rPr lang="en-US" altLang="zh-TW" sz="2800" b="1" dirty="0" smtClean="0"/>
                        <a:t>(5) Access Token Manipulation</a:t>
                      </a:r>
                      <a:endParaRPr lang="zh-TW" altLang="en-US" sz="2800" b="1" dirty="0"/>
                    </a:p>
                  </a:txBody>
                  <a:tcPr>
                    <a:solidFill>
                      <a:schemeClr val="accent6">
                        <a:lumMod val="20000"/>
                        <a:lumOff val="80000"/>
                      </a:schemeClr>
                    </a:solidFill>
                  </a:tcPr>
                </a:tc>
                <a:extLst>
                  <a:ext uri="{0D108BD9-81ED-4DB2-BD59-A6C34878D82A}">
                    <a16:rowId xmlns:a16="http://schemas.microsoft.com/office/drawing/2014/main" val="3624120180"/>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smtClean="0"/>
                        <a:t>3.</a:t>
                      </a:r>
                      <a:r>
                        <a:rPr lang="zh-TW" altLang="en-US" sz="2800" b="1" dirty="0" smtClean="0"/>
                        <a:t>帳戶操縱</a:t>
                      </a:r>
                      <a:r>
                        <a:rPr lang="en-US" altLang="zh-TW" sz="2800" b="1" dirty="0" smtClean="0"/>
                        <a:t>(6) Account Manipulation</a:t>
                      </a:r>
                    </a:p>
                  </a:txBody>
                  <a:tcPr>
                    <a:solidFill>
                      <a:schemeClr val="accent6">
                        <a:lumMod val="20000"/>
                        <a:lumOff val="80000"/>
                      </a:schemeClr>
                    </a:solidFill>
                  </a:tcPr>
                </a:tc>
                <a:extLst>
                  <a:ext uri="{0D108BD9-81ED-4DB2-BD59-A6C34878D82A}">
                    <a16:rowId xmlns:a16="http://schemas.microsoft.com/office/drawing/2014/main" val="943303741"/>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a:t>4</a:t>
                      </a:r>
                      <a:r>
                        <a:rPr lang="en-US" altLang="zh-TW" sz="2800" b="1" dirty="0" smtClean="0"/>
                        <a:t>.</a:t>
                      </a:r>
                      <a:r>
                        <a:rPr lang="zh-TW" altLang="en-US" sz="2800" b="1" dirty="0" smtClean="0"/>
                        <a:t>引導或登入自動啟動執行</a:t>
                      </a:r>
                      <a:r>
                        <a:rPr lang="en-US" altLang="zh-TW" sz="2800" b="1" dirty="0" smtClean="0"/>
                        <a:t>(15) Boot or Logon </a:t>
                      </a:r>
                      <a:r>
                        <a:rPr lang="en-US" altLang="zh-TW" sz="2800" b="1" dirty="0" err="1" smtClean="0"/>
                        <a:t>Autostart</a:t>
                      </a:r>
                      <a:r>
                        <a:rPr lang="en-US" altLang="zh-TW" sz="2800" b="1" dirty="0" smtClean="0"/>
                        <a:t> Execution</a:t>
                      </a:r>
                      <a:endParaRPr lang="en-US" altLang="zh-TW" sz="2800" b="1" dirty="0"/>
                    </a:p>
                  </a:txBody>
                  <a:tcPr>
                    <a:solidFill>
                      <a:schemeClr val="accent6">
                        <a:lumMod val="20000"/>
                        <a:lumOff val="80000"/>
                      </a:schemeClr>
                    </a:solidFill>
                  </a:tcPr>
                </a:tc>
                <a:extLst>
                  <a:ext uri="{0D108BD9-81ED-4DB2-BD59-A6C34878D82A}">
                    <a16:rowId xmlns:a16="http://schemas.microsoft.com/office/drawing/2014/main" val="1413733454"/>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a:t>5</a:t>
                      </a:r>
                      <a:r>
                        <a:rPr lang="en-US" altLang="zh-TW" sz="2800" b="1" dirty="0" smtClean="0"/>
                        <a:t>.</a:t>
                      </a:r>
                      <a:r>
                        <a:rPr lang="zh-TW" altLang="en-US" sz="2800" b="1" dirty="0" smtClean="0"/>
                        <a:t>啟動或登入初始化腳本</a:t>
                      </a:r>
                      <a:r>
                        <a:rPr lang="en-US" altLang="zh-TW" sz="2800" b="1" dirty="0" smtClean="0"/>
                        <a:t>(5) Boot or Logon Initialization Scripts</a:t>
                      </a:r>
                      <a:endParaRPr lang="en-US" altLang="zh-TW" sz="2800" b="1" dirty="0"/>
                    </a:p>
                  </a:txBody>
                  <a:tcPr>
                    <a:solidFill>
                      <a:schemeClr val="accent6">
                        <a:lumMod val="20000"/>
                        <a:lumOff val="80000"/>
                      </a:schemeClr>
                    </a:solidFill>
                  </a:tcPr>
                </a:tc>
                <a:extLst>
                  <a:ext uri="{0D108BD9-81ED-4DB2-BD59-A6C34878D82A}">
                    <a16:rowId xmlns:a16="http://schemas.microsoft.com/office/drawing/2014/main" val="1450935706"/>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a:t>6</a:t>
                      </a:r>
                      <a:r>
                        <a:rPr lang="en-US" altLang="zh-TW" sz="2800" b="1" dirty="0" smtClean="0"/>
                        <a:t>.</a:t>
                      </a:r>
                      <a:r>
                        <a:rPr lang="zh-TW" altLang="en-US" sz="2800" b="1" dirty="0" smtClean="0"/>
                        <a:t>建立或修改系統進程</a:t>
                      </a:r>
                      <a:r>
                        <a:rPr lang="en-US" altLang="zh-TW" sz="2800" b="1" dirty="0" smtClean="0"/>
                        <a:t>(4) Create or Modify System Process</a:t>
                      </a:r>
                      <a:endParaRPr lang="en-US" altLang="zh-TW" sz="2800" b="1" dirty="0"/>
                    </a:p>
                  </a:txBody>
                  <a:tcPr/>
                </a:tc>
                <a:extLst>
                  <a:ext uri="{0D108BD9-81ED-4DB2-BD59-A6C34878D82A}">
                    <a16:rowId xmlns:a16="http://schemas.microsoft.com/office/drawing/2014/main" val="1260882538"/>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a:t>7</a:t>
                      </a:r>
                      <a:r>
                        <a:rPr lang="en-US" altLang="zh-TW" sz="2800" b="1" dirty="0" smtClean="0"/>
                        <a:t>.</a:t>
                      </a:r>
                      <a:r>
                        <a:rPr lang="zh-TW" altLang="en-US" sz="2800" b="1" dirty="0" smtClean="0"/>
                        <a:t>域策略修改</a:t>
                      </a:r>
                      <a:r>
                        <a:rPr lang="en-US" altLang="zh-TW" sz="2800" b="1" dirty="0" smtClean="0"/>
                        <a:t>(2) Domain Policy Modification</a:t>
                      </a:r>
                      <a:endParaRPr lang="en-US" altLang="zh-TW" sz="2800" b="1" dirty="0"/>
                    </a:p>
                  </a:txBody>
                  <a:tcPr/>
                </a:tc>
                <a:extLst>
                  <a:ext uri="{0D108BD9-81ED-4DB2-BD59-A6C34878D82A}">
                    <a16:rowId xmlns:a16="http://schemas.microsoft.com/office/drawing/2014/main" val="211472250"/>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a:t>8</a:t>
                      </a:r>
                      <a:r>
                        <a:rPr lang="en-US" altLang="zh-TW" sz="2800" b="1" dirty="0" smtClean="0"/>
                        <a:t>.</a:t>
                      </a:r>
                      <a:r>
                        <a:rPr lang="zh-TW" altLang="en-US" sz="2800" b="1" dirty="0" smtClean="0"/>
                        <a:t>逃往主機 </a:t>
                      </a:r>
                      <a:r>
                        <a:rPr lang="en-US" altLang="zh-TW" sz="2800" b="1" dirty="0" smtClean="0"/>
                        <a:t>Escape to Host</a:t>
                      </a:r>
                      <a:endParaRPr lang="en-US" altLang="zh-TW" sz="2800" b="1" dirty="0"/>
                    </a:p>
                  </a:txBody>
                  <a:tcPr/>
                </a:tc>
                <a:extLst>
                  <a:ext uri="{0D108BD9-81ED-4DB2-BD59-A6C34878D82A}">
                    <a16:rowId xmlns:a16="http://schemas.microsoft.com/office/drawing/2014/main" val="1551759250"/>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smtClean="0"/>
                        <a:t>9.</a:t>
                      </a:r>
                      <a:r>
                        <a:rPr lang="zh-TW" altLang="en-US" sz="2800" b="1" dirty="0" smtClean="0"/>
                        <a:t>事件觸發執行 </a:t>
                      </a:r>
                      <a:r>
                        <a:rPr lang="en-US" altLang="zh-TW" sz="2800" b="1" dirty="0" smtClean="0"/>
                        <a:t>(16) Event Triggered Execution</a:t>
                      </a:r>
                      <a:endParaRPr lang="en-US" altLang="zh-TW" sz="2800" b="1" dirty="0"/>
                    </a:p>
                  </a:txBody>
                  <a:tcPr/>
                </a:tc>
                <a:extLst>
                  <a:ext uri="{0D108BD9-81ED-4DB2-BD59-A6C34878D82A}">
                    <a16:rowId xmlns:a16="http://schemas.microsoft.com/office/drawing/2014/main" val="804109124"/>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smtClean="0"/>
                        <a:t>10.</a:t>
                      </a:r>
                      <a:r>
                        <a:rPr lang="zh-TW" altLang="en-US" sz="2800" b="1" dirty="0" smtClean="0"/>
                        <a:t>利用權限升級 </a:t>
                      </a:r>
                      <a:r>
                        <a:rPr lang="en-US" altLang="zh-TW" sz="2800" b="1" dirty="0" smtClean="0"/>
                        <a:t>Exploitation for Privilege Escalation</a:t>
                      </a:r>
                      <a:endParaRPr lang="en-US" altLang="zh-TW" sz="2800" b="1" dirty="0"/>
                    </a:p>
                  </a:txBody>
                  <a:tcPr/>
                </a:tc>
                <a:extLst>
                  <a:ext uri="{0D108BD9-81ED-4DB2-BD59-A6C34878D82A}">
                    <a16:rowId xmlns:a16="http://schemas.microsoft.com/office/drawing/2014/main" val="1064759317"/>
                  </a:ext>
                </a:extLst>
              </a:tr>
            </a:tbl>
          </a:graphicData>
        </a:graphic>
      </p:graphicFrame>
      <p:sp>
        <p:nvSpPr>
          <p:cNvPr id="2" name="投影片編號版面配置區 1"/>
          <p:cNvSpPr>
            <a:spLocks noGrp="1"/>
          </p:cNvSpPr>
          <p:nvPr>
            <p:ph type="sldNum" sz="quarter" idx="12"/>
          </p:nvPr>
        </p:nvSpPr>
        <p:spPr/>
        <p:txBody>
          <a:bodyPr/>
          <a:lstStyle/>
          <a:p>
            <a:fld id="{D16C3A51-89D0-4E4D-AA61-5A30A561532A}" type="slidenum">
              <a:rPr lang="zh-TW" altLang="en-US" smtClean="0"/>
              <a:pPr/>
              <a:t>57</a:t>
            </a:fld>
            <a:endParaRPr lang="zh-TW" altLang="en-US"/>
          </a:p>
        </p:txBody>
      </p:sp>
      <p:sp>
        <p:nvSpPr>
          <p:cNvPr id="7" name="文字方塊 6"/>
          <p:cNvSpPr txBox="1"/>
          <p:nvPr/>
        </p:nvSpPr>
        <p:spPr>
          <a:xfrm>
            <a:off x="3657600" y="5951913"/>
            <a:ext cx="45719" cy="369332"/>
          </a:xfrm>
          <a:prstGeom prst="rect">
            <a:avLst/>
          </a:prstGeom>
          <a:noFill/>
        </p:spPr>
        <p:txBody>
          <a:bodyPr wrap="square" rtlCol="0">
            <a:spAutoFit/>
          </a:bodyPr>
          <a:lstStyle/>
          <a:p>
            <a:endParaRPr lang="zh-TW" altLang="en-US" dirty="0"/>
          </a:p>
        </p:txBody>
      </p:sp>
      <p:sp>
        <p:nvSpPr>
          <p:cNvPr id="8" name="Rectangle 1"/>
          <p:cNvSpPr>
            <a:spLocks noChangeArrowheads="1"/>
          </p:cNvSpPr>
          <p:nvPr/>
        </p:nvSpPr>
        <p:spPr bwMode="auto">
          <a:xfrm>
            <a:off x="300739" y="481301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800" b="0" i="0" u="none" strike="noStrike" cap="none" normalizeH="0" baseline="0" smtClean="0">
                <a:ln>
                  <a:noFill/>
                </a:ln>
                <a:solidFill>
                  <a:schemeClr val="tx1"/>
                </a:solidFill>
                <a:effectLst/>
                <a:latin typeface="Arial" panose="020B0604020202020204" pitchFamily="34" charset="0"/>
              </a:rPr>
              <a:t/>
            </a:r>
            <a:br>
              <a:rPr kumimoji="0" lang="zh-TW" altLang="zh-TW" sz="1800" b="0" i="0" u="none" strike="noStrike" cap="none" normalizeH="0" baseline="0" smtClean="0">
                <a:ln>
                  <a:noFill/>
                </a:ln>
                <a:solidFill>
                  <a:schemeClr val="tx1"/>
                </a:solidFill>
                <a:effectLst/>
                <a:latin typeface="Arial" panose="020B0604020202020204" pitchFamily="34" charset="0"/>
              </a:rPr>
            </a:br>
            <a:endParaRPr kumimoji="0" lang="zh-TW" altLang="zh-TW" sz="1800" b="0" i="0" u="none" strike="noStrike" cap="none" normalizeH="0" baseline="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95820655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5772150" y="1825625"/>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800" b="0" i="0" u="none" strike="noStrike" cap="none" normalizeH="0" baseline="0" dirty="0">
                <a:ln>
                  <a:noFill/>
                </a:ln>
                <a:solidFill>
                  <a:schemeClr val="tx1"/>
                </a:solidFill>
                <a:effectLst/>
                <a:latin typeface="Arial" panose="020B0604020202020204" pitchFamily="34" charset="0"/>
              </a:rPr>
              <a:t/>
            </a:r>
            <a:br>
              <a:rPr kumimoji="0" lang="zh-TW" altLang="zh-TW" sz="1800" b="0" i="0" u="none" strike="noStrike" cap="none" normalizeH="0" baseline="0" dirty="0">
                <a:ln>
                  <a:noFill/>
                </a:ln>
                <a:solidFill>
                  <a:schemeClr val="tx1"/>
                </a:solidFill>
                <a:effectLst/>
                <a:latin typeface="Arial" panose="020B0604020202020204" pitchFamily="34" charset="0"/>
              </a:rPr>
            </a:br>
            <a:endParaRPr kumimoji="0" lang="zh-TW" altLang="zh-TW" sz="1800" b="0" i="0" u="none" strike="noStrike" cap="none" normalizeH="0" baseline="0" dirty="0">
              <a:ln>
                <a:noFill/>
              </a:ln>
              <a:solidFill>
                <a:schemeClr val="tx1"/>
              </a:solidFill>
              <a:effectLst/>
              <a:latin typeface="Arial" panose="020B0604020202020204" pitchFamily="34" charset="0"/>
            </a:endParaRPr>
          </a:p>
        </p:txBody>
      </p:sp>
      <p:graphicFrame>
        <p:nvGraphicFramePr>
          <p:cNvPr id="4" name="表格 3"/>
          <p:cNvGraphicFramePr>
            <a:graphicFrameLocks noGrp="1"/>
          </p:cNvGraphicFramePr>
          <p:nvPr>
            <p:extLst>
              <p:ext uri="{D42A27DB-BD31-4B8C-83A1-F6EECF244321}">
                <p14:modId xmlns:p14="http://schemas.microsoft.com/office/powerpoint/2010/main" val="4125119094"/>
              </p:ext>
            </p:extLst>
          </p:nvPr>
        </p:nvGraphicFramePr>
        <p:xfrm>
          <a:off x="184410" y="219187"/>
          <a:ext cx="11419986" cy="2719840"/>
        </p:xfrm>
        <a:graphic>
          <a:graphicData uri="http://schemas.openxmlformats.org/drawingml/2006/table">
            <a:tbl>
              <a:tblPr firstRow="1" bandRow="1">
                <a:tableStyleId>{5C22544A-7EE6-4342-B048-85BDC9FD1C3A}</a:tableStyleId>
              </a:tblPr>
              <a:tblGrid>
                <a:gridCol w="11419986">
                  <a:extLst>
                    <a:ext uri="{9D8B030D-6E8A-4147-A177-3AD203B41FA5}">
                      <a16:colId xmlns:a16="http://schemas.microsoft.com/office/drawing/2014/main" val="3994818564"/>
                    </a:ext>
                  </a:extLst>
                </a:gridCol>
              </a:tblGrid>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dirty="0" smtClean="0"/>
                        <a:t>6.</a:t>
                      </a:r>
                      <a:r>
                        <a:rPr lang="zh-TW" altLang="en-US" sz="2800" dirty="0" smtClean="0"/>
                        <a:t>權限提升</a:t>
                      </a:r>
                      <a:r>
                        <a:rPr lang="en-US" altLang="zh-TW" sz="2800" dirty="0" smtClean="0"/>
                        <a:t>Privilege Escalation</a:t>
                      </a:r>
                      <a:r>
                        <a:rPr lang="zh-TW" altLang="en-US" sz="2800" dirty="0" smtClean="0"/>
                        <a:t> 戰術的</a:t>
                      </a:r>
                      <a:r>
                        <a:rPr lang="en-US" altLang="zh-TW" sz="2800" dirty="0" smtClean="0"/>
                        <a:t>14</a:t>
                      </a:r>
                      <a:r>
                        <a:rPr lang="zh-TW" altLang="en-US" sz="2800" dirty="0" smtClean="0"/>
                        <a:t>大</a:t>
                      </a:r>
                      <a:r>
                        <a:rPr lang="zh-TW" altLang="en-US" sz="2800" dirty="0"/>
                        <a:t>類型技術</a:t>
                      </a:r>
                      <a:r>
                        <a:rPr lang="en-US" altLang="zh-TW" sz="2800" dirty="0"/>
                        <a:t>(Techniques)</a:t>
                      </a:r>
                    </a:p>
                  </a:txBody>
                  <a:tcPr/>
                </a:tc>
                <a:extLst>
                  <a:ext uri="{0D108BD9-81ED-4DB2-BD59-A6C34878D82A}">
                    <a16:rowId xmlns:a16="http://schemas.microsoft.com/office/drawing/2014/main" val="826265273"/>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smtClean="0"/>
                        <a:t>11.</a:t>
                      </a:r>
                      <a:r>
                        <a:rPr lang="zh-TW" altLang="en-US" sz="2800" b="1" dirty="0" smtClean="0"/>
                        <a:t>劫持執行流程</a:t>
                      </a:r>
                      <a:r>
                        <a:rPr lang="en-US" altLang="zh-TW" sz="2800" b="1" dirty="0" smtClean="0"/>
                        <a:t>(13) Hijack Execution Flow</a:t>
                      </a:r>
                      <a:endParaRPr lang="en-US" altLang="zh-TW" sz="2800" b="1" dirty="0"/>
                    </a:p>
                  </a:txBody>
                  <a:tcPr/>
                </a:tc>
                <a:extLst>
                  <a:ext uri="{0D108BD9-81ED-4DB2-BD59-A6C34878D82A}">
                    <a16:rowId xmlns:a16="http://schemas.microsoft.com/office/drawing/2014/main" val="1535378437"/>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smtClean="0"/>
                        <a:t>12.</a:t>
                      </a:r>
                      <a:r>
                        <a:rPr lang="zh-TW" altLang="en-US" sz="2800" b="1" dirty="0" smtClean="0"/>
                        <a:t>行程注入</a:t>
                      </a:r>
                      <a:r>
                        <a:rPr lang="en-US" altLang="zh-TW" sz="2800" b="1" dirty="0" smtClean="0"/>
                        <a:t>(12) Process Injection</a:t>
                      </a:r>
                      <a:endParaRPr lang="zh-TW" altLang="en-US" sz="2800" b="1" dirty="0"/>
                    </a:p>
                  </a:txBody>
                  <a:tcPr>
                    <a:solidFill>
                      <a:schemeClr val="accent6">
                        <a:lumMod val="20000"/>
                        <a:lumOff val="80000"/>
                      </a:schemeClr>
                    </a:solidFill>
                  </a:tcPr>
                </a:tc>
                <a:extLst>
                  <a:ext uri="{0D108BD9-81ED-4DB2-BD59-A6C34878D82A}">
                    <a16:rowId xmlns:a16="http://schemas.microsoft.com/office/drawing/2014/main" val="3624120180"/>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smtClean="0"/>
                        <a:t>13.</a:t>
                      </a:r>
                      <a:r>
                        <a:rPr lang="zh-TW" altLang="en-US" sz="2800" b="1" dirty="0" smtClean="0"/>
                        <a:t>計劃任務</a:t>
                      </a:r>
                      <a:r>
                        <a:rPr lang="en-US" altLang="zh-TW" sz="2800" b="1" dirty="0" smtClean="0"/>
                        <a:t>/</a:t>
                      </a:r>
                      <a:r>
                        <a:rPr lang="zh-TW" altLang="en-US" sz="2800" b="1" dirty="0" smtClean="0"/>
                        <a:t>作業</a:t>
                      </a:r>
                      <a:r>
                        <a:rPr lang="en-US" altLang="zh-TW" sz="2800" b="1" dirty="0" smtClean="0"/>
                        <a:t>(5) Scheduled Task/Job</a:t>
                      </a:r>
                    </a:p>
                  </a:txBody>
                  <a:tcPr>
                    <a:solidFill>
                      <a:schemeClr val="accent6">
                        <a:lumMod val="20000"/>
                        <a:lumOff val="80000"/>
                      </a:schemeClr>
                    </a:solidFill>
                  </a:tcPr>
                </a:tc>
                <a:extLst>
                  <a:ext uri="{0D108BD9-81ED-4DB2-BD59-A6C34878D82A}">
                    <a16:rowId xmlns:a16="http://schemas.microsoft.com/office/drawing/2014/main" val="943303741"/>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smtClean="0"/>
                        <a:t>14.</a:t>
                      </a:r>
                      <a:r>
                        <a:rPr lang="zh-TW" altLang="en-US" sz="2800" b="1" dirty="0" smtClean="0"/>
                        <a:t>有效帳戶</a:t>
                      </a:r>
                      <a:r>
                        <a:rPr lang="en-US" altLang="zh-TW" sz="2800" b="1" dirty="0" smtClean="0"/>
                        <a:t>(4) Valid Accounts</a:t>
                      </a:r>
                      <a:endParaRPr lang="en-US" altLang="zh-TW" sz="2800" b="1" dirty="0"/>
                    </a:p>
                  </a:txBody>
                  <a:tcPr>
                    <a:solidFill>
                      <a:schemeClr val="accent6">
                        <a:lumMod val="20000"/>
                        <a:lumOff val="80000"/>
                      </a:schemeClr>
                    </a:solidFill>
                  </a:tcPr>
                </a:tc>
                <a:extLst>
                  <a:ext uri="{0D108BD9-81ED-4DB2-BD59-A6C34878D82A}">
                    <a16:rowId xmlns:a16="http://schemas.microsoft.com/office/drawing/2014/main" val="1413733454"/>
                  </a:ext>
                </a:extLst>
              </a:tr>
            </a:tbl>
          </a:graphicData>
        </a:graphic>
      </p:graphicFrame>
      <p:sp>
        <p:nvSpPr>
          <p:cNvPr id="2" name="投影片編號版面配置區 1"/>
          <p:cNvSpPr>
            <a:spLocks noGrp="1"/>
          </p:cNvSpPr>
          <p:nvPr>
            <p:ph type="sldNum" sz="quarter" idx="12"/>
          </p:nvPr>
        </p:nvSpPr>
        <p:spPr/>
        <p:txBody>
          <a:bodyPr/>
          <a:lstStyle/>
          <a:p>
            <a:fld id="{D16C3A51-89D0-4E4D-AA61-5A30A561532A}" type="slidenum">
              <a:rPr lang="zh-TW" altLang="en-US" smtClean="0"/>
              <a:pPr/>
              <a:t>58</a:t>
            </a:fld>
            <a:endParaRPr lang="zh-TW" altLang="en-US"/>
          </a:p>
        </p:txBody>
      </p:sp>
      <p:sp>
        <p:nvSpPr>
          <p:cNvPr id="7" name="文字方塊 6"/>
          <p:cNvSpPr txBox="1"/>
          <p:nvPr/>
        </p:nvSpPr>
        <p:spPr>
          <a:xfrm>
            <a:off x="3657600" y="5951913"/>
            <a:ext cx="45719" cy="369332"/>
          </a:xfrm>
          <a:prstGeom prst="rect">
            <a:avLst/>
          </a:prstGeom>
          <a:noFill/>
        </p:spPr>
        <p:txBody>
          <a:bodyPr wrap="square" rtlCol="0">
            <a:spAutoFit/>
          </a:bodyPr>
          <a:lstStyle/>
          <a:p>
            <a:endParaRPr lang="zh-TW" altLang="en-US" dirty="0"/>
          </a:p>
        </p:txBody>
      </p:sp>
      <p:sp>
        <p:nvSpPr>
          <p:cNvPr id="8" name="Rectangle 1"/>
          <p:cNvSpPr>
            <a:spLocks noChangeArrowheads="1"/>
          </p:cNvSpPr>
          <p:nvPr/>
        </p:nvSpPr>
        <p:spPr bwMode="auto">
          <a:xfrm>
            <a:off x="300739" y="481301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800" b="0" i="0" u="none" strike="noStrike" cap="none" normalizeH="0" baseline="0" smtClean="0">
                <a:ln>
                  <a:noFill/>
                </a:ln>
                <a:solidFill>
                  <a:schemeClr val="tx1"/>
                </a:solidFill>
                <a:effectLst/>
                <a:latin typeface="Arial" panose="020B0604020202020204" pitchFamily="34" charset="0"/>
              </a:rPr>
              <a:t/>
            </a:r>
            <a:br>
              <a:rPr kumimoji="0" lang="zh-TW" altLang="zh-TW" sz="1800" b="0" i="0" u="none" strike="noStrike" cap="none" normalizeH="0" baseline="0" smtClean="0">
                <a:ln>
                  <a:noFill/>
                </a:ln>
                <a:solidFill>
                  <a:schemeClr val="tx1"/>
                </a:solidFill>
                <a:effectLst/>
                <a:latin typeface="Arial" panose="020B0604020202020204" pitchFamily="34" charset="0"/>
              </a:rPr>
            </a:br>
            <a:endParaRPr kumimoji="0" lang="zh-TW" altLang="zh-TW" sz="1800" b="0" i="0" u="none" strike="noStrike" cap="none" normalizeH="0" baseline="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95820655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p:cNvGraphicFramePr>
            <a:graphicFrameLocks noGrp="1"/>
          </p:cNvGraphicFramePr>
          <p:nvPr>
            <p:extLst>
              <p:ext uri="{D42A27DB-BD31-4B8C-83A1-F6EECF244321}">
                <p14:modId xmlns:p14="http://schemas.microsoft.com/office/powerpoint/2010/main" val="3460890667"/>
              </p:ext>
            </p:extLst>
          </p:nvPr>
        </p:nvGraphicFramePr>
        <p:xfrm>
          <a:off x="7032383" y="3770707"/>
          <a:ext cx="4630281" cy="2377440"/>
        </p:xfrm>
        <a:graphic>
          <a:graphicData uri="http://schemas.openxmlformats.org/drawingml/2006/table">
            <a:tbl>
              <a:tblPr/>
              <a:tblGrid>
                <a:gridCol w="1741065">
                  <a:extLst>
                    <a:ext uri="{9D8B030D-6E8A-4147-A177-3AD203B41FA5}">
                      <a16:colId xmlns:a16="http://schemas.microsoft.com/office/drawing/2014/main" val="2340207979"/>
                    </a:ext>
                  </a:extLst>
                </a:gridCol>
                <a:gridCol w="2889216">
                  <a:extLst>
                    <a:ext uri="{9D8B030D-6E8A-4147-A177-3AD203B41FA5}">
                      <a16:colId xmlns:a16="http://schemas.microsoft.com/office/drawing/2014/main" val="3916782922"/>
                    </a:ext>
                  </a:extLst>
                </a:gridCol>
              </a:tblGrid>
              <a:tr h="0">
                <a:tc gridSpan="2">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2000" b="0" i="0" u="none" strike="noStrike" cap="none" normalizeH="0" baseline="0" dirty="0">
                          <a:ln>
                            <a:noFill/>
                          </a:ln>
                          <a:solidFill>
                            <a:srgbClr val="39434C"/>
                          </a:solidFill>
                          <a:effectLst/>
                          <a:latin typeface="Arial" panose="020B0604020202020204" pitchFamily="34" charset="0"/>
                          <a:ea typeface="Roboto-Regular"/>
                        </a:rPr>
                        <a:t>Sub-techniques </a:t>
                      </a:r>
                      <a:r>
                        <a:rPr kumimoji="0" lang="zh-TW" altLang="zh-TW" sz="2000" b="0" i="0" u="none" strike="noStrike" cap="none" normalizeH="0" baseline="0" dirty="0" smtClean="0">
                          <a:ln>
                            <a:noFill/>
                          </a:ln>
                          <a:solidFill>
                            <a:srgbClr val="39434C"/>
                          </a:solidFill>
                          <a:effectLst/>
                          <a:latin typeface="Arial" panose="020B0604020202020204" pitchFamily="34" charset="0"/>
                          <a:ea typeface="Roboto-Regular"/>
                        </a:rPr>
                        <a:t>(</a:t>
                      </a:r>
                      <a:r>
                        <a:rPr kumimoji="0" lang="en-US" altLang="zh-TW" sz="2000" b="0" i="0" u="none" strike="noStrike" cap="none" normalizeH="0" baseline="0" dirty="0" smtClean="0">
                          <a:ln>
                            <a:noFill/>
                          </a:ln>
                          <a:solidFill>
                            <a:srgbClr val="39434C"/>
                          </a:solidFill>
                          <a:effectLst/>
                          <a:latin typeface="Arial" panose="020B0604020202020204" pitchFamily="34" charset="0"/>
                          <a:ea typeface="Roboto-Regular"/>
                        </a:rPr>
                        <a:t>4</a:t>
                      </a:r>
                      <a:r>
                        <a:rPr kumimoji="0" lang="zh-TW" altLang="zh-TW" sz="2000" b="0" i="0" u="none" strike="noStrike" cap="none" normalizeH="0" baseline="0" dirty="0" smtClean="0">
                          <a:ln>
                            <a:noFill/>
                          </a:ln>
                          <a:solidFill>
                            <a:srgbClr val="39434C"/>
                          </a:solidFill>
                          <a:effectLst/>
                          <a:latin typeface="Arial" panose="020B0604020202020204" pitchFamily="34" charset="0"/>
                          <a:ea typeface="Roboto-Regular"/>
                        </a:rPr>
                        <a:t>)</a:t>
                      </a:r>
                      <a:endParaRPr kumimoji="0" lang="zh-TW" altLang="zh-TW" sz="2000" b="0" i="0" u="none" strike="noStrike" cap="none" normalizeH="0" baseline="0" dirty="0">
                        <a:ln>
                          <a:noFill/>
                        </a:ln>
                        <a:solidFill>
                          <a:srgbClr val="39434C"/>
                        </a:solidFill>
                        <a:effectLst/>
                        <a:latin typeface="Arial" panose="020B0604020202020204" pitchFamily="34" charset="0"/>
                        <a:ea typeface="Roboto-Regular"/>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l" fontAlgn="b"/>
                      <a:endParaRPr lang="en-US" dirty="0">
                        <a:effectLst/>
                      </a:endParaRPr>
                    </a:p>
                  </a:txBody>
                  <a:tcPr anchor="b">
                    <a:lnL w="9525" cap="flat" cmpd="sng" algn="ctr">
                      <a:solidFill>
                        <a:srgbClr val="DFDFDF"/>
                      </a:solidFill>
                      <a:prstDash val="solid"/>
                      <a:round/>
                      <a:headEnd type="none" w="med" len="med"/>
                      <a:tailEnd type="none" w="med" len="med"/>
                    </a:lnL>
                    <a:lnR>
                      <a:noFill/>
                    </a:lnR>
                    <a:lnT w="9525" cap="flat" cmpd="sng" algn="ctr">
                      <a:solidFill>
                        <a:srgbClr val="A0CD9D"/>
                      </a:solidFill>
                      <a:prstDash val="solid"/>
                      <a:round/>
                      <a:headEnd type="none" w="med" len="med"/>
                      <a:tailEnd type="none" w="med" len="med"/>
                    </a:lnT>
                    <a:lnB w="9525" cap="flat" cmpd="sng" algn="ctr">
                      <a:solidFill>
                        <a:srgbClr val="E0CC9D"/>
                      </a:solidFill>
                      <a:prstDash val="solid"/>
                      <a:round/>
                      <a:headEnd type="none" w="med" len="med"/>
                      <a:tailEnd type="none" w="med" len="med"/>
                    </a:lnB>
                  </a:tcPr>
                </a:tc>
                <a:extLst>
                  <a:ext uri="{0D108BD9-81ED-4DB2-BD59-A6C34878D82A}">
                    <a16:rowId xmlns:a16="http://schemas.microsoft.com/office/drawing/2014/main" val="2394320160"/>
                  </a:ext>
                </a:extLst>
              </a:tr>
              <a:tr h="0">
                <a:tc>
                  <a:txBody>
                    <a:bodyPr/>
                    <a:lstStyle/>
                    <a:p>
                      <a:pPr algn="l" fontAlgn="b"/>
                      <a:r>
                        <a:rPr lang="en-US" sz="2000" dirty="0">
                          <a:effectLst/>
                        </a:rPr>
                        <a:t>ID</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2000" dirty="0">
                          <a:effectLst/>
                        </a:rPr>
                        <a:t>Name</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34092260"/>
                  </a:ext>
                </a:extLst>
              </a:tr>
              <a:tr h="0">
                <a:tc>
                  <a:txBody>
                    <a:bodyPr/>
                    <a:lstStyle/>
                    <a:p>
                      <a:pPr fontAlgn="t"/>
                      <a:r>
                        <a:rPr lang="en-US" altLang="zh-TW" sz="2000" dirty="0" smtClean="0">
                          <a:hlinkClick r:id="rId2"/>
                        </a:rPr>
                        <a:t>T1543.001</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US" altLang="zh-TW" sz="1800" b="0" i="0" u="none" strike="noStrike" kern="1200" dirty="0" smtClean="0">
                          <a:solidFill>
                            <a:schemeClr val="tx1"/>
                          </a:solidFill>
                          <a:effectLst/>
                          <a:latin typeface="+mn-lt"/>
                          <a:ea typeface="+mn-ea"/>
                          <a:cs typeface="+mn-cs"/>
                          <a:hlinkClick r:id="rId3"/>
                        </a:rPr>
                        <a:t>Launch Agent</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31283260"/>
                  </a:ext>
                </a:extLst>
              </a:tr>
              <a:tr h="0">
                <a:tc>
                  <a:txBody>
                    <a:bodyPr/>
                    <a:lstStyle/>
                    <a:p>
                      <a:pPr fontAlgn="t"/>
                      <a:r>
                        <a:rPr lang="en-US" altLang="zh-TW" sz="2000" dirty="0" smtClean="0">
                          <a:hlinkClick r:id="rId4"/>
                        </a:rPr>
                        <a:t>T1543.002</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US" altLang="zh-TW" sz="1800" b="0" i="0" u="none" strike="noStrike" kern="1200" dirty="0" err="1" smtClean="0">
                          <a:solidFill>
                            <a:schemeClr val="tx1"/>
                          </a:solidFill>
                          <a:effectLst/>
                          <a:latin typeface="+mn-lt"/>
                          <a:ea typeface="+mn-ea"/>
                          <a:cs typeface="+mn-cs"/>
                          <a:hlinkClick r:id="rId5"/>
                        </a:rPr>
                        <a:t>Systemd</a:t>
                      </a:r>
                      <a:r>
                        <a:rPr lang="en-US" altLang="zh-TW" sz="1800" b="0" i="0" u="none" strike="noStrike" kern="1200" dirty="0" smtClean="0">
                          <a:solidFill>
                            <a:schemeClr val="tx1"/>
                          </a:solidFill>
                          <a:effectLst/>
                          <a:latin typeface="+mn-lt"/>
                          <a:ea typeface="+mn-ea"/>
                          <a:cs typeface="+mn-cs"/>
                          <a:hlinkClick r:id="rId5"/>
                        </a:rPr>
                        <a:t> Service</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37149618"/>
                  </a:ext>
                </a:extLst>
              </a:tr>
              <a:tr h="0">
                <a:tc>
                  <a:txBody>
                    <a:bodyPr/>
                    <a:lstStyle/>
                    <a:p>
                      <a:pPr fontAlgn="t"/>
                      <a:r>
                        <a:rPr lang="en-US" altLang="zh-TW" sz="2000" dirty="0" smtClean="0">
                          <a:hlinkClick r:id="rId6"/>
                        </a:rPr>
                        <a:t>T1543.003</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US" altLang="zh-TW" sz="1800" b="0" i="0" u="none" strike="noStrike" kern="1200" dirty="0" smtClean="0">
                          <a:solidFill>
                            <a:schemeClr val="tx1"/>
                          </a:solidFill>
                          <a:effectLst/>
                          <a:latin typeface="+mn-lt"/>
                          <a:ea typeface="+mn-ea"/>
                          <a:cs typeface="+mn-cs"/>
                          <a:hlinkClick r:id="rId7"/>
                        </a:rPr>
                        <a:t>Windows Service</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39967100"/>
                  </a:ext>
                </a:extLst>
              </a:tr>
              <a:tr h="0">
                <a:tc>
                  <a:txBody>
                    <a:bodyPr/>
                    <a:lstStyle/>
                    <a:p>
                      <a:pPr fontAlgn="t"/>
                      <a:r>
                        <a:rPr lang="en-US" altLang="zh-TW" sz="2000" dirty="0" smtClean="0">
                          <a:hlinkClick r:id="rId8"/>
                        </a:rPr>
                        <a:t>T1543.004</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US" altLang="zh-TW" sz="1800" b="0" i="0" u="none" strike="noStrike" kern="1200" dirty="0" smtClean="0">
                          <a:solidFill>
                            <a:schemeClr val="tx1"/>
                          </a:solidFill>
                          <a:effectLst/>
                          <a:latin typeface="+mn-lt"/>
                          <a:ea typeface="+mn-ea"/>
                          <a:cs typeface="+mn-cs"/>
                          <a:hlinkClick r:id="rId9"/>
                        </a:rPr>
                        <a:t>Launch Daemon</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04513927"/>
                  </a:ext>
                </a:extLst>
              </a:tr>
            </a:tbl>
          </a:graphicData>
        </a:graphic>
      </p:graphicFrame>
      <p:sp>
        <p:nvSpPr>
          <p:cNvPr id="4" name="矩形 3"/>
          <p:cNvSpPr/>
          <p:nvPr/>
        </p:nvSpPr>
        <p:spPr>
          <a:xfrm>
            <a:off x="0" y="136525"/>
            <a:ext cx="13000931" cy="461665"/>
          </a:xfrm>
          <a:prstGeom prst="rect">
            <a:avLst/>
          </a:prstGeom>
        </p:spPr>
        <p:txBody>
          <a:bodyPr wrap="none">
            <a:spAutoFit/>
          </a:bodyPr>
          <a:lstStyle/>
          <a:p>
            <a:r>
              <a:rPr lang="en-US" altLang="zh-TW" sz="2400" dirty="0"/>
              <a:t>6</a:t>
            </a:r>
            <a:r>
              <a:rPr lang="en-US" altLang="zh-TW" sz="2400" dirty="0" smtClean="0"/>
              <a:t>.</a:t>
            </a:r>
            <a:r>
              <a:rPr lang="zh-TW" altLang="en-US" sz="2400" dirty="0" smtClean="0"/>
              <a:t>權限提升</a:t>
            </a:r>
            <a:r>
              <a:rPr lang="en-US" altLang="zh-TW" sz="2400" dirty="0" smtClean="0"/>
              <a:t>Privilege Escalation</a:t>
            </a:r>
            <a:r>
              <a:rPr lang="zh-TW" altLang="en-US" sz="2400" dirty="0" smtClean="0"/>
              <a:t> 戰術</a:t>
            </a:r>
            <a:r>
              <a:rPr lang="en-US" altLang="zh-TW" sz="2400" dirty="0" smtClean="0"/>
              <a:t>|</a:t>
            </a:r>
            <a:r>
              <a:rPr lang="en-US" altLang="zh-TW" sz="2000" dirty="0"/>
              <a:t>6</a:t>
            </a:r>
            <a:r>
              <a:rPr lang="en-US" altLang="zh-TW" sz="2000" dirty="0" smtClean="0"/>
              <a:t>.</a:t>
            </a:r>
            <a:r>
              <a:rPr lang="zh-TW" altLang="en-US" sz="2000" b="1" dirty="0" smtClean="0">
                <a:solidFill>
                  <a:srgbClr val="FF0000"/>
                </a:solidFill>
              </a:rPr>
              <a:t>建立或修改系統進程 </a:t>
            </a:r>
            <a:r>
              <a:rPr lang="en-US" altLang="zh-TW" sz="2000" b="1" dirty="0">
                <a:solidFill>
                  <a:srgbClr val="FF0000"/>
                </a:solidFill>
              </a:rPr>
              <a:t>Create or Modify System Process </a:t>
            </a:r>
            <a:r>
              <a:rPr lang="en-US" altLang="zh-TW" sz="2000" dirty="0" smtClean="0"/>
              <a:t>(4)</a:t>
            </a:r>
            <a:r>
              <a:rPr lang="zh-TW" altLang="en-US" sz="2000" dirty="0" smtClean="0"/>
              <a:t>技術</a:t>
            </a:r>
            <a:endParaRPr lang="en-US" altLang="zh-TW" sz="3200" dirty="0"/>
          </a:p>
        </p:txBody>
      </p:sp>
      <p:sp>
        <p:nvSpPr>
          <p:cNvPr id="5" name="矩形 4"/>
          <p:cNvSpPr/>
          <p:nvPr/>
        </p:nvSpPr>
        <p:spPr>
          <a:xfrm>
            <a:off x="112072" y="671691"/>
            <a:ext cx="6388393" cy="6186309"/>
          </a:xfrm>
          <a:prstGeom prst="rect">
            <a:avLst/>
          </a:prstGeom>
        </p:spPr>
        <p:txBody>
          <a:bodyPr wrap="square">
            <a:spAutoFit/>
          </a:bodyPr>
          <a:lstStyle/>
          <a:p>
            <a:pPr marL="285750" indent="-285750">
              <a:buFont typeface="Wingdings" panose="05000000000000000000" pitchFamily="2" charset="2"/>
              <a:buChar char="n"/>
            </a:pPr>
            <a:r>
              <a:rPr lang="en-US" altLang="zh-TW" dirty="0"/>
              <a:t>Adversaries(</a:t>
            </a:r>
            <a:r>
              <a:rPr lang="zh-TW" altLang="en-US" dirty="0"/>
              <a:t>攻擊者</a:t>
            </a:r>
            <a:r>
              <a:rPr lang="en-US" altLang="zh-TW" dirty="0"/>
              <a:t>)</a:t>
            </a:r>
            <a:r>
              <a:rPr lang="zh-TW" altLang="en-US" dirty="0" smtClean="0"/>
              <a:t>可能</a:t>
            </a:r>
            <a:r>
              <a:rPr lang="zh-TW" altLang="en-US" dirty="0"/>
              <a:t>會建立或修改系統級進程來重複執行惡意負載，作為持久性的一部分。當作業系統啟動時，它們可以啟動執行後台系統功能的進程。在 </a:t>
            </a:r>
            <a:r>
              <a:rPr lang="en-US" altLang="zh-TW" dirty="0"/>
              <a:t>Windows </a:t>
            </a:r>
            <a:r>
              <a:rPr lang="zh-TW" altLang="en-US" dirty="0"/>
              <a:t>和 </a:t>
            </a:r>
            <a:r>
              <a:rPr lang="en-US" altLang="zh-TW" dirty="0"/>
              <a:t>Linux </a:t>
            </a:r>
            <a:r>
              <a:rPr lang="zh-TW" altLang="en-US" dirty="0"/>
              <a:t>上，這些系統進程稱為服務</a:t>
            </a:r>
            <a:r>
              <a:rPr lang="zh-TW" altLang="en-US" dirty="0" smtClean="0"/>
              <a:t>。在 </a:t>
            </a:r>
            <a:r>
              <a:rPr lang="en-US" altLang="zh-TW" dirty="0" err="1"/>
              <a:t>macOS</a:t>
            </a:r>
            <a:r>
              <a:rPr lang="en-US" altLang="zh-TW" dirty="0"/>
              <a:t> </a:t>
            </a:r>
            <a:r>
              <a:rPr lang="zh-TW" altLang="en-US" dirty="0"/>
              <a:t>上，執行名為</a:t>
            </a:r>
            <a:r>
              <a:rPr lang="en-US" altLang="zh-TW" dirty="0">
                <a:solidFill>
                  <a:srgbClr val="FF0000"/>
                </a:solidFill>
              </a:rPr>
              <a:t>Launch Daemon</a:t>
            </a:r>
            <a:r>
              <a:rPr lang="zh-TW" altLang="en-US" dirty="0"/>
              <a:t>和</a:t>
            </a:r>
            <a:r>
              <a:rPr lang="en-US" altLang="zh-TW" dirty="0">
                <a:solidFill>
                  <a:srgbClr val="FF0000"/>
                </a:solidFill>
              </a:rPr>
              <a:t>Launch Agent </a:t>
            </a:r>
            <a:r>
              <a:rPr lang="zh-TW" altLang="en-US" dirty="0"/>
              <a:t>的</a:t>
            </a:r>
            <a:r>
              <a:rPr lang="en-US" altLang="zh-TW" dirty="0" err="1"/>
              <a:t>launchd</a:t>
            </a:r>
            <a:r>
              <a:rPr lang="en-US" altLang="zh-TW" dirty="0"/>
              <a:t> </a:t>
            </a:r>
            <a:r>
              <a:rPr lang="zh-TW" altLang="en-US" dirty="0"/>
              <a:t>程序來完成系統初始化並載入使用者特定參數。</a:t>
            </a:r>
            <a:endParaRPr lang="en-US" altLang="zh-TW" dirty="0" smtClean="0"/>
          </a:p>
          <a:p>
            <a:pPr marL="285750" indent="-285750">
              <a:buFont typeface="Wingdings" panose="05000000000000000000" pitchFamily="2" charset="2"/>
              <a:buChar char="n"/>
            </a:pPr>
            <a:r>
              <a:rPr lang="en-US" altLang="zh-TW" dirty="0"/>
              <a:t>Adversaries</a:t>
            </a:r>
            <a:r>
              <a:rPr lang="zh-TW" altLang="en-US" dirty="0" smtClean="0"/>
              <a:t>可能</a:t>
            </a:r>
            <a:r>
              <a:rPr lang="zh-TW" altLang="en-US" dirty="0"/>
              <a:t>會安裝新的服務、守護程序或代理，這些服務、守護程序或代理可以配置為在啟動時或以可重複的時間間隔執行，以建立持久性。同樣，攻擊者可能會修改現有的服務、守護程序或代理以達到相同的效果。</a:t>
            </a:r>
          </a:p>
          <a:p>
            <a:pPr marL="285750" indent="-285750">
              <a:buFont typeface="Wingdings" panose="05000000000000000000" pitchFamily="2" charset="2"/>
              <a:buChar char="n"/>
            </a:pPr>
            <a:r>
              <a:rPr lang="zh-TW" altLang="en-US" dirty="0"/>
              <a:t>服務、守護程式或代理程式可以使用管理員權限創建，但在 </a:t>
            </a:r>
            <a:r>
              <a:rPr lang="en-US" altLang="zh-TW" dirty="0"/>
              <a:t>root/SYSTEM </a:t>
            </a:r>
            <a:r>
              <a:rPr lang="zh-TW" altLang="en-US" dirty="0"/>
              <a:t>權限下執行。攻擊者可能會利用此功能建立或修改系統程序以提升權限</a:t>
            </a:r>
            <a:r>
              <a:rPr lang="zh-TW" altLang="en-US" dirty="0" smtClean="0"/>
              <a:t>。</a:t>
            </a:r>
            <a:endParaRPr lang="en-US" altLang="zh-TW" dirty="0" smtClean="0"/>
          </a:p>
          <a:p>
            <a:pPr marL="285750" indent="-285750">
              <a:buFont typeface="Wingdings" panose="05000000000000000000" pitchFamily="2" charset="2"/>
              <a:buChar char="n"/>
            </a:pPr>
            <a:r>
              <a:rPr lang="en-US" altLang="zh-TW" dirty="0"/>
              <a:t>Adversaries may create or modify system-level processes to repeatedly execute malicious payloads as part of persistence. When operating systems boot up, they can start processes that perform background system functions. On Windows and Linux, these system processes are referred to as </a:t>
            </a:r>
            <a:r>
              <a:rPr lang="en-US" altLang="zh-TW" dirty="0" err="1" smtClean="0"/>
              <a:t>services.On</a:t>
            </a:r>
            <a:r>
              <a:rPr lang="en-US" altLang="zh-TW" dirty="0" smtClean="0"/>
              <a:t> </a:t>
            </a:r>
            <a:r>
              <a:rPr lang="en-US" altLang="zh-TW" dirty="0" err="1"/>
              <a:t>macOS</a:t>
            </a:r>
            <a:r>
              <a:rPr lang="en-US" altLang="zh-TW" dirty="0"/>
              <a:t>, </a:t>
            </a:r>
            <a:r>
              <a:rPr lang="en-US" altLang="zh-TW" dirty="0" err="1"/>
              <a:t>launchd</a:t>
            </a:r>
            <a:r>
              <a:rPr lang="en-US" altLang="zh-TW" dirty="0"/>
              <a:t> processes known as </a:t>
            </a:r>
            <a:r>
              <a:rPr lang="en-US" altLang="zh-TW" dirty="0">
                <a:solidFill>
                  <a:srgbClr val="FF0000"/>
                </a:solidFill>
              </a:rPr>
              <a:t>Launch Daemon </a:t>
            </a:r>
            <a:r>
              <a:rPr lang="en-US" altLang="zh-TW" dirty="0"/>
              <a:t>and </a:t>
            </a:r>
            <a:r>
              <a:rPr lang="en-US" altLang="zh-TW" dirty="0">
                <a:solidFill>
                  <a:srgbClr val="FF0000"/>
                </a:solidFill>
              </a:rPr>
              <a:t>Launch Agent </a:t>
            </a:r>
            <a:r>
              <a:rPr lang="en-US" altLang="zh-TW" dirty="0"/>
              <a:t>are run to finish system initialization and load user specific parameters</a:t>
            </a:r>
            <a:r>
              <a:rPr lang="en-US" altLang="zh-TW" dirty="0" smtClean="0"/>
              <a:t>.</a:t>
            </a:r>
            <a:endParaRPr lang="zh-TW" altLang="en-US" dirty="0"/>
          </a:p>
        </p:txBody>
      </p:sp>
      <p:sp>
        <p:nvSpPr>
          <p:cNvPr id="6" name="矩形 5"/>
          <p:cNvSpPr/>
          <p:nvPr/>
        </p:nvSpPr>
        <p:spPr>
          <a:xfrm>
            <a:off x="6944248" y="1276507"/>
            <a:ext cx="4278745" cy="1815882"/>
          </a:xfrm>
          <a:prstGeom prst="rect">
            <a:avLst/>
          </a:prstGeom>
          <a:solidFill>
            <a:srgbClr val="E0DBEB"/>
          </a:solidFill>
        </p:spPr>
        <p:txBody>
          <a:bodyPr wrap="square">
            <a:spAutoFit/>
          </a:bodyPr>
          <a:lstStyle/>
          <a:p>
            <a:r>
              <a:rPr lang="en-US" altLang="zh-TW" sz="1400" b="1" dirty="0">
                <a:latin typeface="Roboto-Regular"/>
              </a:rPr>
              <a:t>ID: T1543</a:t>
            </a:r>
          </a:p>
          <a:p>
            <a:r>
              <a:rPr lang="en-US" altLang="zh-TW" sz="1400" b="1" dirty="0" smtClean="0">
                <a:latin typeface="Roboto-Regular"/>
              </a:rPr>
              <a:t>Sub-techniques : </a:t>
            </a:r>
            <a:r>
              <a:rPr lang="en-US" altLang="zh-TW" sz="1400" dirty="0" smtClean="0">
                <a:hlinkClick r:id="rId2"/>
              </a:rPr>
              <a:t>T1543.001</a:t>
            </a:r>
            <a:r>
              <a:rPr lang="en-US" altLang="zh-TW" sz="1400" dirty="0"/>
              <a:t>, </a:t>
            </a:r>
            <a:r>
              <a:rPr lang="en-US" altLang="zh-TW" sz="1400" dirty="0">
                <a:hlinkClick r:id="rId4"/>
              </a:rPr>
              <a:t>T1543.002</a:t>
            </a:r>
            <a:r>
              <a:rPr lang="en-US" altLang="zh-TW" sz="1400" dirty="0"/>
              <a:t>, </a:t>
            </a:r>
            <a:r>
              <a:rPr lang="en-US" altLang="zh-TW" sz="1400" dirty="0">
                <a:hlinkClick r:id="rId6"/>
              </a:rPr>
              <a:t>T1543.003</a:t>
            </a:r>
            <a:r>
              <a:rPr lang="en-US" altLang="zh-TW" sz="1400" dirty="0"/>
              <a:t>, </a:t>
            </a:r>
            <a:r>
              <a:rPr lang="en-US" altLang="zh-TW" sz="1400" dirty="0" smtClean="0">
                <a:hlinkClick r:id="rId8"/>
              </a:rPr>
              <a:t>T1543.004</a:t>
            </a:r>
            <a:endParaRPr lang="en-US" altLang="zh-TW" sz="1400" dirty="0" smtClean="0"/>
          </a:p>
          <a:p>
            <a:r>
              <a:rPr lang="en-US" altLang="zh-TW" sz="1400" b="1" dirty="0" smtClean="0">
                <a:latin typeface="Roboto-Regular"/>
              </a:rPr>
              <a:t>Tactics</a:t>
            </a:r>
            <a:r>
              <a:rPr lang="en-US" altLang="zh-TW" sz="1400" b="1" dirty="0">
                <a:latin typeface="Roboto-Regular"/>
              </a:rPr>
              <a:t>: </a:t>
            </a:r>
            <a:r>
              <a:rPr lang="en-US" altLang="zh-TW" sz="1400" dirty="0" smtClean="0">
                <a:hlinkClick r:id="rId10"/>
              </a:rPr>
              <a:t>Persistence</a:t>
            </a:r>
            <a:r>
              <a:rPr lang="en-US" altLang="zh-TW" sz="1400" dirty="0"/>
              <a:t>, </a:t>
            </a:r>
            <a:r>
              <a:rPr lang="en-US" altLang="zh-TW" sz="1400" dirty="0">
                <a:hlinkClick r:id="rId11"/>
              </a:rPr>
              <a:t>Privilege </a:t>
            </a:r>
            <a:r>
              <a:rPr lang="en-US" altLang="zh-TW" sz="1400" dirty="0" smtClean="0">
                <a:hlinkClick r:id="rId11"/>
              </a:rPr>
              <a:t>Escalation</a:t>
            </a:r>
            <a:endParaRPr lang="en-US" altLang="zh-TW" dirty="0" smtClean="0"/>
          </a:p>
          <a:p>
            <a:r>
              <a:rPr lang="en-US" altLang="zh-TW" sz="1400" b="1" dirty="0" smtClean="0">
                <a:latin typeface="Roboto-Regular"/>
              </a:rPr>
              <a:t>Platforms</a:t>
            </a:r>
            <a:r>
              <a:rPr lang="en-US" altLang="zh-TW" sz="1400" b="1" dirty="0">
                <a:latin typeface="Roboto-Regular"/>
              </a:rPr>
              <a:t>: Linux, Windows, </a:t>
            </a:r>
            <a:r>
              <a:rPr lang="en-US" altLang="zh-TW" sz="1400" b="1" dirty="0" err="1">
                <a:latin typeface="Roboto-Regular"/>
              </a:rPr>
              <a:t>macOS</a:t>
            </a:r>
            <a:endParaRPr lang="en-US" altLang="zh-TW" sz="1400" b="1" dirty="0">
              <a:latin typeface="Roboto-Regular"/>
            </a:endParaRPr>
          </a:p>
          <a:p>
            <a:r>
              <a:rPr lang="en-US" altLang="zh-TW" sz="1400" b="1" dirty="0">
                <a:latin typeface="Roboto-Regular"/>
              </a:rPr>
              <a:t>Version: 1.1</a:t>
            </a:r>
          </a:p>
          <a:p>
            <a:r>
              <a:rPr lang="en-US" altLang="zh-TW" sz="1400" b="1" dirty="0">
                <a:latin typeface="Roboto-Regular"/>
              </a:rPr>
              <a:t>Created: 10 January 2020</a:t>
            </a:r>
          </a:p>
          <a:p>
            <a:r>
              <a:rPr lang="en-US" altLang="zh-TW" sz="1400" b="1" dirty="0">
                <a:latin typeface="Roboto-Regular"/>
              </a:rPr>
              <a:t>Last Modified: 20 April 2022</a:t>
            </a:r>
            <a:endParaRPr lang="en-US" altLang="zh-TW" sz="1400" b="1" i="0" dirty="0">
              <a:latin typeface="Roboto-Regular"/>
            </a:endParaRPr>
          </a:p>
        </p:txBody>
      </p:sp>
      <p:sp>
        <p:nvSpPr>
          <p:cNvPr id="3" name="投影片編號版面配置區 2"/>
          <p:cNvSpPr>
            <a:spLocks noGrp="1"/>
          </p:cNvSpPr>
          <p:nvPr>
            <p:ph type="sldNum" sz="quarter" idx="12"/>
          </p:nvPr>
        </p:nvSpPr>
        <p:spPr/>
        <p:txBody>
          <a:bodyPr/>
          <a:lstStyle/>
          <a:p>
            <a:fld id="{D16C3A51-89D0-4E4D-AA61-5A30A561532A}" type="slidenum">
              <a:rPr lang="zh-TW" altLang="en-US" smtClean="0"/>
              <a:pPr/>
              <a:t>59</a:t>
            </a:fld>
            <a:endParaRPr lang="zh-TW" altLang="en-US"/>
          </a:p>
        </p:txBody>
      </p:sp>
    </p:spTree>
    <p:extLst>
      <p:ext uri="{BB962C8B-B14F-4D97-AF65-F5344CB8AC3E}">
        <p14:creationId xmlns:p14="http://schemas.microsoft.com/office/powerpoint/2010/main" val="422895511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04FAF7CE-6BD1-4FF1-AD9E-96B14D26856D}"/>
              </a:ext>
            </a:extLst>
          </p:cNvPr>
          <p:cNvSpPr>
            <a:spLocks noGrp="1"/>
          </p:cNvSpPr>
          <p:nvPr>
            <p:ph type="sldNum" sz="quarter" idx="12"/>
          </p:nvPr>
        </p:nvSpPr>
        <p:spPr/>
        <p:txBody>
          <a:bodyPr/>
          <a:lstStyle/>
          <a:p>
            <a:fld id="{7F744221-BDCB-440C-89EF-463871313D3B}" type="slidenum">
              <a:rPr lang="zh-TW" altLang="en-US" smtClean="0"/>
              <a:pPr/>
              <a:t>6</a:t>
            </a:fld>
            <a:endParaRPr lang="zh-TW" altLang="en-US"/>
          </a:p>
        </p:txBody>
      </p:sp>
      <p:pic>
        <p:nvPicPr>
          <p:cNvPr id="3" name="圖片 2">
            <a:extLst>
              <a:ext uri="{FF2B5EF4-FFF2-40B4-BE49-F238E27FC236}">
                <a16:creationId xmlns:a16="http://schemas.microsoft.com/office/drawing/2014/main" id="{66C31FF7-DB7E-46A6-9B54-D2E22AF7348C}"/>
              </a:ext>
            </a:extLst>
          </p:cNvPr>
          <p:cNvPicPr>
            <a:picLocks noChangeAspect="1"/>
          </p:cNvPicPr>
          <p:nvPr/>
        </p:nvPicPr>
        <p:blipFill>
          <a:blip r:embed="rId2"/>
          <a:stretch>
            <a:fillRect/>
          </a:stretch>
        </p:blipFill>
        <p:spPr>
          <a:xfrm>
            <a:off x="81256" y="490193"/>
            <a:ext cx="12029487" cy="5503189"/>
          </a:xfrm>
          <a:prstGeom prst="rect">
            <a:avLst/>
          </a:prstGeom>
        </p:spPr>
      </p:pic>
    </p:spTree>
    <p:extLst>
      <p:ext uri="{BB962C8B-B14F-4D97-AF65-F5344CB8AC3E}">
        <p14:creationId xmlns:p14="http://schemas.microsoft.com/office/powerpoint/2010/main" val="405269992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5772150" y="1825625"/>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800" b="0" i="0" u="none" strike="noStrike" cap="none" normalizeH="0" baseline="0" dirty="0">
                <a:ln>
                  <a:noFill/>
                </a:ln>
                <a:solidFill>
                  <a:schemeClr val="tx1"/>
                </a:solidFill>
                <a:effectLst/>
                <a:latin typeface="Arial" panose="020B0604020202020204" pitchFamily="34" charset="0"/>
              </a:rPr>
              <a:t/>
            </a:r>
            <a:br>
              <a:rPr kumimoji="0" lang="zh-TW" altLang="zh-TW" sz="1800" b="0" i="0" u="none" strike="noStrike" cap="none" normalizeH="0" baseline="0" dirty="0">
                <a:ln>
                  <a:noFill/>
                </a:ln>
                <a:solidFill>
                  <a:schemeClr val="tx1"/>
                </a:solidFill>
                <a:effectLst/>
                <a:latin typeface="Arial" panose="020B0604020202020204" pitchFamily="34" charset="0"/>
              </a:rPr>
            </a:br>
            <a:endParaRPr kumimoji="0" lang="zh-TW" altLang="zh-TW" sz="1800" b="0" i="0" u="none" strike="noStrike" cap="none" normalizeH="0" baseline="0" dirty="0">
              <a:ln>
                <a:noFill/>
              </a:ln>
              <a:solidFill>
                <a:schemeClr val="tx1"/>
              </a:solidFill>
              <a:effectLst/>
              <a:latin typeface="Arial" panose="020B0604020202020204" pitchFamily="34" charset="0"/>
            </a:endParaRPr>
          </a:p>
        </p:txBody>
      </p:sp>
      <p:sp>
        <p:nvSpPr>
          <p:cNvPr id="2" name="投影片編號版面配置區 1"/>
          <p:cNvSpPr>
            <a:spLocks noGrp="1"/>
          </p:cNvSpPr>
          <p:nvPr>
            <p:ph type="sldNum" sz="quarter" idx="12"/>
          </p:nvPr>
        </p:nvSpPr>
        <p:spPr/>
        <p:txBody>
          <a:bodyPr/>
          <a:lstStyle/>
          <a:p>
            <a:fld id="{D16C3A51-89D0-4E4D-AA61-5A30A561532A}" type="slidenum">
              <a:rPr lang="zh-TW" altLang="en-US" smtClean="0"/>
              <a:pPr/>
              <a:t>60</a:t>
            </a:fld>
            <a:endParaRPr lang="zh-TW" altLang="en-US"/>
          </a:p>
        </p:txBody>
      </p:sp>
      <p:sp>
        <p:nvSpPr>
          <p:cNvPr id="7" name="文字方塊 6"/>
          <p:cNvSpPr txBox="1"/>
          <p:nvPr/>
        </p:nvSpPr>
        <p:spPr>
          <a:xfrm>
            <a:off x="3657600" y="5951913"/>
            <a:ext cx="45719" cy="369332"/>
          </a:xfrm>
          <a:prstGeom prst="rect">
            <a:avLst/>
          </a:prstGeom>
          <a:noFill/>
        </p:spPr>
        <p:txBody>
          <a:bodyPr wrap="square" rtlCol="0">
            <a:spAutoFit/>
          </a:bodyPr>
          <a:lstStyle/>
          <a:p>
            <a:endParaRPr lang="zh-TW" altLang="en-US" dirty="0"/>
          </a:p>
        </p:txBody>
      </p:sp>
      <p:sp>
        <p:nvSpPr>
          <p:cNvPr id="8" name="Rectangle 1"/>
          <p:cNvSpPr>
            <a:spLocks noChangeArrowheads="1"/>
          </p:cNvSpPr>
          <p:nvPr/>
        </p:nvSpPr>
        <p:spPr bwMode="auto">
          <a:xfrm>
            <a:off x="300739" y="481301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800" b="0" i="0" u="none" strike="noStrike" cap="none" normalizeH="0" baseline="0" smtClean="0">
                <a:ln>
                  <a:noFill/>
                </a:ln>
                <a:solidFill>
                  <a:schemeClr val="tx1"/>
                </a:solidFill>
                <a:effectLst/>
                <a:latin typeface="Arial" panose="020B0604020202020204" pitchFamily="34" charset="0"/>
              </a:rPr>
              <a:t/>
            </a:r>
            <a:br>
              <a:rPr kumimoji="0" lang="zh-TW" altLang="zh-TW" sz="1800" b="0" i="0" u="none" strike="noStrike" cap="none" normalizeH="0" baseline="0" smtClean="0">
                <a:ln>
                  <a:noFill/>
                </a:ln>
                <a:solidFill>
                  <a:schemeClr val="tx1"/>
                </a:solidFill>
                <a:effectLst/>
                <a:latin typeface="Arial" panose="020B0604020202020204" pitchFamily="34" charset="0"/>
              </a:rPr>
            </a:br>
            <a:endParaRPr kumimoji="0" lang="zh-TW" altLang="zh-TW" sz="1800" b="0" i="0" u="none" strike="noStrike" cap="none" normalizeH="0" baseline="0" smtClean="0">
              <a:ln>
                <a:noFill/>
              </a:ln>
              <a:solidFill>
                <a:schemeClr val="tx1"/>
              </a:solidFill>
              <a:effectLst/>
              <a:latin typeface="Arial" panose="020B0604020202020204" pitchFamily="34" charset="0"/>
            </a:endParaRPr>
          </a:p>
        </p:txBody>
      </p:sp>
      <p:graphicFrame>
        <p:nvGraphicFramePr>
          <p:cNvPr id="9" name="表格 8"/>
          <p:cNvGraphicFramePr>
            <a:graphicFrameLocks noGrp="1"/>
          </p:cNvGraphicFramePr>
          <p:nvPr>
            <p:extLst>
              <p:ext uri="{D42A27DB-BD31-4B8C-83A1-F6EECF244321}">
                <p14:modId xmlns:p14="http://schemas.microsoft.com/office/powerpoint/2010/main" val="2700215035"/>
              </p:ext>
            </p:extLst>
          </p:nvPr>
        </p:nvGraphicFramePr>
        <p:xfrm>
          <a:off x="0" y="677404"/>
          <a:ext cx="12192000" cy="5547360"/>
        </p:xfrm>
        <a:graphic>
          <a:graphicData uri="http://schemas.openxmlformats.org/drawingml/2006/table">
            <a:tbl>
              <a:tblPr/>
              <a:tblGrid>
                <a:gridCol w="1399142">
                  <a:extLst>
                    <a:ext uri="{9D8B030D-6E8A-4147-A177-3AD203B41FA5}">
                      <a16:colId xmlns:a16="http://schemas.microsoft.com/office/drawing/2014/main" val="2340207979"/>
                    </a:ext>
                  </a:extLst>
                </a:gridCol>
                <a:gridCol w="2060154">
                  <a:extLst>
                    <a:ext uri="{9D8B030D-6E8A-4147-A177-3AD203B41FA5}">
                      <a16:colId xmlns:a16="http://schemas.microsoft.com/office/drawing/2014/main" val="3916782922"/>
                    </a:ext>
                  </a:extLst>
                </a:gridCol>
                <a:gridCol w="8732704">
                  <a:extLst>
                    <a:ext uri="{9D8B030D-6E8A-4147-A177-3AD203B41FA5}">
                      <a16:colId xmlns:a16="http://schemas.microsoft.com/office/drawing/2014/main" val="3418281140"/>
                    </a:ext>
                  </a:extLst>
                </a:gridCol>
              </a:tblGrid>
              <a:tr h="0">
                <a:tc gridSpan="3">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2000" b="0" i="0" u="none" strike="noStrike" cap="none" normalizeH="0" baseline="0" dirty="0">
                          <a:ln>
                            <a:noFill/>
                          </a:ln>
                          <a:solidFill>
                            <a:srgbClr val="39434C"/>
                          </a:solidFill>
                          <a:effectLst/>
                          <a:latin typeface="Arial" panose="020B0604020202020204" pitchFamily="34" charset="0"/>
                          <a:ea typeface="Roboto-Regular"/>
                        </a:rPr>
                        <a:t>Sub-techniques </a:t>
                      </a:r>
                      <a:r>
                        <a:rPr kumimoji="0" lang="zh-TW" altLang="zh-TW" sz="2000" b="0" i="0" u="none" strike="noStrike" cap="none" normalizeH="0" baseline="0" dirty="0" smtClean="0">
                          <a:ln>
                            <a:noFill/>
                          </a:ln>
                          <a:solidFill>
                            <a:srgbClr val="39434C"/>
                          </a:solidFill>
                          <a:effectLst/>
                          <a:latin typeface="Arial" panose="020B0604020202020204" pitchFamily="34" charset="0"/>
                          <a:ea typeface="Roboto-Regular"/>
                        </a:rPr>
                        <a:t>(</a:t>
                      </a:r>
                      <a:r>
                        <a:rPr kumimoji="0" lang="en-US" altLang="zh-TW" sz="2000" b="0" i="0" u="none" strike="noStrike" cap="none" normalizeH="0" baseline="0" dirty="0" smtClean="0">
                          <a:ln>
                            <a:noFill/>
                          </a:ln>
                          <a:solidFill>
                            <a:srgbClr val="39434C"/>
                          </a:solidFill>
                          <a:effectLst/>
                          <a:latin typeface="Arial" panose="020B0604020202020204" pitchFamily="34" charset="0"/>
                          <a:ea typeface="Roboto-Regular"/>
                        </a:rPr>
                        <a:t>4</a:t>
                      </a:r>
                      <a:r>
                        <a:rPr kumimoji="0" lang="zh-TW" altLang="zh-TW" sz="2000" b="0" i="0" u="none" strike="noStrike" cap="none" normalizeH="0" baseline="0" dirty="0" smtClean="0">
                          <a:ln>
                            <a:noFill/>
                          </a:ln>
                          <a:solidFill>
                            <a:srgbClr val="39434C"/>
                          </a:solidFill>
                          <a:effectLst/>
                          <a:latin typeface="Arial" panose="020B0604020202020204" pitchFamily="34" charset="0"/>
                          <a:ea typeface="Roboto-Regular"/>
                        </a:rPr>
                        <a:t>)</a:t>
                      </a:r>
                      <a:endParaRPr kumimoji="0" lang="zh-TW" altLang="zh-TW" sz="2000" b="0" i="0" u="none" strike="noStrike" cap="none" normalizeH="0" baseline="0" dirty="0">
                        <a:ln>
                          <a:noFill/>
                        </a:ln>
                        <a:solidFill>
                          <a:srgbClr val="39434C"/>
                        </a:solidFill>
                        <a:effectLst/>
                        <a:latin typeface="Arial" panose="020B0604020202020204" pitchFamily="34" charset="0"/>
                        <a:ea typeface="Roboto-Regular"/>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0DBEB"/>
                    </a:solidFill>
                  </a:tcPr>
                </a:tc>
                <a:tc hMerge="1">
                  <a:txBody>
                    <a:bodyPr/>
                    <a:lstStyle/>
                    <a:p>
                      <a:pPr algn="l" fontAlgn="b"/>
                      <a:endParaRPr lang="en-US" dirty="0">
                        <a:effectLst/>
                      </a:endParaRPr>
                    </a:p>
                  </a:txBody>
                  <a:tcPr anchor="b">
                    <a:lnL w="9525" cap="flat" cmpd="sng" algn="ctr">
                      <a:solidFill>
                        <a:srgbClr val="DFDFDF"/>
                      </a:solidFill>
                      <a:prstDash val="solid"/>
                      <a:round/>
                      <a:headEnd type="none" w="med" len="med"/>
                      <a:tailEnd type="none" w="med" len="med"/>
                    </a:lnL>
                    <a:lnR>
                      <a:noFill/>
                    </a:lnR>
                    <a:lnT w="9525" cap="flat" cmpd="sng" algn="ctr">
                      <a:solidFill>
                        <a:srgbClr val="A0CD9D"/>
                      </a:solidFill>
                      <a:prstDash val="solid"/>
                      <a:round/>
                      <a:headEnd type="none" w="med" len="med"/>
                      <a:tailEnd type="none" w="med" len="med"/>
                    </a:lnT>
                    <a:lnB w="9525" cap="flat" cmpd="sng" algn="ctr">
                      <a:solidFill>
                        <a:srgbClr val="E0CC9D"/>
                      </a:solidFill>
                      <a:prstDash val="solid"/>
                      <a:round/>
                      <a:headEnd type="none" w="med" len="med"/>
                      <a:tailEnd type="none" w="med" len="med"/>
                    </a:lnB>
                  </a:tcPr>
                </a:tc>
                <a:tc hMerge="1">
                  <a:txBody>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zh-TW" sz="2000" b="0" i="0" u="none" strike="noStrike" cap="none" normalizeH="0" baseline="0" dirty="0">
                        <a:ln>
                          <a:noFill/>
                        </a:ln>
                        <a:solidFill>
                          <a:srgbClr val="39434C"/>
                        </a:solidFill>
                        <a:effectLst/>
                        <a:latin typeface="Arial" panose="020B0604020202020204" pitchFamily="34" charset="0"/>
                        <a:ea typeface="Roboto-Regular"/>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94320160"/>
                  </a:ext>
                </a:extLst>
              </a:tr>
              <a:tr h="0">
                <a:tc>
                  <a:txBody>
                    <a:bodyPr/>
                    <a:lstStyle/>
                    <a:p>
                      <a:pPr algn="l" fontAlgn="b"/>
                      <a:r>
                        <a:rPr lang="en-US" sz="2000" dirty="0">
                          <a:effectLst/>
                        </a:rPr>
                        <a:t>ID</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0DBEB"/>
                    </a:solidFill>
                  </a:tcPr>
                </a:tc>
                <a:tc>
                  <a:txBody>
                    <a:bodyPr/>
                    <a:lstStyle/>
                    <a:p>
                      <a:pPr algn="l" fontAlgn="b"/>
                      <a:r>
                        <a:rPr lang="en-US" sz="2000" dirty="0">
                          <a:effectLst/>
                        </a:rPr>
                        <a:t>Name</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0DBEB"/>
                    </a:solidFill>
                  </a:tcPr>
                </a:tc>
                <a:tc>
                  <a:txBody>
                    <a:bodyPr/>
                    <a:lstStyle/>
                    <a:p>
                      <a:pPr algn="l" fontAlgn="b"/>
                      <a:r>
                        <a:rPr lang="en-US" altLang="zh-TW" sz="2000" dirty="0" smtClean="0">
                          <a:effectLst/>
                        </a:rPr>
                        <a:t>Description</a:t>
                      </a:r>
                      <a:endParaRPr lang="en-US" sz="2000" dirty="0">
                        <a:effectLst/>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0DBEB"/>
                    </a:solidFill>
                  </a:tcPr>
                </a:tc>
                <a:extLst>
                  <a:ext uri="{0D108BD9-81ED-4DB2-BD59-A6C34878D82A}">
                    <a16:rowId xmlns:a16="http://schemas.microsoft.com/office/drawing/2014/main" val="1934092260"/>
                  </a:ext>
                </a:extLst>
              </a:tr>
              <a:tr h="0">
                <a:tc>
                  <a:txBody>
                    <a:bodyPr/>
                    <a:lstStyle/>
                    <a:p>
                      <a:pPr fontAlgn="t"/>
                      <a:r>
                        <a:rPr lang="en-US" altLang="zh-TW" sz="2000" dirty="0" smtClean="0">
                          <a:hlinkClick r:id="rId2"/>
                        </a:rPr>
                        <a:t>T1543.001</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0DBEB"/>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3"/>
                        </a:rPr>
                        <a:t>Launch Agent</a:t>
                      </a:r>
                      <a:endParaRPr lang="en-US" altLang="zh-TW" sz="1800" b="0" i="0" u="none" strike="noStrike" kern="1200" dirty="0" smtClean="0">
                        <a:solidFill>
                          <a:schemeClr val="tx1"/>
                        </a:solidFill>
                        <a:effectLst/>
                        <a:latin typeface="+mn-lt"/>
                        <a:ea typeface="+mn-ea"/>
                        <a:cs typeface="+mn-cs"/>
                      </a:endParaRPr>
                    </a:p>
                    <a:p>
                      <a:pPr fontAlgn="t"/>
                      <a:r>
                        <a:rPr lang="zh-TW" altLang="en-US" sz="2000" dirty="0" smtClean="0">
                          <a:effectLst/>
                        </a:rPr>
                        <a:t>發射代理</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0DBEB"/>
                    </a:solidFill>
                  </a:tcPr>
                </a:tc>
                <a:tc>
                  <a:txBody>
                    <a:bodyPr/>
                    <a:lstStyle/>
                    <a:p>
                      <a:pPr marL="285750" indent="-285750" fontAlgn="t">
                        <a:buFont typeface="Wingdings" panose="05000000000000000000" pitchFamily="2" charset="2"/>
                        <a:buChar char="n"/>
                      </a:pPr>
                      <a:r>
                        <a:rPr lang="en-US" sz="1800" dirty="0" smtClean="0">
                          <a:effectLst/>
                        </a:rPr>
                        <a:t>Adversaries may create or modify launch agents to repeatedly execute malicious payloads as part of persistence. When a user logs in, a per-user </a:t>
                      </a:r>
                      <a:r>
                        <a:rPr lang="en-US" sz="1800" dirty="0" err="1" smtClean="0">
                          <a:effectLst/>
                        </a:rPr>
                        <a:t>launchd</a:t>
                      </a:r>
                      <a:r>
                        <a:rPr lang="en-US" sz="1800" dirty="0" smtClean="0">
                          <a:effectLst/>
                        </a:rPr>
                        <a:t> process is started which loads the parameters for each launch-on-demand user agent from the property list (.</a:t>
                      </a:r>
                      <a:r>
                        <a:rPr lang="en-US" sz="1800" dirty="0" err="1" smtClean="0">
                          <a:effectLst/>
                        </a:rPr>
                        <a:t>plist</a:t>
                      </a:r>
                      <a:r>
                        <a:rPr lang="en-US" sz="1800" dirty="0" smtClean="0">
                          <a:effectLst/>
                        </a:rPr>
                        <a:t>) file found in /System/Library/</a:t>
                      </a:r>
                      <a:r>
                        <a:rPr lang="en-US" sz="1800" dirty="0" err="1" smtClean="0">
                          <a:effectLst/>
                        </a:rPr>
                        <a:t>LaunchAgents</a:t>
                      </a:r>
                      <a:r>
                        <a:rPr lang="en-US" sz="1800" dirty="0" smtClean="0">
                          <a:effectLst/>
                        </a:rPr>
                        <a:t>, /Library/</a:t>
                      </a:r>
                      <a:r>
                        <a:rPr lang="en-US" sz="1800" dirty="0" err="1" smtClean="0">
                          <a:effectLst/>
                        </a:rPr>
                        <a:t>LaunchAgents</a:t>
                      </a:r>
                      <a:r>
                        <a:rPr lang="en-US" sz="1800" dirty="0" smtClean="0">
                          <a:effectLst/>
                        </a:rPr>
                        <a:t>, and ~/Library/</a:t>
                      </a:r>
                      <a:r>
                        <a:rPr lang="en-US" sz="1800" dirty="0" err="1" smtClean="0">
                          <a:effectLst/>
                        </a:rPr>
                        <a:t>LaunchAgents</a:t>
                      </a:r>
                      <a:r>
                        <a:rPr lang="en-US" sz="1800" dirty="0" smtClean="0">
                          <a:effectLst/>
                        </a:rPr>
                        <a:t>. Property list files use the Label, </a:t>
                      </a:r>
                      <a:r>
                        <a:rPr lang="en-US" sz="1800" dirty="0" err="1" smtClean="0">
                          <a:effectLst/>
                        </a:rPr>
                        <a:t>ProgramArguments</a:t>
                      </a:r>
                      <a:r>
                        <a:rPr lang="en-US" sz="1800" dirty="0" smtClean="0">
                          <a:effectLst/>
                        </a:rPr>
                        <a:t> , and </a:t>
                      </a:r>
                      <a:r>
                        <a:rPr lang="en-US" sz="1800" dirty="0" err="1" smtClean="0">
                          <a:effectLst/>
                        </a:rPr>
                        <a:t>RunAtLoad</a:t>
                      </a:r>
                      <a:r>
                        <a:rPr lang="en-US" sz="1800" dirty="0" smtClean="0">
                          <a:effectLst/>
                        </a:rPr>
                        <a:t> keys to identify the Launch Agent's name, executable location, and execution time. Launch Agents are often installed to perform updates to programs, launch user specified programs at login, or to conduct other developer tasks.</a:t>
                      </a:r>
                    </a:p>
                    <a:p>
                      <a:pPr marL="285750" indent="-285750" fontAlgn="t">
                        <a:buFont typeface="Wingdings" panose="05000000000000000000" pitchFamily="2" charset="2"/>
                        <a:buChar char="n"/>
                      </a:pPr>
                      <a:r>
                        <a:rPr lang="zh-TW" altLang="en-US" sz="1800" dirty="0" smtClean="0">
                          <a:effectLst/>
                        </a:rPr>
                        <a:t>攻擊者可能會建立或修改啟動代理來重複執行惡意負載，作為持久性的一部分。</a:t>
                      </a:r>
                      <a:r>
                        <a:rPr lang="en-US" altLang="zh-TW" sz="1800" dirty="0" smtClean="0">
                          <a:effectLst/>
                        </a:rPr>
                        <a:t>/System/Library/</a:t>
                      </a:r>
                      <a:r>
                        <a:rPr lang="en-US" altLang="zh-TW" sz="1800" dirty="0" err="1" smtClean="0">
                          <a:effectLst/>
                        </a:rPr>
                        <a:t>LaunchAgents</a:t>
                      </a:r>
                      <a:r>
                        <a:rPr lang="zh-TW" altLang="en-US" sz="1800" dirty="0" smtClean="0">
                          <a:effectLst/>
                        </a:rPr>
                        <a:t>當使用者登入時，將啟動每個使用者 </a:t>
                      </a:r>
                      <a:r>
                        <a:rPr lang="en-US" altLang="zh-TW" sz="1800" dirty="0" err="1" smtClean="0">
                          <a:effectLst/>
                        </a:rPr>
                        <a:t>launchd</a:t>
                      </a:r>
                      <a:r>
                        <a:rPr lang="en-US" altLang="zh-TW" sz="1800" dirty="0" smtClean="0">
                          <a:effectLst/>
                        </a:rPr>
                        <a:t> </a:t>
                      </a:r>
                      <a:r>
                        <a:rPr lang="zh-TW" altLang="en-US" sz="1800" dirty="0" smtClean="0">
                          <a:effectLst/>
                        </a:rPr>
                        <a:t>進程，該進程從、</a:t>
                      </a:r>
                      <a:r>
                        <a:rPr lang="en-US" altLang="zh-TW" sz="1800" dirty="0" smtClean="0">
                          <a:effectLst/>
                        </a:rPr>
                        <a:t>/Library/</a:t>
                      </a:r>
                      <a:r>
                        <a:rPr lang="en-US" altLang="zh-TW" sz="1800" dirty="0" err="1" smtClean="0">
                          <a:effectLst/>
                        </a:rPr>
                        <a:t>LaunchAgents</a:t>
                      </a:r>
                      <a:r>
                        <a:rPr lang="zh-TW" altLang="en-US" sz="1800" dirty="0" smtClean="0">
                          <a:effectLst/>
                        </a:rPr>
                        <a:t>和中找到的屬性清單 </a:t>
                      </a:r>
                      <a:r>
                        <a:rPr lang="en-US" altLang="zh-TW" sz="1800" dirty="0" smtClean="0">
                          <a:effectLst/>
                        </a:rPr>
                        <a:t>(.</a:t>
                      </a:r>
                      <a:r>
                        <a:rPr lang="en-US" altLang="zh-TW" sz="1800" dirty="0" err="1" smtClean="0">
                          <a:effectLst/>
                        </a:rPr>
                        <a:t>plist</a:t>
                      </a:r>
                      <a:r>
                        <a:rPr lang="en-US" altLang="zh-TW" sz="1800" dirty="0" smtClean="0">
                          <a:effectLst/>
                        </a:rPr>
                        <a:t>) </a:t>
                      </a:r>
                      <a:r>
                        <a:rPr lang="zh-TW" altLang="en-US" sz="1800" dirty="0" smtClean="0">
                          <a:effectLst/>
                        </a:rPr>
                        <a:t>檔案會載入每個按需啟動使用者代理程式的參數</a:t>
                      </a:r>
                      <a:r>
                        <a:rPr lang="en-US" altLang="zh-TW" sz="1800" dirty="0" smtClean="0">
                          <a:effectLst/>
                        </a:rPr>
                        <a:t>~/Library/</a:t>
                      </a:r>
                      <a:r>
                        <a:rPr lang="en-US" altLang="zh-TW" sz="1800" dirty="0" err="1" smtClean="0">
                          <a:effectLst/>
                        </a:rPr>
                        <a:t>LaunchAgents</a:t>
                      </a:r>
                      <a:r>
                        <a:rPr lang="zh-TW" altLang="en-US" sz="1800" dirty="0" smtClean="0">
                          <a:effectLst/>
                        </a:rPr>
                        <a:t>。屬性清單檔案使用</a:t>
                      </a:r>
                      <a:r>
                        <a:rPr lang="en-US" altLang="zh-TW" sz="1800" dirty="0" smtClean="0">
                          <a:effectLst/>
                        </a:rPr>
                        <a:t>Label</a:t>
                      </a:r>
                      <a:r>
                        <a:rPr lang="zh-TW" altLang="en-US" sz="1800" dirty="0" smtClean="0">
                          <a:effectLst/>
                        </a:rPr>
                        <a:t>、</a:t>
                      </a:r>
                      <a:r>
                        <a:rPr lang="en-US" altLang="zh-TW" sz="1800" dirty="0" err="1" smtClean="0">
                          <a:effectLst/>
                        </a:rPr>
                        <a:t>ProgramArguments</a:t>
                      </a:r>
                      <a:r>
                        <a:rPr lang="en-US" altLang="zh-TW" sz="1800" dirty="0" smtClean="0">
                          <a:effectLst/>
                        </a:rPr>
                        <a:t> </a:t>
                      </a:r>
                      <a:r>
                        <a:rPr lang="zh-TW" altLang="en-US" sz="1800" dirty="0" smtClean="0">
                          <a:effectLst/>
                        </a:rPr>
                        <a:t>和</a:t>
                      </a:r>
                      <a:r>
                        <a:rPr lang="en-US" altLang="zh-TW" sz="1800" dirty="0" err="1" smtClean="0">
                          <a:effectLst/>
                        </a:rPr>
                        <a:t>RunAtLoad</a:t>
                      </a:r>
                      <a:r>
                        <a:rPr lang="zh-TW" altLang="en-US" sz="1800" dirty="0" smtClean="0">
                          <a:effectLst/>
                        </a:rPr>
                        <a:t>鍵來識別啟動代理的名稱、可執行位置和執行時間。通常會安裝啟動代理程式來執行程式更新、在登入時啟動使用者指定的程式或執行其他開發人員任務。</a:t>
                      </a:r>
                      <a:endParaRPr lang="en-US" sz="18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0DBEB"/>
                    </a:solidFill>
                  </a:tcPr>
                </a:tc>
                <a:extLst>
                  <a:ext uri="{0D108BD9-81ED-4DB2-BD59-A6C34878D82A}">
                    <a16:rowId xmlns:a16="http://schemas.microsoft.com/office/drawing/2014/main" val="1331283260"/>
                  </a:ext>
                </a:extLst>
              </a:tr>
            </a:tbl>
          </a:graphicData>
        </a:graphic>
      </p:graphicFrame>
      <p:sp>
        <p:nvSpPr>
          <p:cNvPr id="10" name="矩形 9"/>
          <p:cNvSpPr/>
          <p:nvPr/>
        </p:nvSpPr>
        <p:spPr>
          <a:xfrm>
            <a:off x="0" y="136525"/>
            <a:ext cx="13000931" cy="461665"/>
          </a:xfrm>
          <a:prstGeom prst="rect">
            <a:avLst/>
          </a:prstGeom>
        </p:spPr>
        <p:txBody>
          <a:bodyPr wrap="none">
            <a:spAutoFit/>
          </a:bodyPr>
          <a:lstStyle/>
          <a:p>
            <a:r>
              <a:rPr lang="en-US" altLang="zh-TW" sz="2400" dirty="0"/>
              <a:t>6</a:t>
            </a:r>
            <a:r>
              <a:rPr lang="en-US" altLang="zh-TW" sz="2400" dirty="0" smtClean="0"/>
              <a:t>.</a:t>
            </a:r>
            <a:r>
              <a:rPr lang="zh-TW" altLang="en-US" sz="2400" dirty="0" smtClean="0"/>
              <a:t>權限提升</a:t>
            </a:r>
            <a:r>
              <a:rPr lang="en-US" altLang="zh-TW" sz="2400" dirty="0" smtClean="0"/>
              <a:t>Privilege Escalation</a:t>
            </a:r>
            <a:r>
              <a:rPr lang="zh-TW" altLang="en-US" sz="2400" dirty="0" smtClean="0"/>
              <a:t> 戰術</a:t>
            </a:r>
            <a:r>
              <a:rPr lang="en-US" altLang="zh-TW" sz="2400" dirty="0" smtClean="0"/>
              <a:t>|</a:t>
            </a:r>
            <a:r>
              <a:rPr lang="en-US" altLang="zh-TW" sz="2000" dirty="0"/>
              <a:t>6</a:t>
            </a:r>
            <a:r>
              <a:rPr lang="en-US" altLang="zh-TW" sz="2000" dirty="0" smtClean="0"/>
              <a:t>.</a:t>
            </a:r>
            <a:r>
              <a:rPr lang="zh-TW" altLang="en-US" sz="2000" b="1" dirty="0" smtClean="0">
                <a:solidFill>
                  <a:srgbClr val="FF0000"/>
                </a:solidFill>
              </a:rPr>
              <a:t>建立或修改系統進程 </a:t>
            </a:r>
            <a:r>
              <a:rPr lang="en-US" altLang="zh-TW" sz="2000" b="1" dirty="0">
                <a:solidFill>
                  <a:srgbClr val="FF0000"/>
                </a:solidFill>
              </a:rPr>
              <a:t>Create or Modify System Process </a:t>
            </a:r>
            <a:r>
              <a:rPr lang="en-US" altLang="zh-TW" sz="2000" dirty="0" smtClean="0"/>
              <a:t>(4)</a:t>
            </a:r>
            <a:r>
              <a:rPr lang="zh-TW" altLang="en-US" sz="2000" dirty="0" smtClean="0"/>
              <a:t>技術</a:t>
            </a:r>
            <a:endParaRPr lang="en-US" altLang="zh-TW" sz="3200" dirty="0"/>
          </a:p>
        </p:txBody>
      </p:sp>
    </p:spTree>
    <p:extLst>
      <p:ext uri="{BB962C8B-B14F-4D97-AF65-F5344CB8AC3E}">
        <p14:creationId xmlns:p14="http://schemas.microsoft.com/office/powerpoint/2010/main" val="380554044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5772150" y="1825625"/>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800" b="0" i="0" u="none" strike="noStrike" cap="none" normalizeH="0" baseline="0" dirty="0">
                <a:ln>
                  <a:noFill/>
                </a:ln>
                <a:solidFill>
                  <a:schemeClr val="tx1"/>
                </a:solidFill>
                <a:effectLst/>
                <a:latin typeface="Arial" panose="020B0604020202020204" pitchFamily="34" charset="0"/>
              </a:rPr>
              <a:t/>
            </a:r>
            <a:br>
              <a:rPr kumimoji="0" lang="zh-TW" altLang="zh-TW" sz="1800" b="0" i="0" u="none" strike="noStrike" cap="none" normalizeH="0" baseline="0" dirty="0">
                <a:ln>
                  <a:noFill/>
                </a:ln>
                <a:solidFill>
                  <a:schemeClr val="tx1"/>
                </a:solidFill>
                <a:effectLst/>
                <a:latin typeface="Arial" panose="020B0604020202020204" pitchFamily="34" charset="0"/>
              </a:rPr>
            </a:br>
            <a:endParaRPr kumimoji="0" lang="zh-TW" altLang="zh-TW" sz="1800" b="0" i="0" u="none" strike="noStrike" cap="none" normalizeH="0" baseline="0" dirty="0">
              <a:ln>
                <a:noFill/>
              </a:ln>
              <a:solidFill>
                <a:schemeClr val="tx1"/>
              </a:solidFill>
              <a:effectLst/>
              <a:latin typeface="Arial" panose="020B0604020202020204" pitchFamily="34" charset="0"/>
            </a:endParaRPr>
          </a:p>
        </p:txBody>
      </p:sp>
      <p:sp>
        <p:nvSpPr>
          <p:cNvPr id="2" name="投影片編號版面配置區 1"/>
          <p:cNvSpPr>
            <a:spLocks noGrp="1"/>
          </p:cNvSpPr>
          <p:nvPr>
            <p:ph type="sldNum" sz="quarter" idx="12"/>
          </p:nvPr>
        </p:nvSpPr>
        <p:spPr/>
        <p:txBody>
          <a:bodyPr/>
          <a:lstStyle/>
          <a:p>
            <a:fld id="{D16C3A51-89D0-4E4D-AA61-5A30A561532A}" type="slidenum">
              <a:rPr lang="zh-TW" altLang="en-US" smtClean="0"/>
              <a:pPr/>
              <a:t>61</a:t>
            </a:fld>
            <a:endParaRPr lang="zh-TW" altLang="en-US"/>
          </a:p>
        </p:txBody>
      </p:sp>
      <p:sp>
        <p:nvSpPr>
          <p:cNvPr id="7" name="文字方塊 6"/>
          <p:cNvSpPr txBox="1"/>
          <p:nvPr/>
        </p:nvSpPr>
        <p:spPr>
          <a:xfrm>
            <a:off x="3657600" y="5951913"/>
            <a:ext cx="45719" cy="369332"/>
          </a:xfrm>
          <a:prstGeom prst="rect">
            <a:avLst/>
          </a:prstGeom>
          <a:noFill/>
        </p:spPr>
        <p:txBody>
          <a:bodyPr wrap="square" rtlCol="0">
            <a:spAutoFit/>
          </a:bodyPr>
          <a:lstStyle/>
          <a:p>
            <a:endParaRPr lang="zh-TW" altLang="en-US" dirty="0"/>
          </a:p>
        </p:txBody>
      </p:sp>
      <p:sp>
        <p:nvSpPr>
          <p:cNvPr id="8" name="Rectangle 1"/>
          <p:cNvSpPr>
            <a:spLocks noChangeArrowheads="1"/>
          </p:cNvSpPr>
          <p:nvPr/>
        </p:nvSpPr>
        <p:spPr bwMode="auto">
          <a:xfrm>
            <a:off x="300739" y="481301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800" b="0" i="0" u="none" strike="noStrike" cap="none" normalizeH="0" baseline="0" smtClean="0">
                <a:ln>
                  <a:noFill/>
                </a:ln>
                <a:solidFill>
                  <a:schemeClr val="tx1"/>
                </a:solidFill>
                <a:effectLst/>
                <a:latin typeface="Arial" panose="020B0604020202020204" pitchFamily="34" charset="0"/>
              </a:rPr>
              <a:t/>
            </a:r>
            <a:br>
              <a:rPr kumimoji="0" lang="zh-TW" altLang="zh-TW" sz="1800" b="0" i="0" u="none" strike="noStrike" cap="none" normalizeH="0" baseline="0" smtClean="0">
                <a:ln>
                  <a:noFill/>
                </a:ln>
                <a:solidFill>
                  <a:schemeClr val="tx1"/>
                </a:solidFill>
                <a:effectLst/>
                <a:latin typeface="Arial" panose="020B0604020202020204" pitchFamily="34" charset="0"/>
              </a:rPr>
            </a:br>
            <a:endParaRPr kumimoji="0" lang="zh-TW" altLang="zh-TW" sz="1800" b="0" i="0" u="none" strike="noStrike" cap="none" normalizeH="0" baseline="0" smtClean="0">
              <a:ln>
                <a:noFill/>
              </a:ln>
              <a:solidFill>
                <a:schemeClr val="tx1"/>
              </a:solidFill>
              <a:effectLst/>
              <a:latin typeface="Arial" panose="020B0604020202020204" pitchFamily="34" charset="0"/>
            </a:endParaRPr>
          </a:p>
        </p:txBody>
      </p:sp>
      <p:graphicFrame>
        <p:nvGraphicFramePr>
          <p:cNvPr id="9" name="表格 8"/>
          <p:cNvGraphicFramePr>
            <a:graphicFrameLocks noGrp="1"/>
          </p:cNvGraphicFramePr>
          <p:nvPr>
            <p:extLst>
              <p:ext uri="{D42A27DB-BD31-4B8C-83A1-F6EECF244321}">
                <p14:modId xmlns:p14="http://schemas.microsoft.com/office/powerpoint/2010/main" val="3361860115"/>
              </p:ext>
            </p:extLst>
          </p:nvPr>
        </p:nvGraphicFramePr>
        <p:xfrm>
          <a:off x="0" y="677404"/>
          <a:ext cx="12192000" cy="3901440"/>
        </p:xfrm>
        <a:graphic>
          <a:graphicData uri="http://schemas.openxmlformats.org/drawingml/2006/table">
            <a:tbl>
              <a:tblPr/>
              <a:tblGrid>
                <a:gridCol w="1399142">
                  <a:extLst>
                    <a:ext uri="{9D8B030D-6E8A-4147-A177-3AD203B41FA5}">
                      <a16:colId xmlns:a16="http://schemas.microsoft.com/office/drawing/2014/main" val="2340207979"/>
                    </a:ext>
                  </a:extLst>
                </a:gridCol>
                <a:gridCol w="2060154">
                  <a:extLst>
                    <a:ext uri="{9D8B030D-6E8A-4147-A177-3AD203B41FA5}">
                      <a16:colId xmlns:a16="http://schemas.microsoft.com/office/drawing/2014/main" val="3916782922"/>
                    </a:ext>
                  </a:extLst>
                </a:gridCol>
                <a:gridCol w="8732704">
                  <a:extLst>
                    <a:ext uri="{9D8B030D-6E8A-4147-A177-3AD203B41FA5}">
                      <a16:colId xmlns:a16="http://schemas.microsoft.com/office/drawing/2014/main" val="3418281140"/>
                    </a:ext>
                  </a:extLst>
                </a:gridCol>
              </a:tblGrid>
              <a:tr h="0">
                <a:tc gridSpan="3">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2000" b="0" i="0" u="none" strike="noStrike" cap="none" normalizeH="0" baseline="0" dirty="0">
                          <a:ln>
                            <a:noFill/>
                          </a:ln>
                          <a:solidFill>
                            <a:srgbClr val="39434C"/>
                          </a:solidFill>
                          <a:effectLst/>
                          <a:latin typeface="Arial" panose="020B0604020202020204" pitchFamily="34" charset="0"/>
                          <a:ea typeface="Roboto-Regular"/>
                        </a:rPr>
                        <a:t>Sub-techniques </a:t>
                      </a:r>
                      <a:r>
                        <a:rPr kumimoji="0" lang="zh-TW" altLang="zh-TW" sz="2000" b="0" i="0" u="none" strike="noStrike" cap="none" normalizeH="0" baseline="0" dirty="0" smtClean="0">
                          <a:ln>
                            <a:noFill/>
                          </a:ln>
                          <a:solidFill>
                            <a:srgbClr val="39434C"/>
                          </a:solidFill>
                          <a:effectLst/>
                          <a:latin typeface="Arial" panose="020B0604020202020204" pitchFamily="34" charset="0"/>
                          <a:ea typeface="Roboto-Regular"/>
                        </a:rPr>
                        <a:t>(</a:t>
                      </a:r>
                      <a:r>
                        <a:rPr kumimoji="0" lang="en-US" altLang="zh-TW" sz="2000" b="0" i="0" u="none" strike="noStrike" cap="none" normalizeH="0" baseline="0" dirty="0" smtClean="0">
                          <a:ln>
                            <a:noFill/>
                          </a:ln>
                          <a:solidFill>
                            <a:srgbClr val="39434C"/>
                          </a:solidFill>
                          <a:effectLst/>
                          <a:latin typeface="Arial" panose="020B0604020202020204" pitchFamily="34" charset="0"/>
                          <a:ea typeface="Roboto-Regular"/>
                        </a:rPr>
                        <a:t>4</a:t>
                      </a:r>
                      <a:r>
                        <a:rPr kumimoji="0" lang="zh-TW" altLang="zh-TW" sz="2000" b="0" i="0" u="none" strike="noStrike" cap="none" normalizeH="0" baseline="0" dirty="0" smtClean="0">
                          <a:ln>
                            <a:noFill/>
                          </a:ln>
                          <a:solidFill>
                            <a:srgbClr val="39434C"/>
                          </a:solidFill>
                          <a:effectLst/>
                          <a:latin typeface="Arial" panose="020B0604020202020204" pitchFamily="34" charset="0"/>
                          <a:ea typeface="Roboto-Regular"/>
                        </a:rPr>
                        <a:t>)</a:t>
                      </a:r>
                      <a:endParaRPr kumimoji="0" lang="zh-TW" altLang="zh-TW" sz="2000" b="0" i="0" u="none" strike="noStrike" cap="none" normalizeH="0" baseline="0" dirty="0">
                        <a:ln>
                          <a:noFill/>
                        </a:ln>
                        <a:solidFill>
                          <a:srgbClr val="39434C"/>
                        </a:solidFill>
                        <a:effectLst/>
                        <a:latin typeface="Arial" panose="020B0604020202020204" pitchFamily="34" charset="0"/>
                        <a:ea typeface="Roboto-Regular"/>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0DBEB"/>
                    </a:solidFill>
                  </a:tcPr>
                </a:tc>
                <a:tc hMerge="1">
                  <a:txBody>
                    <a:bodyPr/>
                    <a:lstStyle/>
                    <a:p>
                      <a:pPr algn="l" fontAlgn="b"/>
                      <a:endParaRPr lang="en-US" dirty="0">
                        <a:effectLst/>
                      </a:endParaRPr>
                    </a:p>
                  </a:txBody>
                  <a:tcPr anchor="b">
                    <a:lnL w="9525" cap="flat" cmpd="sng" algn="ctr">
                      <a:solidFill>
                        <a:srgbClr val="DFDFDF"/>
                      </a:solidFill>
                      <a:prstDash val="solid"/>
                      <a:round/>
                      <a:headEnd type="none" w="med" len="med"/>
                      <a:tailEnd type="none" w="med" len="med"/>
                    </a:lnL>
                    <a:lnR>
                      <a:noFill/>
                    </a:lnR>
                    <a:lnT w="9525" cap="flat" cmpd="sng" algn="ctr">
                      <a:solidFill>
                        <a:srgbClr val="A0CD9D"/>
                      </a:solidFill>
                      <a:prstDash val="solid"/>
                      <a:round/>
                      <a:headEnd type="none" w="med" len="med"/>
                      <a:tailEnd type="none" w="med" len="med"/>
                    </a:lnT>
                    <a:lnB w="9525" cap="flat" cmpd="sng" algn="ctr">
                      <a:solidFill>
                        <a:srgbClr val="E0CC9D"/>
                      </a:solidFill>
                      <a:prstDash val="solid"/>
                      <a:round/>
                      <a:headEnd type="none" w="med" len="med"/>
                      <a:tailEnd type="none" w="med" len="med"/>
                    </a:lnB>
                  </a:tcPr>
                </a:tc>
                <a:tc hMerge="1">
                  <a:txBody>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zh-TW" sz="2000" b="0" i="0" u="none" strike="noStrike" cap="none" normalizeH="0" baseline="0" dirty="0">
                        <a:ln>
                          <a:noFill/>
                        </a:ln>
                        <a:solidFill>
                          <a:srgbClr val="39434C"/>
                        </a:solidFill>
                        <a:effectLst/>
                        <a:latin typeface="Arial" panose="020B0604020202020204" pitchFamily="34" charset="0"/>
                        <a:ea typeface="Roboto-Regular"/>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94320160"/>
                  </a:ext>
                </a:extLst>
              </a:tr>
              <a:tr h="0">
                <a:tc>
                  <a:txBody>
                    <a:bodyPr/>
                    <a:lstStyle/>
                    <a:p>
                      <a:pPr algn="l" fontAlgn="b"/>
                      <a:r>
                        <a:rPr lang="en-US" sz="2000" dirty="0">
                          <a:effectLst/>
                        </a:rPr>
                        <a:t>ID</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0DBEB"/>
                    </a:solidFill>
                  </a:tcPr>
                </a:tc>
                <a:tc>
                  <a:txBody>
                    <a:bodyPr/>
                    <a:lstStyle/>
                    <a:p>
                      <a:pPr algn="l" fontAlgn="b"/>
                      <a:r>
                        <a:rPr lang="en-US" sz="2000" dirty="0">
                          <a:effectLst/>
                        </a:rPr>
                        <a:t>Name</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0DBEB"/>
                    </a:solidFill>
                  </a:tcPr>
                </a:tc>
                <a:tc>
                  <a:txBody>
                    <a:bodyPr/>
                    <a:lstStyle/>
                    <a:p>
                      <a:pPr algn="l" fontAlgn="b"/>
                      <a:r>
                        <a:rPr lang="en-US" altLang="zh-TW" sz="2000" dirty="0" smtClean="0">
                          <a:effectLst/>
                        </a:rPr>
                        <a:t>Description</a:t>
                      </a:r>
                      <a:endParaRPr lang="en-US" sz="2000" dirty="0">
                        <a:effectLst/>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0DBEB"/>
                    </a:solidFill>
                  </a:tcPr>
                </a:tc>
                <a:extLst>
                  <a:ext uri="{0D108BD9-81ED-4DB2-BD59-A6C34878D82A}">
                    <a16:rowId xmlns:a16="http://schemas.microsoft.com/office/drawing/2014/main" val="1934092260"/>
                  </a:ext>
                </a:extLst>
              </a:tr>
              <a:tr h="0">
                <a:tc>
                  <a:txBody>
                    <a:bodyPr/>
                    <a:lstStyle/>
                    <a:p>
                      <a:pPr fontAlgn="t"/>
                      <a:r>
                        <a:rPr lang="en-US" altLang="zh-TW" sz="2000" dirty="0" smtClean="0">
                          <a:hlinkClick r:id="rId2"/>
                        </a:rPr>
                        <a:t>T1543.002</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0DBEB"/>
                    </a:solidFill>
                  </a:tcPr>
                </a:tc>
                <a:tc>
                  <a:txBody>
                    <a:bodyPr/>
                    <a:lstStyle/>
                    <a:p>
                      <a:pPr fontAlgn="t"/>
                      <a:r>
                        <a:rPr lang="en-US" altLang="zh-TW" sz="1800" b="0" i="0" u="none" strike="noStrike" kern="1200" dirty="0" err="1" smtClean="0">
                          <a:solidFill>
                            <a:schemeClr val="tx1"/>
                          </a:solidFill>
                          <a:effectLst/>
                          <a:latin typeface="+mn-lt"/>
                          <a:ea typeface="+mn-ea"/>
                          <a:cs typeface="+mn-cs"/>
                          <a:hlinkClick r:id="rId3"/>
                        </a:rPr>
                        <a:t>Systemd</a:t>
                      </a:r>
                      <a:r>
                        <a:rPr lang="en-US" altLang="zh-TW" sz="1800" b="0" i="0" u="none" strike="noStrike" kern="1200" dirty="0" smtClean="0">
                          <a:solidFill>
                            <a:schemeClr val="tx1"/>
                          </a:solidFill>
                          <a:effectLst/>
                          <a:latin typeface="+mn-lt"/>
                          <a:ea typeface="+mn-ea"/>
                          <a:cs typeface="+mn-cs"/>
                          <a:hlinkClick r:id="rId3"/>
                        </a:rPr>
                        <a:t> Service</a:t>
                      </a:r>
                      <a:endParaRPr lang="en-US" altLang="zh-TW" sz="1800" b="0" i="0" u="none" strike="noStrike" kern="1200" dirty="0" smtClean="0">
                        <a:solidFill>
                          <a:schemeClr val="tx1"/>
                        </a:solidFill>
                        <a:effectLst/>
                        <a:latin typeface="+mn-lt"/>
                        <a:ea typeface="+mn-ea"/>
                        <a:cs typeface="+mn-cs"/>
                      </a:endParaRPr>
                    </a:p>
                    <a:p>
                      <a:pPr fontAlgn="t"/>
                      <a:r>
                        <a:rPr lang="zh-TW" altLang="en-US" sz="2000" dirty="0" smtClean="0">
                          <a:effectLst/>
                        </a:rPr>
                        <a:t>系統服務</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0DBEB"/>
                    </a:solidFill>
                  </a:tcPr>
                </a:tc>
                <a:tc>
                  <a:txBody>
                    <a:bodyPr/>
                    <a:lstStyle/>
                    <a:p>
                      <a:pPr marL="285750" indent="-285750" fontAlgn="t">
                        <a:buFont typeface="Wingdings" panose="05000000000000000000" pitchFamily="2" charset="2"/>
                        <a:buChar char="n"/>
                      </a:pPr>
                      <a:r>
                        <a:rPr lang="en-US" sz="1800" dirty="0" smtClean="0">
                          <a:effectLst/>
                        </a:rPr>
                        <a:t>Adversaries may create or modify </a:t>
                      </a:r>
                      <a:r>
                        <a:rPr lang="en-US" sz="1800" dirty="0" err="1" smtClean="0">
                          <a:effectLst/>
                        </a:rPr>
                        <a:t>systemd</a:t>
                      </a:r>
                      <a:r>
                        <a:rPr lang="en-US" sz="1800" dirty="0" smtClean="0">
                          <a:effectLst/>
                        </a:rPr>
                        <a:t> services to repeatedly execute malicious payloads as part of persistence. </a:t>
                      </a:r>
                      <a:r>
                        <a:rPr lang="en-US" sz="1800" dirty="0" err="1" smtClean="0">
                          <a:effectLst/>
                        </a:rPr>
                        <a:t>Systemd</a:t>
                      </a:r>
                      <a:r>
                        <a:rPr lang="en-US" sz="1800" dirty="0" smtClean="0">
                          <a:effectLst/>
                        </a:rPr>
                        <a:t> is a system and service manager commonly used for managing background daemon processes (also known as services) and other system resources. </a:t>
                      </a:r>
                      <a:r>
                        <a:rPr lang="en-US" sz="1800" dirty="0" err="1" smtClean="0">
                          <a:effectLst/>
                        </a:rPr>
                        <a:t>Systemd</a:t>
                      </a:r>
                      <a:r>
                        <a:rPr lang="en-US" sz="1800" dirty="0" smtClean="0">
                          <a:effectLst/>
                        </a:rPr>
                        <a:t> is the default initialization (</a:t>
                      </a:r>
                      <a:r>
                        <a:rPr lang="en-US" sz="1800" dirty="0" err="1" smtClean="0">
                          <a:effectLst/>
                        </a:rPr>
                        <a:t>init</a:t>
                      </a:r>
                      <a:r>
                        <a:rPr lang="en-US" sz="1800" dirty="0" smtClean="0">
                          <a:effectLst/>
                        </a:rPr>
                        <a:t>) system on many Linux distributions replacing legacy </a:t>
                      </a:r>
                      <a:r>
                        <a:rPr lang="en-US" sz="1800" dirty="0" err="1" smtClean="0">
                          <a:effectLst/>
                        </a:rPr>
                        <a:t>init</a:t>
                      </a:r>
                      <a:r>
                        <a:rPr lang="en-US" sz="1800" dirty="0" smtClean="0">
                          <a:effectLst/>
                        </a:rPr>
                        <a:t> systems, including </a:t>
                      </a:r>
                      <a:r>
                        <a:rPr lang="en-US" sz="1800" dirty="0" err="1" smtClean="0">
                          <a:effectLst/>
                        </a:rPr>
                        <a:t>SysVinit</a:t>
                      </a:r>
                      <a:r>
                        <a:rPr lang="en-US" sz="1800" dirty="0" smtClean="0">
                          <a:effectLst/>
                        </a:rPr>
                        <a:t> and Upstart, while remaining backwards compatible.</a:t>
                      </a:r>
                    </a:p>
                    <a:p>
                      <a:pPr marL="285750" indent="-285750" fontAlgn="t">
                        <a:buFont typeface="Wingdings" panose="05000000000000000000" pitchFamily="2" charset="2"/>
                        <a:buChar char="n"/>
                      </a:pPr>
                      <a:r>
                        <a:rPr lang="zh-TW" altLang="en-US" sz="1800" b="0" i="0" kern="1200" dirty="0" smtClean="0">
                          <a:solidFill>
                            <a:schemeClr val="tx1"/>
                          </a:solidFill>
                          <a:effectLst/>
                          <a:latin typeface="+mn-lt"/>
                          <a:ea typeface="+mn-ea"/>
                          <a:cs typeface="+mn-cs"/>
                        </a:rPr>
                        <a:t>攻擊者可能會建立或修改 </a:t>
                      </a:r>
                      <a:r>
                        <a:rPr lang="en-US" altLang="zh-TW" sz="1800" b="0" i="0" kern="1200" dirty="0" err="1" smtClean="0">
                          <a:solidFill>
                            <a:schemeClr val="tx1"/>
                          </a:solidFill>
                          <a:effectLst/>
                          <a:latin typeface="+mn-lt"/>
                          <a:ea typeface="+mn-ea"/>
                          <a:cs typeface="+mn-cs"/>
                        </a:rPr>
                        <a:t>systemd</a:t>
                      </a:r>
                      <a:r>
                        <a:rPr lang="en-US" altLang="zh-TW" sz="1800" b="0" i="0" kern="1200" dirty="0" smtClean="0">
                          <a:solidFill>
                            <a:schemeClr val="tx1"/>
                          </a:solidFill>
                          <a:effectLst/>
                          <a:latin typeface="+mn-lt"/>
                          <a:ea typeface="+mn-ea"/>
                          <a:cs typeface="+mn-cs"/>
                        </a:rPr>
                        <a:t> </a:t>
                      </a:r>
                      <a:r>
                        <a:rPr lang="zh-TW" altLang="en-US" sz="1800" b="0" i="0" kern="1200" dirty="0" smtClean="0">
                          <a:solidFill>
                            <a:schemeClr val="tx1"/>
                          </a:solidFill>
                          <a:effectLst/>
                          <a:latin typeface="+mn-lt"/>
                          <a:ea typeface="+mn-ea"/>
                          <a:cs typeface="+mn-cs"/>
                        </a:rPr>
                        <a:t>服務來重複執行惡意負載，作為持久性的一部分。</a:t>
                      </a:r>
                      <a:r>
                        <a:rPr lang="en-US" altLang="zh-TW" sz="1800" b="0" i="0" kern="1200" dirty="0" err="1" smtClean="0">
                          <a:solidFill>
                            <a:schemeClr val="tx1"/>
                          </a:solidFill>
                          <a:effectLst/>
                          <a:latin typeface="+mn-lt"/>
                          <a:ea typeface="+mn-ea"/>
                          <a:cs typeface="+mn-cs"/>
                        </a:rPr>
                        <a:t>Systemd</a:t>
                      </a:r>
                      <a:r>
                        <a:rPr lang="en-US" altLang="zh-TW" sz="1800" b="0" i="0" kern="1200" dirty="0" smtClean="0">
                          <a:solidFill>
                            <a:schemeClr val="tx1"/>
                          </a:solidFill>
                          <a:effectLst/>
                          <a:latin typeface="+mn-lt"/>
                          <a:ea typeface="+mn-ea"/>
                          <a:cs typeface="+mn-cs"/>
                        </a:rPr>
                        <a:t> </a:t>
                      </a:r>
                      <a:r>
                        <a:rPr lang="zh-TW" altLang="en-US" sz="1800" b="0" i="0" kern="1200" dirty="0" smtClean="0">
                          <a:solidFill>
                            <a:schemeClr val="tx1"/>
                          </a:solidFill>
                          <a:effectLst/>
                          <a:latin typeface="+mn-lt"/>
                          <a:ea typeface="+mn-ea"/>
                          <a:cs typeface="+mn-cs"/>
                        </a:rPr>
                        <a:t>是一個系統和服務管理器，通常用於管理後台守護程序（也稱為服務）和其他系統資源。</a:t>
                      </a:r>
                      <a:r>
                        <a:rPr lang="en-US" altLang="zh-TW" sz="1800" b="0" i="0" kern="1200" dirty="0" err="1" smtClean="0">
                          <a:solidFill>
                            <a:schemeClr val="tx1"/>
                          </a:solidFill>
                          <a:effectLst/>
                          <a:latin typeface="+mn-lt"/>
                          <a:ea typeface="+mn-ea"/>
                          <a:cs typeface="+mn-cs"/>
                        </a:rPr>
                        <a:t>Systemd</a:t>
                      </a:r>
                      <a:r>
                        <a:rPr lang="en-US" altLang="zh-TW" sz="1800" b="0" i="0" kern="1200" dirty="0" smtClean="0">
                          <a:solidFill>
                            <a:schemeClr val="tx1"/>
                          </a:solidFill>
                          <a:effectLst/>
                          <a:latin typeface="+mn-lt"/>
                          <a:ea typeface="+mn-ea"/>
                          <a:cs typeface="+mn-cs"/>
                        </a:rPr>
                        <a:t> </a:t>
                      </a:r>
                      <a:r>
                        <a:rPr lang="zh-TW" altLang="en-US" sz="1800" b="0" i="0" kern="1200" dirty="0" smtClean="0">
                          <a:solidFill>
                            <a:schemeClr val="tx1"/>
                          </a:solidFill>
                          <a:effectLst/>
                          <a:latin typeface="+mn-lt"/>
                          <a:ea typeface="+mn-ea"/>
                          <a:cs typeface="+mn-cs"/>
                        </a:rPr>
                        <a:t>是許多 </a:t>
                      </a:r>
                      <a:r>
                        <a:rPr lang="en-US" altLang="zh-TW" sz="1800" b="0" i="0" kern="1200" dirty="0" smtClean="0">
                          <a:solidFill>
                            <a:schemeClr val="tx1"/>
                          </a:solidFill>
                          <a:effectLst/>
                          <a:latin typeface="+mn-lt"/>
                          <a:ea typeface="+mn-ea"/>
                          <a:cs typeface="+mn-cs"/>
                        </a:rPr>
                        <a:t>Linux </a:t>
                      </a:r>
                      <a:r>
                        <a:rPr lang="zh-TW" altLang="en-US" sz="1800" b="0" i="0" kern="1200" dirty="0" smtClean="0">
                          <a:solidFill>
                            <a:schemeClr val="tx1"/>
                          </a:solidFill>
                          <a:effectLst/>
                          <a:latin typeface="+mn-lt"/>
                          <a:ea typeface="+mn-ea"/>
                          <a:cs typeface="+mn-cs"/>
                        </a:rPr>
                        <a:t>發行版上的預設初始化 </a:t>
                      </a:r>
                      <a:r>
                        <a:rPr lang="en-US" altLang="zh-TW" sz="1800" b="0" i="0" kern="1200" dirty="0" smtClean="0">
                          <a:solidFill>
                            <a:schemeClr val="tx1"/>
                          </a:solidFill>
                          <a:effectLst/>
                          <a:latin typeface="+mn-lt"/>
                          <a:ea typeface="+mn-ea"/>
                          <a:cs typeface="+mn-cs"/>
                        </a:rPr>
                        <a:t>(</a:t>
                      </a:r>
                      <a:r>
                        <a:rPr lang="en-US" altLang="zh-TW" sz="1800" b="0" i="0" kern="1200" dirty="0" err="1" smtClean="0">
                          <a:solidFill>
                            <a:schemeClr val="tx1"/>
                          </a:solidFill>
                          <a:effectLst/>
                          <a:latin typeface="+mn-lt"/>
                          <a:ea typeface="+mn-ea"/>
                          <a:cs typeface="+mn-cs"/>
                        </a:rPr>
                        <a:t>init</a:t>
                      </a:r>
                      <a:r>
                        <a:rPr lang="en-US" altLang="zh-TW" sz="1800" b="0" i="0" kern="1200" dirty="0" smtClean="0">
                          <a:solidFill>
                            <a:schemeClr val="tx1"/>
                          </a:solidFill>
                          <a:effectLst/>
                          <a:latin typeface="+mn-lt"/>
                          <a:ea typeface="+mn-ea"/>
                          <a:cs typeface="+mn-cs"/>
                        </a:rPr>
                        <a:t>) </a:t>
                      </a:r>
                      <a:r>
                        <a:rPr lang="zh-TW" altLang="en-US" sz="1800" b="0" i="0" kern="1200" dirty="0" smtClean="0">
                          <a:solidFill>
                            <a:schemeClr val="tx1"/>
                          </a:solidFill>
                          <a:effectLst/>
                          <a:latin typeface="+mn-lt"/>
                          <a:ea typeface="+mn-ea"/>
                          <a:cs typeface="+mn-cs"/>
                        </a:rPr>
                        <a:t>系統，取代了傳統的 </a:t>
                      </a:r>
                      <a:r>
                        <a:rPr lang="en-US" altLang="zh-TW" sz="1800" b="0" i="0" kern="1200" dirty="0" err="1" smtClean="0">
                          <a:solidFill>
                            <a:schemeClr val="tx1"/>
                          </a:solidFill>
                          <a:effectLst/>
                          <a:latin typeface="+mn-lt"/>
                          <a:ea typeface="+mn-ea"/>
                          <a:cs typeface="+mn-cs"/>
                        </a:rPr>
                        <a:t>init</a:t>
                      </a:r>
                      <a:r>
                        <a:rPr lang="en-US" altLang="zh-TW" sz="1800" b="0" i="0" kern="1200" dirty="0" smtClean="0">
                          <a:solidFill>
                            <a:schemeClr val="tx1"/>
                          </a:solidFill>
                          <a:effectLst/>
                          <a:latin typeface="+mn-lt"/>
                          <a:ea typeface="+mn-ea"/>
                          <a:cs typeface="+mn-cs"/>
                        </a:rPr>
                        <a:t> </a:t>
                      </a:r>
                      <a:r>
                        <a:rPr lang="zh-TW" altLang="en-US" sz="1800" b="0" i="0" kern="1200" dirty="0" smtClean="0">
                          <a:solidFill>
                            <a:schemeClr val="tx1"/>
                          </a:solidFill>
                          <a:effectLst/>
                          <a:latin typeface="+mn-lt"/>
                          <a:ea typeface="+mn-ea"/>
                          <a:cs typeface="+mn-cs"/>
                        </a:rPr>
                        <a:t>系統，包括 </a:t>
                      </a:r>
                      <a:r>
                        <a:rPr lang="en-US" altLang="zh-TW" sz="1800" b="0" i="0" kern="1200" dirty="0" err="1" smtClean="0">
                          <a:solidFill>
                            <a:schemeClr val="tx1"/>
                          </a:solidFill>
                          <a:effectLst/>
                          <a:latin typeface="+mn-lt"/>
                          <a:ea typeface="+mn-ea"/>
                          <a:cs typeface="+mn-cs"/>
                        </a:rPr>
                        <a:t>SysVinit</a:t>
                      </a:r>
                      <a:r>
                        <a:rPr lang="en-US" altLang="zh-TW" sz="1800" b="0" i="0" kern="1200" dirty="0" smtClean="0">
                          <a:solidFill>
                            <a:schemeClr val="tx1"/>
                          </a:solidFill>
                          <a:effectLst/>
                          <a:latin typeface="+mn-lt"/>
                          <a:ea typeface="+mn-ea"/>
                          <a:cs typeface="+mn-cs"/>
                        </a:rPr>
                        <a:t> </a:t>
                      </a:r>
                      <a:r>
                        <a:rPr lang="zh-TW" altLang="en-US" sz="1800" b="0" i="0" kern="1200" dirty="0" smtClean="0">
                          <a:solidFill>
                            <a:schemeClr val="tx1"/>
                          </a:solidFill>
                          <a:effectLst/>
                          <a:latin typeface="+mn-lt"/>
                          <a:ea typeface="+mn-ea"/>
                          <a:cs typeface="+mn-cs"/>
                        </a:rPr>
                        <a:t>和 </a:t>
                      </a:r>
                      <a:r>
                        <a:rPr lang="en-US" altLang="zh-TW" sz="1800" b="0" i="0" kern="1200" dirty="0" smtClean="0">
                          <a:solidFill>
                            <a:schemeClr val="tx1"/>
                          </a:solidFill>
                          <a:effectLst/>
                          <a:latin typeface="+mn-lt"/>
                          <a:ea typeface="+mn-ea"/>
                          <a:cs typeface="+mn-cs"/>
                        </a:rPr>
                        <a:t>Upstart</a:t>
                      </a:r>
                      <a:r>
                        <a:rPr lang="zh-TW" altLang="en-US" sz="1800" b="0" i="0" kern="1200" dirty="0" smtClean="0">
                          <a:solidFill>
                            <a:schemeClr val="tx1"/>
                          </a:solidFill>
                          <a:effectLst/>
                          <a:latin typeface="+mn-lt"/>
                          <a:ea typeface="+mn-ea"/>
                          <a:cs typeface="+mn-cs"/>
                        </a:rPr>
                        <a:t>，同時保持向後相容。</a:t>
                      </a:r>
                      <a:endParaRPr lang="en-US" sz="18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0DBEB"/>
                    </a:solidFill>
                  </a:tcPr>
                </a:tc>
                <a:extLst>
                  <a:ext uri="{0D108BD9-81ED-4DB2-BD59-A6C34878D82A}">
                    <a16:rowId xmlns:a16="http://schemas.microsoft.com/office/drawing/2014/main" val="4237149618"/>
                  </a:ext>
                </a:extLst>
              </a:tr>
            </a:tbl>
          </a:graphicData>
        </a:graphic>
      </p:graphicFrame>
      <p:sp>
        <p:nvSpPr>
          <p:cNvPr id="10" name="矩形 9"/>
          <p:cNvSpPr/>
          <p:nvPr/>
        </p:nvSpPr>
        <p:spPr>
          <a:xfrm>
            <a:off x="0" y="136525"/>
            <a:ext cx="13000931" cy="461665"/>
          </a:xfrm>
          <a:prstGeom prst="rect">
            <a:avLst/>
          </a:prstGeom>
        </p:spPr>
        <p:txBody>
          <a:bodyPr wrap="none">
            <a:spAutoFit/>
          </a:bodyPr>
          <a:lstStyle/>
          <a:p>
            <a:r>
              <a:rPr lang="en-US" altLang="zh-TW" sz="2400" dirty="0"/>
              <a:t>6</a:t>
            </a:r>
            <a:r>
              <a:rPr lang="en-US" altLang="zh-TW" sz="2400" dirty="0" smtClean="0"/>
              <a:t>.</a:t>
            </a:r>
            <a:r>
              <a:rPr lang="zh-TW" altLang="en-US" sz="2400" dirty="0" smtClean="0"/>
              <a:t>權限提升</a:t>
            </a:r>
            <a:r>
              <a:rPr lang="en-US" altLang="zh-TW" sz="2400" dirty="0" smtClean="0"/>
              <a:t>Privilege Escalation</a:t>
            </a:r>
            <a:r>
              <a:rPr lang="zh-TW" altLang="en-US" sz="2400" dirty="0" smtClean="0"/>
              <a:t> 戰術</a:t>
            </a:r>
            <a:r>
              <a:rPr lang="en-US" altLang="zh-TW" sz="2400" dirty="0" smtClean="0"/>
              <a:t>|</a:t>
            </a:r>
            <a:r>
              <a:rPr lang="en-US" altLang="zh-TW" sz="2000" dirty="0"/>
              <a:t>6</a:t>
            </a:r>
            <a:r>
              <a:rPr lang="en-US" altLang="zh-TW" sz="2000" dirty="0" smtClean="0"/>
              <a:t>.</a:t>
            </a:r>
            <a:r>
              <a:rPr lang="zh-TW" altLang="en-US" sz="2000" b="1" dirty="0" smtClean="0">
                <a:solidFill>
                  <a:srgbClr val="FF0000"/>
                </a:solidFill>
              </a:rPr>
              <a:t>建立或修改系統進程 </a:t>
            </a:r>
            <a:r>
              <a:rPr lang="en-US" altLang="zh-TW" sz="2000" b="1" dirty="0">
                <a:solidFill>
                  <a:srgbClr val="FF0000"/>
                </a:solidFill>
              </a:rPr>
              <a:t>Create or Modify System Process </a:t>
            </a:r>
            <a:r>
              <a:rPr lang="en-US" altLang="zh-TW" sz="2000" dirty="0" smtClean="0"/>
              <a:t>(4)</a:t>
            </a:r>
            <a:r>
              <a:rPr lang="zh-TW" altLang="en-US" sz="2000" dirty="0" smtClean="0"/>
              <a:t>技術</a:t>
            </a:r>
            <a:endParaRPr lang="en-US" altLang="zh-TW" sz="3200" dirty="0"/>
          </a:p>
        </p:txBody>
      </p:sp>
    </p:spTree>
    <p:extLst>
      <p:ext uri="{BB962C8B-B14F-4D97-AF65-F5344CB8AC3E}">
        <p14:creationId xmlns:p14="http://schemas.microsoft.com/office/powerpoint/2010/main" val="234533510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5772150" y="1825625"/>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800" b="0" i="0" u="none" strike="noStrike" cap="none" normalizeH="0" baseline="0" dirty="0">
                <a:ln>
                  <a:noFill/>
                </a:ln>
                <a:solidFill>
                  <a:schemeClr val="tx1"/>
                </a:solidFill>
                <a:effectLst/>
                <a:latin typeface="Arial" panose="020B0604020202020204" pitchFamily="34" charset="0"/>
              </a:rPr>
              <a:t/>
            </a:r>
            <a:br>
              <a:rPr kumimoji="0" lang="zh-TW" altLang="zh-TW" sz="1800" b="0" i="0" u="none" strike="noStrike" cap="none" normalizeH="0" baseline="0" dirty="0">
                <a:ln>
                  <a:noFill/>
                </a:ln>
                <a:solidFill>
                  <a:schemeClr val="tx1"/>
                </a:solidFill>
                <a:effectLst/>
                <a:latin typeface="Arial" panose="020B0604020202020204" pitchFamily="34" charset="0"/>
              </a:rPr>
            </a:br>
            <a:endParaRPr kumimoji="0" lang="zh-TW" altLang="zh-TW" sz="1800" b="0" i="0" u="none" strike="noStrike" cap="none" normalizeH="0" baseline="0" dirty="0">
              <a:ln>
                <a:noFill/>
              </a:ln>
              <a:solidFill>
                <a:schemeClr val="tx1"/>
              </a:solidFill>
              <a:effectLst/>
              <a:latin typeface="Arial" panose="020B0604020202020204" pitchFamily="34" charset="0"/>
            </a:endParaRPr>
          </a:p>
        </p:txBody>
      </p:sp>
      <p:sp>
        <p:nvSpPr>
          <p:cNvPr id="2" name="投影片編號版面配置區 1"/>
          <p:cNvSpPr>
            <a:spLocks noGrp="1"/>
          </p:cNvSpPr>
          <p:nvPr>
            <p:ph type="sldNum" sz="quarter" idx="12"/>
          </p:nvPr>
        </p:nvSpPr>
        <p:spPr/>
        <p:txBody>
          <a:bodyPr/>
          <a:lstStyle/>
          <a:p>
            <a:fld id="{D16C3A51-89D0-4E4D-AA61-5A30A561532A}" type="slidenum">
              <a:rPr lang="zh-TW" altLang="en-US" smtClean="0"/>
              <a:pPr/>
              <a:t>62</a:t>
            </a:fld>
            <a:endParaRPr lang="zh-TW" altLang="en-US"/>
          </a:p>
        </p:txBody>
      </p:sp>
      <p:sp>
        <p:nvSpPr>
          <p:cNvPr id="7" name="文字方塊 6"/>
          <p:cNvSpPr txBox="1"/>
          <p:nvPr/>
        </p:nvSpPr>
        <p:spPr>
          <a:xfrm>
            <a:off x="3657600" y="5951913"/>
            <a:ext cx="45719" cy="369332"/>
          </a:xfrm>
          <a:prstGeom prst="rect">
            <a:avLst/>
          </a:prstGeom>
          <a:noFill/>
        </p:spPr>
        <p:txBody>
          <a:bodyPr wrap="square" rtlCol="0">
            <a:spAutoFit/>
          </a:bodyPr>
          <a:lstStyle/>
          <a:p>
            <a:endParaRPr lang="zh-TW" altLang="en-US" dirty="0"/>
          </a:p>
        </p:txBody>
      </p:sp>
      <p:sp>
        <p:nvSpPr>
          <p:cNvPr id="8" name="Rectangle 1"/>
          <p:cNvSpPr>
            <a:spLocks noChangeArrowheads="1"/>
          </p:cNvSpPr>
          <p:nvPr/>
        </p:nvSpPr>
        <p:spPr bwMode="auto">
          <a:xfrm>
            <a:off x="300739" y="481301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800" b="0" i="0" u="none" strike="noStrike" cap="none" normalizeH="0" baseline="0" smtClean="0">
                <a:ln>
                  <a:noFill/>
                </a:ln>
                <a:solidFill>
                  <a:schemeClr val="tx1"/>
                </a:solidFill>
                <a:effectLst/>
                <a:latin typeface="Arial" panose="020B0604020202020204" pitchFamily="34" charset="0"/>
              </a:rPr>
              <a:t/>
            </a:r>
            <a:br>
              <a:rPr kumimoji="0" lang="zh-TW" altLang="zh-TW" sz="1800" b="0" i="0" u="none" strike="noStrike" cap="none" normalizeH="0" baseline="0" smtClean="0">
                <a:ln>
                  <a:noFill/>
                </a:ln>
                <a:solidFill>
                  <a:schemeClr val="tx1"/>
                </a:solidFill>
                <a:effectLst/>
                <a:latin typeface="Arial" panose="020B0604020202020204" pitchFamily="34" charset="0"/>
              </a:rPr>
            </a:br>
            <a:endParaRPr kumimoji="0" lang="zh-TW" altLang="zh-TW" sz="1800" b="0" i="0" u="none" strike="noStrike" cap="none" normalizeH="0" baseline="0" smtClean="0">
              <a:ln>
                <a:noFill/>
              </a:ln>
              <a:solidFill>
                <a:schemeClr val="tx1"/>
              </a:solidFill>
              <a:effectLst/>
              <a:latin typeface="Arial" panose="020B0604020202020204" pitchFamily="34" charset="0"/>
            </a:endParaRPr>
          </a:p>
        </p:txBody>
      </p:sp>
      <p:graphicFrame>
        <p:nvGraphicFramePr>
          <p:cNvPr id="9" name="表格 8"/>
          <p:cNvGraphicFramePr>
            <a:graphicFrameLocks noGrp="1"/>
          </p:cNvGraphicFramePr>
          <p:nvPr>
            <p:extLst>
              <p:ext uri="{D42A27DB-BD31-4B8C-83A1-F6EECF244321}">
                <p14:modId xmlns:p14="http://schemas.microsoft.com/office/powerpoint/2010/main" val="2430732265"/>
              </p:ext>
            </p:extLst>
          </p:nvPr>
        </p:nvGraphicFramePr>
        <p:xfrm>
          <a:off x="0" y="677404"/>
          <a:ext cx="12192000" cy="3627120"/>
        </p:xfrm>
        <a:graphic>
          <a:graphicData uri="http://schemas.openxmlformats.org/drawingml/2006/table">
            <a:tbl>
              <a:tblPr/>
              <a:tblGrid>
                <a:gridCol w="1399142">
                  <a:extLst>
                    <a:ext uri="{9D8B030D-6E8A-4147-A177-3AD203B41FA5}">
                      <a16:colId xmlns:a16="http://schemas.microsoft.com/office/drawing/2014/main" val="2340207979"/>
                    </a:ext>
                  </a:extLst>
                </a:gridCol>
                <a:gridCol w="2060154">
                  <a:extLst>
                    <a:ext uri="{9D8B030D-6E8A-4147-A177-3AD203B41FA5}">
                      <a16:colId xmlns:a16="http://schemas.microsoft.com/office/drawing/2014/main" val="3916782922"/>
                    </a:ext>
                  </a:extLst>
                </a:gridCol>
                <a:gridCol w="8732704">
                  <a:extLst>
                    <a:ext uri="{9D8B030D-6E8A-4147-A177-3AD203B41FA5}">
                      <a16:colId xmlns:a16="http://schemas.microsoft.com/office/drawing/2014/main" val="3418281140"/>
                    </a:ext>
                  </a:extLst>
                </a:gridCol>
              </a:tblGrid>
              <a:tr h="0">
                <a:tc gridSpan="3">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2000" b="0" i="0" u="none" strike="noStrike" cap="none" normalizeH="0" baseline="0" dirty="0">
                          <a:ln>
                            <a:noFill/>
                          </a:ln>
                          <a:solidFill>
                            <a:srgbClr val="39434C"/>
                          </a:solidFill>
                          <a:effectLst/>
                          <a:latin typeface="Arial" panose="020B0604020202020204" pitchFamily="34" charset="0"/>
                          <a:ea typeface="Roboto-Regular"/>
                        </a:rPr>
                        <a:t>Sub-techniques </a:t>
                      </a:r>
                      <a:r>
                        <a:rPr kumimoji="0" lang="zh-TW" altLang="zh-TW" sz="2000" b="0" i="0" u="none" strike="noStrike" cap="none" normalizeH="0" baseline="0" dirty="0" smtClean="0">
                          <a:ln>
                            <a:noFill/>
                          </a:ln>
                          <a:solidFill>
                            <a:srgbClr val="39434C"/>
                          </a:solidFill>
                          <a:effectLst/>
                          <a:latin typeface="Arial" panose="020B0604020202020204" pitchFamily="34" charset="0"/>
                          <a:ea typeface="Roboto-Regular"/>
                        </a:rPr>
                        <a:t>(</a:t>
                      </a:r>
                      <a:r>
                        <a:rPr kumimoji="0" lang="en-US" altLang="zh-TW" sz="2000" b="0" i="0" u="none" strike="noStrike" cap="none" normalizeH="0" baseline="0" dirty="0" smtClean="0">
                          <a:ln>
                            <a:noFill/>
                          </a:ln>
                          <a:solidFill>
                            <a:srgbClr val="39434C"/>
                          </a:solidFill>
                          <a:effectLst/>
                          <a:latin typeface="Arial" panose="020B0604020202020204" pitchFamily="34" charset="0"/>
                          <a:ea typeface="Roboto-Regular"/>
                        </a:rPr>
                        <a:t>4</a:t>
                      </a:r>
                      <a:r>
                        <a:rPr kumimoji="0" lang="zh-TW" altLang="zh-TW" sz="2000" b="0" i="0" u="none" strike="noStrike" cap="none" normalizeH="0" baseline="0" dirty="0" smtClean="0">
                          <a:ln>
                            <a:noFill/>
                          </a:ln>
                          <a:solidFill>
                            <a:srgbClr val="39434C"/>
                          </a:solidFill>
                          <a:effectLst/>
                          <a:latin typeface="Arial" panose="020B0604020202020204" pitchFamily="34" charset="0"/>
                          <a:ea typeface="Roboto-Regular"/>
                        </a:rPr>
                        <a:t>)</a:t>
                      </a:r>
                      <a:endParaRPr kumimoji="0" lang="zh-TW" altLang="zh-TW" sz="2000" b="0" i="0" u="none" strike="noStrike" cap="none" normalizeH="0" baseline="0" dirty="0">
                        <a:ln>
                          <a:noFill/>
                        </a:ln>
                        <a:solidFill>
                          <a:srgbClr val="39434C"/>
                        </a:solidFill>
                        <a:effectLst/>
                        <a:latin typeface="Arial" panose="020B0604020202020204" pitchFamily="34" charset="0"/>
                        <a:ea typeface="Roboto-Regular"/>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0DBEB"/>
                    </a:solidFill>
                  </a:tcPr>
                </a:tc>
                <a:tc hMerge="1">
                  <a:txBody>
                    <a:bodyPr/>
                    <a:lstStyle/>
                    <a:p>
                      <a:pPr algn="l" fontAlgn="b"/>
                      <a:endParaRPr lang="en-US" dirty="0">
                        <a:effectLst/>
                      </a:endParaRPr>
                    </a:p>
                  </a:txBody>
                  <a:tcPr anchor="b">
                    <a:lnL w="9525" cap="flat" cmpd="sng" algn="ctr">
                      <a:solidFill>
                        <a:srgbClr val="DFDFDF"/>
                      </a:solidFill>
                      <a:prstDash val="solid"/>
                      <a:round/>
                      <a:headEnd type="none" w="med" len="med"/>
                      <a:tailEnd type="none" w="med" len="med"/>
                    </a:lnL>
                    <a:lnR>
                      <a:noFill/>
                    </a:lnR>
                    <a:lnT w="9525" cap="flat" cmpd="sng" algn="ctr">
                      <a:solidFill>
                        <a:srgbClr val="A0CD9D"/>
                      </a:solidFill>
                      <a:prstDash val="solid"/>
                      <a:round/>
                      <a:headEnd type="none" w="med" len="med"/>
                      <a:tailEnd type="none" w="med" len="med"/>
                    </a:lnT>
                    <a:lnB w="9525" cap="flat" cmpd="sng" algn="ctr">
                      <a:solidFill>
                        <a:srgbClr val="E0CC9D"/>
                      </a:solidFill>
                      <a:prstDash val="solid"/>
                      <a:round/>
                      <a:headEnd type="none" w="med" len="med"/>
                      <a:tailEnd type="none" w="med" len="med"/>
                    </a:lnB>
                  </a:tcPr>
                </a:tc>
                <a:tc hMerge="1">
                  <a:txBody>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zh-TW" sz="2000" b="0" i="0" u="none" strike="noStrike" cap="none" normalizeH="0" baseline="0" dirty="0">
                        <a:ln>
                          <a:noFill/>
                        </a:ln>
                        <a:solidFill>
                          <a:srgbClr val="39434C"/>
                        </a:solidFill>
                        <a:effectLst/>
                        <a:latin typeface="Arial" panose="020B0604020202020204" pitchFamily="34" charset="0"/>
                        <a:ea typeface="Roboto-Regular"/>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94320160"/>
                  </a:ext>
                </a:extLst>
              </a:tr>
              <a:tr h="0">
                <a:tc>
                  <a:txBody>
                    <a:bodyPr/>
                    <a:lstStyle/>
                    <a:p>
                      <a:pPr algn="l" fontAlgn="b"/>
                      <a:r>
                        <a:rPr lang="en-US" sz="2000" dirty="0">
                          <a:effectLst/>
                        </a:rPr>
                        <a:t>ID</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0DBEB"/>
                    </a:solidFill>
                  </a:tcPr>
                </a:tc>
                <a:tc>
                  <a:txBody>
                    <a:bodyPr/>
                    <a:lstStyle/>
                    <a:p>
                      <a:pPr algn="l" fontAlgn="b"/>
                      <a:r>
                        <a:rPr lang="en-US" sz="2000" dirty="0">
                          <a:effectLst/>
                        </a:rPr>
                        <a:t>Name</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0DBEB"/>
                    </a:solidFill>
                  </a:tcPr>
                </a:tc>
                <a:tc>
                  <a:txBody>
                    <a:bodyPr/>
                    <a:lstStyle/>
                    <a:p>
                      <a:pPr algn="l" fontAlgn="b"/>
                      <a:r>
                        <a:rPr lang="en-US" altLang="zh-TW" sz="2000" dirty="0" smtClean="0">
                          <a:effectLst/>
                        </a:rPr>
                        <a:t>Description</a:t>
                      </a:r>
                      <a:endParaRPr lang="en-US" sz="2000" dirty="0">
                        <a:effectLst/>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0DBEB"/>
                    </a:solidFill>
                  </a:tcPr>
                </a:tc>
                <a:extLst>
                  <a:ext uri="{0D108BD9-81ED-4DB2-BD59-A6C34878D82A}">
                    <a16:rowId xmlns:a16="http://schemas.microsoft.com/office/drawing/2014/main" val="1934092260"/>
                  </a:ext>
                </a:extLst>
              </a:tr>
              <a:tr h="0">
                <a:tc>
                  <a:txBody>
                    <a:bodyPr/>
                    <a:lstStyle/>
                    <a:p>
                      <a:pPr fontAlgn="t"/>
                      <a:r>
                        <a:rPr lang="en-US" altLang="zh-TW" sz="2000" dirty="0" smtClean="0">
                          <a:hlinkClick r:id="rId2"/>
                        </a:rPr>
                        <a:t>T1543.003</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0DBEB"/>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3"/>
                        </a:rPr>
                        <a:t>Windows Service</a:t>
                      </a:r>
                      <a:endParaRPr lang="en-US" altLang="zh-TW" sz="1800" b="0" i="0" u="none" strike="noStrike" kern="1200" dirty="0" smtClean="0">
                        <a:solidFill>
                          <a:schemeClr val="tx1"/>
                        </a:solidFill>
                        <a:effectLst/>
                        <a:latin typeface="+mn-lt"/>
                        <a:ea typeface="+mn-ea"/>
                        <a:cs typeface="+mn-cs"/>
                      </a:endParaRPr>
                    </a:p>
                    <a:p>
                      <a:pPr fontAlgn="t"/>
                      <a:r>
                        <a:rPr lang="zh-TW" altLang="en-US" sz="2000" dirty="0" smtClean="0">
                          <a:effectLst/>
                        </a:rPr>
                        <a:t>視窗服務</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0DBEB"/>
                    </a:solidFill>
                  </a:tcPr>
                </a:tc>
                <a:tc>
                  <a:txBody>
                    <a:bodyPr/>
                    <a:lstStyle/>
                    <a:p>
                      <a:pPr marL="285750" indent="-285750" fontAlgn="t">
                        <a:buFont typeface="Wingdings" panose="05000000000000000000" pitchFamily="2" charset="2"/>
                        <a:buChar char="n"/>
                      </a:pPr>
                      <a:r>
                        <a:rPr lang="en-US" altLang="zh-TW" sz="1800" b="0" i="0" kern="1200" dirty="0" smtClean="0">
                          <a:solidFill>
                            <a:schemeClr val="tx1"/>
                          </a:solidFill>
                          <a:effectLst/>
                          <a:latin typeface="+mn-lt"/>
                          <a:ea typeface="+mn-ea"/>
                          <a:cs typeface="+mn-cs"/>
                        </a:rPr>
                        <a:t>Adversaries may create or modify Windows services to repeatedly execute malicious payloads as part of persistence. When Windows boots up, it starts programs or applications called services that perform background system functions. Windows service configuration information, including the file path to the service's executable or recovery programs/commands, is stored in the Windows Registry.</a:t>
                      </a:r>
                    </a:p>
                    <a:p>
                      <a:pPr marL="285750" indent="-285750" fontAlgn="t">
                        <a:buFont typeface="Wingdings" panose="05000000000000000000" pitchFamily="2" charset="2"/>
                        <a:buChar char="n"/>
                      </a:pPr>
                      <a:r>
                        <a:rPr lang="zh-TW" altLang="en-US" sz="1800" dirty="0" smtClean="0">
                          <a:effectLst/>
                        </a:rPr>
                        <a:t>攻擊者可能會建立或修改 </a:t>
                      </a:r>
                      <a:r>
                        <a:rPr lang="en-US" altLang="zh-TW" sz="1800" dirty="0" smtClean="0">
                          <a:effectLst/>
                        </a:rPr>
                        <a:t>Windows </a:t>
                      </a:r>
                      <a:r>
                        <a:rPr lang="zh-TW" altLang="en-US" sz="1800" dirty="0" smtClean="0">
                          <a:effectLst/>
                        </a:rPr>
                        <a:t>服務來重複執行惡意有效負載，作為持久性的一部分。當 </a:t>
                      </a:r>
                      <a:r>
                        <a:rPr lang="en-US" altLang="zh-TW" sz="1800" dirty="0" smtClean="0">
                          <a:effectLst/>
                        </a:rPr>
                        <a:t>Windows </a:t>
                      </a:r>
                      <a:r>
                        <a:rPr lang="zh-TW" altLang="en-US" sz="1800" dirty="0" smtClean="0">
                          <a:effectLst/>
                        </a:rPr>
                        <a:t>啟動時，它會啟動稱為服務的程式或應用程序，執行後台系統功能。</a:t>
                      </a:r>
                      <a:r>
                        <a:rPr lang="en-US" altLang="zh-TW" sz="1800" dirty="0" smtClean="0">
                          <a:effectLst/>
                        </a:rPr>
                        <a:t>Windows </a:t>
                      </a:r>
                      <a:r>
                        <a:rPr lang="zh-TW" altLang="en-US" sz="1800" dirty="0" smtClean="0">
                          <a:effectLst/>
                        </a:rPr>
                        <a:t>服務設定資訊（包括服務執行檔或復原程式</a:t>
                      </a:r>
                      <a:r>
                        <a:rPr lang="en-US" altLang="zh-TW" sz="1800" dirty="0" smtClean="0">
                          <a:effectLst/>
                        </a:rPr>
                        <a:t>/</a:t>
                      </a:r>
                      <a:r>
                        <a:rPr lang="zh-TW" altLang="en-US" sz="1800" dirty="0" smtClean="0">
                          <a:effectLst/>
                        </a:rPr>
                        <a:t>指令的檔案路徑）儲存在 </a:t>
                      </a:r>
                      <a:r>
                        <a:rPr lang="en-US" altLang="zh-TW" sz="1800" dirty="0" smtClean="0">
                          <a:effectLst/>
                        </a:rPr>
                        <a:t>Windows </a:t>
                      </a:r>
                      <a:r>
                        <a:rPr lang="zh-TW" altLang="en-US" sz="1800" dirty="0" smtClean="0">
                          <a:effectLst/>
                        </a:rPr>
                        <a:t>登錄中。</a:t>
                      </a:r>
                      <a:endParaRPr lang="en-US" sz="18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0DBEB"/>
                    </a:solidFill>
                  </a:tcPr>
                </a:tc>
                <a:extLst>
                  <a:ext uri="{0D108BD9-81ED-4DB2-BD59-A6C34878D82A}">
                    <a16:rowId xmlns:a16="http://schemas.microsoft.com/office/drawing/2014/main" val="3039967100"/>
                  </a:ext>
                </a:extLst>
              </a:tr>
            </a:tbl>
          </a:graphicData>
        </a:graphic>
      </p:graphicFrame>
      <p:sp>
        <p:nvSpPr>
          <p:cNvPr id="10" name="矩形 9"/>
          <p:cNvSpPr/>
          <p:nvPr/>
        </p:nvSpPr>
        <p:spPr>
          <a:xfrm>
            <a:off x="0" y="136525"/>
            <a:ext cx="13000931" cy="461665"/>
          </a:xfrm>
          <a:prstGeom prst="rect">
            <a:avLst/>
          </a:prstGeom>
        </p:spPr>
        <p:txBody>
          <a:bodyPr wrap="none">
            <a:spAutoFit/>
          </a:bodyPr>
          <a:lstStyle/>
          <a:p>
            <a:r>
              <a:rPr lang="en-US" altLang="zh-TW" sz="2400" dirty="0"/>
              <a:t>6</a:t>
            </a:r>
            <a:r>
              <a:rPr lang="en-US" altLang="zh-TW" sz="2400" dirty="0" smtClean="0"/>
              <a:t>.</a:t>
            </a:r>
            <a:r>
              <a:rPr lang="zh-TW" altLang="en-US" sz="2400" dirty="0" smtClean="0"/>
              <a:t>權限提升</a:t>
            </a:r>
            <a:r>
              <a:rPr lang="en-US" altLang="zh-TW" sz="2400" dirty="0" smtClean="0"/>
              <a:t>Privilege Escalation</a:t>
            </a:r>
            <a:r>
              <a:rPr lang="zh-TW" altLang="en-US" sz="2400" dirty="0" smtClean="0"/>
              <a:t> 戰術</a:t>
            </a:r>
            <a:r>
              <a:rPr lang="en-US" altLang="zh-TW" sz="2400" dirty="0" smtClean="0"/>
              <a:t>|</a:t>
            </a:r>
            <a:r>
              <a:rPr lang="en-US" altLang="zh-TW" sz="2000" dirty="0"/>
              <a:t>6</a:t>
            </a:r>
            <a:r>
              <a:rPr lang="en-US" altLang="zh-TW" sz="2000" dirty="0" smtClean="0"/>
              <a:t>.</a:t>
            </a:r>
            <a:r>
              <a:rPr lang="zh-TW" altLang="en-US" sz="2000" b="1" dirty="0" smtClean="0">
                <a:solidFill>
                  <a:srgbClr val="FF0000"/>
                </a:solidFill>
              </a:rPr>
              <a:t>建立或修改系統進程 </a:t>
            </a:r>
            <a:r>
              <a:rPr lang="en-US" altLang="zh-TW" sz="2000" b="1" dirty="0">
                <a:solidFill>
                  <a:srgbClr val="FF0000"/>
                </a:solidFill>
              </a:rPr>
              <a:t>Create or Modify System Process </a:t>
            </a:r>
            <a:r>
              <a:rPr lang="en-US" altLang="zh-TW" sz="2000" dirty="0" smtClean="0"/>
              <a:t>(4)</a:t>
            </a:r>
            <a:r>
              <a:rPr lang="zh-TW" altLang="en-US" sz="2000" dirty="0" smtClean="0"/>
              <a:t>技術</a:t>
            </a:r>
            <a:endParaRPr lang="en-US" altLang="zh-TW" sz="3200" dirty="0"/>
          </a:p>
        </p:txBody>
      </p:sp>
    </p:spTree>
    <p:extLst>
      <p:ext uri="{BB962C8B-B14F-4D97-AF65-F5344CB8AC3E}">
        <p14:creationId xmlns:p14="http://schemas.microsoft.com/office/powerpoint/2010/main" val="189835459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5772150" y="1825625"/>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800" b="0" i="0" u="none" strike="noStrike" cap="none" normalizeH="0" baseline="0" dirty="0">
                <a:ln>
                  <a:noFill/>
                </a:ln>
                <a:solidFill>
                  <a:schemeClr val="tx1"/>
                </a:solidFill>
                <a:effectLst/>
                <a:latin typeface="Arial" panose="020B0604020202020204" pitchFamily="34" charset="0"/>
              </a:rPr>
              <a:t/>
            </a:r>
            <a:br>
              <a:rPr kumimoji="0" lang="zh-TW" altLang="zh-TW" sz="1800" b="0" i="0" u="none" strike="noStrike" cap="none" normalizeH="0" baseline="0" dirty="0">
                <a:ln>
                  <a:noFill/>
                </a:ln>
                <a:solidFill>
                  <a:schemeClr val="tx1"/>
                </a:solidFill>
                <a:effectLst/>
                <a:latin typeface="Arial" panose="020B0604020202020204" pitchFamily="34" charset="0"/>
              </a:rPr>
            </a:br>
            <a:endParaRPr kumimoji="0" lang="zh-TW" altLang="zh-TW" sz="1800" b="0" i="0" u="none" strike="noStrike" cap="none" normalizeH="0" baseline="0" dirty="0">
              <a:ln>
                <a:noFill/>
              </a:ln>
              <a:solidFill>
                <a:schemeClr val="tx1"/>
              </a:solidFill>
              <a:effectLst/>
              <a:latin typeface="Arial" panose="020B0604020202020204" pitchFamily="34" charset="0"/>
            </a:endParaRPr>
          </a:p>
        </p:txBody>
      </p:sp>
      <p:sp>
        <p:nvSpPr>
          <p:cNvPr id="2" name="投影片編號版面配置區 1"/>
          <p:cNvSpPr>
            <a:spLocks noGrp="1"/>
          </p:cNvSpPr>
          <p:nvPr>
            <p:ph type="sldNum" sz="quarter" idx="12"/>
          </p:nvPr>
        </p:nvSpPr>
        <p:spPr/>
        <p:txBody>
          <a:bodyPr/>
          <a:lstStyle/>
          <a:p>
            <a:fld id="{D16C3A51-89D0-4E4D-AA61-5A30A561532A}" type="slidenum">
              <a:rPr lang="zh-TW" altLang="en-US" smtClean="0"/>
              <a:pPr/>
              <a:t>63</a:t>
            </a:fld>
            <a:endParaRPr lang="zh-TW" altLang="en-US"/>
          </a:p>
        </p:txBody>
      </p:sp>
      <p:sp>
        <p:nvSpPr>
          <p:cNvPr id="7" name="文字方塊 6"/>
          <p:cNvSpPr txBox="1"/>
          <p:nvPr/>
        </p:nvSpPr>
        <p:spPr>
          <a:xfrm>
            <a:off x="3657600" y="5951913"/>
            <a:ext cx="45719" cy="369332"/>
          </a:xfrm>
          <a:prstGeom prst="rect">
            <a:avLst/>
          </a:prstGeom>
          <a:noFill/>
        </p:spPr>
        <p:txBody>
          <a:bodyPr wrap="square" rtlCol="0">
            <a:spAutoFit/>
          </a:bodyPr>
          <a:lstStyle/>
          <a:p>
            <a:endParaRPr lang="zh-TW" altLang="en-US" dirty="0"/>
          </a:p>
        </p:txBody>
      </p:sp>
      <p:sp>
        <p:nvSpPr>
          <p:cNvPr id="8" name="Rectangle 1"/>
          <p:cNvSpPr>
            <a:spLocks noChangeArrowheads="1"/>
          </p:cNvSpPr>
          <p:nvPr/>
        </p:nvSpPr>
        <p:spPr bwMode="auto">
          <a:xfrm>
            <a:off x="300739" y="481301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800" b="0" i="0" u="none" strike="noStrike" cap="none" normalizeH="0" baseline="0" smtClean="0">
                <a:ln>
                  <a:noFill/>
                </a:ln>
                <a:solidFill>
                  <a:schemeClr val="tx1"/>
                </a:solidFill>
                <a:effectLst/>
                <a:latin typeface="Arial" panose="020B0604020202020204" pitchFamily="34" charset="0"/>
              </a:rPr>
              <a:t/>
            </a:r>
            <a:br>
              <a:rPr kumimoji="0" lang="zh-TW" altLang="zh-TW" sz="1800" b="0" i="0" u="none" strike="noStrike" cap="none" normalizeH="0" baseline="0" smtClean="0">
                <a:ln>
                  <a:noFill/>
                </a:ln>
                <a:solidFill>
                  <a:schemeClr val="tx1"/>
                </a:solidFill>
                <a:effectLst/>
                <a:latin typeface="Arial" panose="020B0604020202020204" pitchFamily="34" charset="0"/>
              </a:rPr>
            </a:br>
            <a:endParaRPr kumimoji="0" lang="zh-TW" altLang="zh-TW" sz="1800" b="0" i="0" u="none" strike="noStrike" cap="none" normalizeH="0" baseline="0" smtClean="0">
              <a:ln>
                <a:noFill/>
              </a:ln>
              <a:solidFill>
                <a:schemeClr val="tx1"/>
              </a:solidFill>
              <a:effectLst/>
              <a:latin typeface="Arial" panose="020B0604020202020204" pitchFamily="34" charset="0"/>
            </a:endParaRPr>
          </a:p>
        </p:txBody>
      </p:sp>
      <p:graphicFrame>
        <p:nvGraphicFramePr>
          <p:cNvPr id="9" name="表格 8"/>
          <p:cNvGraphicFramePr>
            <a:graphicFrameLocks noGrp="1"/>
          </p:cNvGraphicFramePr>
          <p:nvPr>
            <p:extLst>
              <p:ext uri="{D42A27DB-BD31-4B8C-83A1-F6EECF244321}">
                <p14:modId xmlns:p14="http://schemas.microsoft.com/office/powerpoint/2010/main" val="1305069415"/>
              </p:ext>
            </p:extLst>
          </p:nvPr>
        </p:nvGraphicFramePr>
        <p:xfrm>
          <a:off x="0" y="677404"/>
          <a:ext cx="12192000" cy="6644640"/>
        </p:xfrm>
        <a:graphic>
          <a:graphicData uri="http://schemas.openxmlformats.org/drawingml/2006/table">
            <a:tbl>
              <a:tblPr/>
              <a:tblGrid>
                <a:gridCol w="1399142">
                  <a:extLst>
                    <a:ext uri="{9D8B030D-6E8A-4147-A177-3AD203B41FA5}">
                      <a16:colId xmlns:a16="http://schemas.microsoft.com/office/drawing/2014/main" val="2340207979"/>
                    </a:ext>
                  </a:extLst>
                </a:gridCol>
                <a:gridCol w="2060154">
                  <a:extLst>
                    <a:ext uri="{9D8B030D-6E8A-4147-A177-3AD203B41FA5}">
                      <a16:colId xmlns:a16="http://schemas.microsoft.com/office/drawing/2014/main" val="3916782922"/>
                    </a:ext>
                  </a:extLst>
                </a:gridCol>
                <a:gridCol w="8732704">
                  <a:extLst>
                    <a:ext uri="{9D8B030D-6E8A-4147-A177-3AD203B41FA5}">
                      <a16:colId xmlns:a16="http://schemas.microsoft.com/office/drawing/2014/main" val="3418281140"/>
                    </a:ext>
                  </a:extLst>
                </a:gridCol>
              </a:tblGrid>
              <a:tr h="0">
                <a:tc gridSpan="3">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2000" b="0" i="0" u="none" strike="noStrike" cap="none" normalizeH="0" baseline="0" dirty="0">
                          <a:ln>
                            <a:noFill/>
                          </a:ln>
                          <a:solidFill>
                            <a:srgbClr val="39434C"/>
                          </a:solidFill>
                          <a:effectLst/>
                          <a:latin typeface="Arial" panose="020B0604020202020204" pitchFamily="34" charset="0"/>
                          <a:ea typeface="Roboto-Regular"/>
                        </a:rPr>
                        <a:t>Sub-techniques </a:t>
                      </a:r>
                      <a:r>
                        <a:rPr kumimoji="0" lang="zh-TW" altLang="zh-TW" sz="2000" b="0" i="0" u="none" strike="noStrike" cap="none" normalizeH="0" baseline="0" dirty="0" smtClean="0">
                          <a:ln>
                            <a:noFill/>
                          </a:ln>
                          <a:solidFill>
                            <a:srgbClr val="39434C"/>
                          </a:solidFill>
                          <a:effectLst/>
                          <a:latin typeface="Arial" panose="020B0604020202020204" pitchFamily="34" charset="0"/>
                          <a:ea typeface="Roboto-Regular"/>
                        </a:rPr>
                        <a:t>(</a:t>
                      </a:r>
                      <a:r>
                        <a:rPr kumimoji="0" lang="en-US" altLang="zh-TW" sz="2000" b="0" i="0" u="none" strike="noStrike" cap="none" normalizeH="0" baseline="0" dirty="0" smtClean="0">
                          <a:ln>
                            <a:noFill/>
                          </a:ln>
                          <a:solidFill>
                            <a:srgbClr val="39434C"/>
                          </a:solidFill>
                          <a:effectLst/>
                          <a:latin typeface="Arial" panose="020B0604020202020204" pitchFamily="34" charset="0"/>
                          <a:ea typeface="Roboto-Regular"/>
                        </a:rPr>
                        <a:t>4</a:t>
                      </a:r>
                      <a:r>
                        <a:rPr kumimoji="0" lang="zh-TW" altLang="zh-TW" sz="2000" b="0" i="0" u="none" strike="noStrike" cap="none" normalizeH="0" baseline="0" dirty="0" smtClean="0">
                          <a:ln>
                            <a:noFill/>
                          </a:ln>
                          <a:solidFill>
                            <a:srgbClr val="39434C"/>
                          </a:solidFill>
                          <a:effectLst/>
                          <a:latin typeface="Arial" panose="020B0604020202020204" pitchFamily="34" charset="0"/>
                          <a:ea typeface="Roboto-Regular"/>
                        </a:rPr>
                        <a:t>)</a:t>
                      </a:r>
                      <a:endParaRPr kumimoji="0" lang="zh-TW" altLang="zh-TW" sz="2000" b="0" i="0" u="none" strike="noStrike" cap="none" normalizeH="0" baseline="0" dirty="0">
                        <a:ln>
                          <a:noFill/>
                        </a:ln>
                        <a:solidFill>
                          <a:srgbClr val="39434C"/>
                        </a:solidFill>
                        <a:effectLst/>
                        <a:latin typeface="Arial" panose="020B0604020202020204" pitchFamily="34" charset="0"/>
                        <a:ea typeface="Roboto-Regular"/>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0DBEB"/>
                    </a:solidFill>
                  </a:tcPr>
                </a:tc>
                <a:tc hMerge="1">
                  <a:txBody>
                    <a:bodyPr/>
                    <a:lstStyle/>
                    <a:p>
                      <a:pPr algn="l" fontAlgn="b"/>
                      <a:endParaRPr lang="en-US" dirty="0">
                        <a:effectLst/>
                      </a:endParaRPr>
                    </a:p>
                  </a:txBody>
                  <a:tcPr anchor="b">
                    <a:lnL w="9525" cap="flat" cmpd="sng" algn="ctr">
                      <a:solidFill>
                        <a:srgbClr val="DFDFDF"/>
                      </a:solidFill>
                      <a:prstDash val="solid"/>
                      <a:round/>
                      <a:headEnd type="none" w="med" len="med"/>
                      <a:tailEnd type="none" w="med" len="med"/>
                    </a:lnL>
                    <a:lnR>
                      <a:noFill/>
                    </a:lnR>
                    <a:lnT w="9525" cap="flat" cmpd="sng" algn="ctr">
                      <a:solidFill>
                        <a:srgbClr val="A0CD9D"/>
                      </a:solidFill>
                      <a:prstDash val="solid"/>
                      <a:round/>
                      <a:headEnd type="none" w="med" len="med"/>
                      <a:tailEnd type="none" w="med" len="med"/>
                    </a:lnT>
                    <a:lnB w="9525" cap="flat" cmpd="sng" algn="ctr">
                      <a:solidFill>
                        <a:srgbClr val="E0CC9D"/>
                      </a:solidFill>
                      <a:prstDash val="solid"/>
                      <a:round/>
                      <a:headEnd type="none" w="med" len="med"/>
                      <a:tailEnd type="none" w="med" len="med"/>
                    </a:lnB>
                  </a:tcPr>
                </a:tc>
                <a:tc hMerge="1">
                  <a:txBody>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zh-TW" sz="2000" b="0" i="0" u="none" strike="noStrike" cap="none" normalizeH="0" baseline="0" dirty="0">
                        <a:ln>
                          <a:noFill/>
                        </a:ln>
                        <a:solidFill>
                          <a:srgbClr val="39434C"/>
                        </a:solidFill>
                        <a:effectLst/>
                        <a:latin typeface="Arial" panose="020B0604020202020204" pitchFamily="34" charset="0"/>
                        <a:ea typeface="Roboto-Regular"/>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94320160"/>
                  </a:ext>
                </a:extLst>
              </a:tr>
              <a:tr h="0">
                <a:tc>
                  <a:txBody>
                    <a:bodyPr/>
                    <a:lstStyle/>
                    <a:p>
                      <a:pPr algn="l" fontAlgn="b"/>
                      <a:r>
                        <a:rPr lang="en-US" sz="2000" dirty="0">
                          <a:effectLst/>
                        </a:rPr>
                        <a:t>ID</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0DBEB"/>
                    </a:solidFill>
                  </a:tcPr>
                </a:tc>
                <a:tc>
                  <a:txBody>
                    <a:bodyPr/>
                    <a:lstStyle/>
                    <a:p>
                      <a:pPr algn="l" fontAlgn="b"/>
                      <a:r>
                        <a:rPr lang="en-US" sz="2000" dirty="0">
                          <a:effectLst/>
                        </a:rPr>
                        <a:t>Name</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0DBEB"/>
                    </a:solidFill>
                  </a:tcPr>
                </a:tc>
                <a:tc>
                  <a:txBody>
                    <a:bodyPr/>
                    <a:lstStyle/>
                    <a:p>
                      <a:pPr algn="l" fontAlgn="b"/>
                      <a:r>
                        <a:rPr lang="en-US" altLang="zh-TW" sz="2000" dirty="0" smtClean="0">
                          <a:effectLst/>
                        </a:rPr>
                        <a:t>Description</a:t>
                      </a:r>
                      <a:endParaRPr lang="en-US" sz="2000" dirty="0">
                        <a:effectLst/>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0DBEB"/>
                    </a:solidFill>
                  </a:tcPr>
                </a:tc>
                <a:extLst>
                  <a:ext uri="{0D108BD9-81ED-4DB2-BD59-A6C34878D82A}">
                    <a16:rowId xmlns:a16="http://schemas.microsoft.com/office/drawing/2014/main" val="1934092260"/>
                  </a:ext>
                </a:extLst>
              </a:tr>
              <a:tr h="0">
                <a:tc>
                  <a:txBody>
                    <a:bodyPr/>
                    <a:lstStyle/>
                    <a:p>
                      <a:pPr fontAlgn="t"/>
                      <a:r>
                        <a:rPr lang="en-US" altLang="zh-TW" sz="2000" dirty="0" smtClean="0">
                          <a:hlinkClick r:id="rId2"/>
                        </a:rPr>
                        <a:t>T1543.004</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0DBEB"/>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3"/>
                        </a:rPr>
                        <a:t>Launch Daemon</a:t>
                      </a:r>
                      <a:endParaRPr lang="en-US" altLang="zh-TW" sz="1800" b="0" i="0" u="none" strike="noStrike" kern="1200" dirty="0" smtClean="0">
                        <a:solidFill>
                          <a:schemeClr val="tx1"/>
                        </a:solidFill>
                        <a:effectLst/>
                        <a:latin typeface="+mn-lt"/>
                        <a:ea typeface="+mn-ea"/>
                        <a:cs typeface="+mn-cs"/>
                      </a:endParaRPr>
                    </a:p>
                    <a:p>
                      <a:pPr fontAlgn="t"/>
                      <a:r>
                        <a:rPr lang="zh-TW" altLang="en-US" sz="2000" dirty="0" smtClean="0">
                          <a:effectLst/>
                        </a:rPr>
                        <a:t>啟動守護程式</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0DBEB"/>
                    </a:solidFill>
                  </a:tcPr>
                </a:tc>
                <a:tc>
                  <a:txBody>
                    <a:bodyPr/>
                    <a:lstStyle/>
                    <a:p>
                      <a:pPr marL="285750" indent="-285750" fontAlgn="t">
                        <a:buFont typeface="Wingdings" panose="05000000000000000000" pitchFamily="2" charset="2"/>
                        <a:buChar char="n"/>
                      </a:pPr>
                      <a:r>
                        <a:rPr lang="en-US" altLang="zh-TW" sz="1800" b="0" i="0" kern="1200" dirty="0" smtClean="0">
                          <a:solidFill>
                            <a:schemeClr val="tx1"/>
                          </a:solidFill>
                          <a:effectLst/>
                          <a:latin typeface="+mn-lt"/>
                          <a:ea typeface="+mn-ea"/>
                          <a:cs typeface="+mn-cs"/>
                        </a:rPr>
                        <a:t>Adversaries may create or modify Launch Daemons to execute malicious payloads as part of persistence. Launch Daemons are </a:t>
                      </a:r>
                      <a:r>
                        <a:rPr lang="en-US" altLang="zh-TW" sz="1800" b="0" i="0" kern="1200" dirty="0" err="1" smtClean="0">
                          <a:solidFill>
                            <a:schemeClr val="tx1"/>
                          </a:solidFill>
                          <a:effectLst/>
                          <a:latin typeface="+mn-lt"/>
                          <a:ea typeface="+mn-ea"/>
                          <a:cs typeface="+mn-cs"/>
                        </a:rPr>
                        <a:t>plist</a:t>
                      </a:r>
                      <a:r>
                        <a:rPr lang="en-US" altLang="zh-TW" sz="1800" b="0" i="0" kern="1200" dirty="0" smtClean="0">
                          <a:solidFill>
                            <a:schemeClr val="tx1"/>
                          </a:solidFill>
                          <a:effectLst/>
                          <a:latin typeface="+mn-lt"/>
                          <a:ea typeface="+mn-ea"/>
                          <a:cs typeface="+mn-cs"/>
                        </a:rPr>
                        <a:t> files used to interact with </a:t>
                      </a:r>
                      <a:r>
                        <a:rPr lang="en-US" altLang="zh-TW" sz="1800" b="0" i="0" kern="1200" dirty="0" err="1" smtClean="0">
                          <a:solidFill>
                            <a:schemeClr val="tx1"/>
                          </a:solidFill>
                          <a:effectLst/>
                          <a:latin typeface="+mn-lt"/>
                          <a:ea typeface="+mn-ea"/>
                          <a:cs typeface="+mn-cs"/>
                        </a:rPr>
                        <a:t>Launchd</a:t>
                      </a:r>
                      <a:r>
                        <a:rPr lang="en-US" altLang="zh-TW" sz="1800" b="0" i="0" kern="1200" dirty="0" smtClean="0">
                          <a:solidFill>
                            <a:schemeClr val="tx1"/>
                          </a:solidFill>
                          <a:effectLst/>
                          <a:latin typeface="+mn-lt"/>
                          <a:ea typeface="+mn-ea"/>
                          <a:cs typeface="+mn-cs"/>
                        </a:rPr>
                        <a:t>, the service management framework used by </a:t>
                      </a:r>
                      <a:r>
                        <a:rPr lang="en-US" altLang="zh-TW" sz="1800" b="0" i="0" kern="1200" dirty="0" err="1" smtClean="0">
                          <a:solidFill>
                            <a:schemeClr val="tx1"/>
                          </a:solidFill>
                          <a:effectLst/>
                          <a:latin typeface="+mn-lt"/>
                          <a:ea typeface="+mn-ea"/>
                          <a:cs typeface="+mn-cs"/>
                        </a:rPr>
                        <a:t>macOS</a:t>
                      </a:r>
                      <a:r>
                        <a:rPr lang="en-US" altLang="zh-TW" sz="1800" b="0" i="0" kern="1200" dirty="0" smtClean="0">
                          <a:solidFill>
                            <a:schemeClr val="tx1"/>
                          </a:solidFill>
                          <a:effectLst/>
                          <a:latin typeface="+mn-lt"/>
                          <a:ea typeface="+mn-ea"/>
                          <a:cs typeface="+mn-cs"/>
                        </a:rPr>
                        <a:t>. Launch Daemons require elevated privileges to install, are executed for every user on a system prior to login, and run in the background without the need for user interaction. During the </a:t>
                      </a:r>
                      <a:r>
                        <a:rPr lang="en-US" altLang="zh-TW" sz="1800" b="0" i="0" kern="1200" dirty="0" err="1" smtClean="0">
                          <a:solidFill>
                            <a:schemeClr val="tx1"/>
                          </a:solidFill>
                          <a:effectLst/>
                          <a:latin typeface="+mn-lt"/>
                          <a:ea typeface="+mn-ea"/>
                          <a:cs typeface="+mn-cs"/>
                        </a:rPr>
                        <a:t>macOS</a:t>
                      </a:r>
                      <a:r>
                        <a:rPr lang="en-US" altLang="zh-TW" sz="1800" b="0" i="0" kern="1200" dirty="0" smtClean="0">
                          <a:solidFill>
                            <a:schemeClr val="tx1"/>
                          </a:solidFill>
                          <a:effectLst/>
                          <a:latin typeface="+mn-lt"/>
                          <a:ea typeface="+mn-ea"/>
                          <a:cs typeface="+mn-cs"/>
                        </a:rPr>
                        <a:t> initialization startup, the </a:t>
                      </a:r>
                      <a:r>
                        <a:rPr lang="en-US" altLang="zh-TW" sz="1800" b="0" i="0" kern="1200" dirty="0" err="1" smtClean="0">
                          <a:solidFill>
                            <a:schemeClr val="tx1"/>
                          </a:solidFill>
                          <a:effectLst/>
                          <a:latin typeface="+mn-lt"/>
                          <a:ea typeface="+mn-ea"/>
                          <a:cs typeface="+mn-cs"/>
                        </a:rPr>
                        <a:t>launchd</a:t>
                      </a:r>
                      <a:r>
                        <a:rPr lang="en-US" altLang="zh-TW" sz="1800" b="0" i="0" kern="1200" dirty="0" smtClean="0">
                          <a:solidFill>
                            <a:schemeClr val="tx1"/>
                          </a:solidFill>
                          <a:effectLst/>
                          <a:latin typeface="+mn-lt"/>
                          <a:ea typeface="+mn-ea"/>
                          <a:cs typeface="+mn-cs"/>
                        </a:rPr>
                        <a:t> process loads the parameters for launch-on-demand system-level daemons from </a:t>
                      </a:r>
                      <a:r>
                        <a:rPr lang="en-US" altLang="zh-TW" sz="1800" b="0" i="0" kern="1200" dirty="0" err="1" smtClean="0">
                          <a:solidFill>
                            <a:schemeClr val="tx1"/>
                          </a:solidFill>
                          <a:effectLst/>
                          <a:latin typeface="+mn-lt"/>
                          <a:ea typeface="+mn-ea"/>
                          <a:cs typeface="+mn-cs"/>
                        </a:rPr>
                        <a:t>plist</a:t>
                      </a:r>
                      <a:r>
                        <a:rPr lang="en-US" altLang="zh-TW" sz="1800" b="0" i="0" kern="1200" dirty="0" smtClean="0">
                          <a:solidFill>
                            <a:schemeClr val="tx1"/>
                          </a:solidFill>
                          <a:effectLst/>
                          <a:latin typeface="+mn-lt"/>
                          <a:ea typeface="+mn-ea"/>
                          <a:cs typeface="+mn-cs"/>
                        </a:rPr>
                        <a:t> files found in </a:t>
                      </a:r>
                      <a:r>
                        <a:rPr lang="en-US" altLang="zh-TW" dirty="0" smtClean="0"/>
                        <a:t>/System/Library/</a:t>
                      </a:r>
                      <a:r>
                        <a:rPr lang="en-US" altLang="zh-TW" dirty="0" err="1" smtClean="0"/>
                        <a:t>LaunchDaemons</a:t>
                      </a:r>
                      <a:r>
                        <a:rPr lang="en-US" altLang="zh-TW" dirty="0" smtClean="0"/>
                        <a:t>/</a:t>
                      </a:r>
                      <a:r>
                        <a:rPr lang="en-US" altLang="zh-TW" sz="1800" b="0" i="0" kern="1200" dirty="0" smtClean="0">
                          <a:solidFill>
                            <a:schemeClr val="tx1"/>
                          </a:solidFill>
                          <a:effectLst/>
                          <a:latin typeface="+mn-lt"/>
                          <a:ea typeface="+mn-ea"/>
                          <a:cs typeface="+mn-cs"/>
                        </a:rPr>
                        <a:t> and </a:t>
                      </a:r>
                      <a:r>
                        <a:rPr lang="en-US" altLang="zh-TW" dirty="0" smtClean="0"/>
                        <a:t>/Library/</a:t>
                      </a:r>
                      <a:r>
                        <a:rPr lang="en-US" altLang="zh-TW" dirty="0" err="1" smtClean="0"/>
                        <a:t>LaunchDaemons</a:t>
                      </a:r>
                      <a:r>
                        <a:rPr lang="en-US" altLang="zh-TW" dirty="0" smtClean="0"/>
                        <a:t>/</a:t>
                      </a:r>
                      <a:r>
                        <a:rPr lang="en-US" altLang="zh-TW" sz="1800" b="0" i="0" kern="1200" dirty="0" smtClean="0">
                          <a:solidFill>
                            <a:schemeClr val="tx1"/>
                          </a:solidFill>
                          <a:effectLst/>
                          <a:latin typeface="+mn-lt"/>
                          <a:ea typeface="+mn-ea"/>
                          <a:cs typeface="+mn-cs"/>
                        </a:rPr>
                        <a:t>. Required Launch Daemons parameters include a </a:t>
                      </a:r>
                      <a:r>
                        <a:rPr lang="en-US" altLang="zh-TW" dirty="0" smtClean="0"/>
                        <a:t>Label</a:t>
                      </a:r>
                      <a:r>
                        <a:rPr lang="en-US" altLang="zh-TW" sz="1800" b="0" i="0" kern="1200" dirty="0" smtClean="0">
                          <a:solidFill>
                            <a:schemeClr val="tx1"/>
                          </a:solidFill>
                          <a:effectLst/>
                          <a:latin typeface="+mn-lt"/>
                          <a:ea typeface="+mn-ea"/>
                          <a:cs typeface="+mn-cs"/>
                        </a:rPr>
                        <a:t> to identify the task, </a:t>
                      </a:r>
                      <a:r>
                        <a:rPr lang="en-US" altLang="zh-TW" dirty="0" smtClean="0"/>
                        <a:t>Program</a:t>
                      </a:r>
                      <a:r>
                        <a:rPr lang="en-US" altLang="zh-TW" sz="1800" b="0" i="0" kern="1200" dirty="0" smtClean="0">
                          <a:solidFill>
                            <a:schemeClr val="tx1"/>
                          </a:solidFill>
                          <a:effectLst/>
                          <a:latin typeface="+mn-lt"/>
                          <a:ea typeface="+mn-ea"/>
                          <a:cs typeface="+mn-cs"/>
                        </a:rPr>
                        <a:t> to provide a path to the executable, and </a:t>
                      </a:r>
                      <a:r>
                        <a:rPr lang="en-US" altLang="zh-TW" dirty="0" err="1" smtClean="0"/>
                        <a:t>RunAtLoad</a:t>
                      </a:r>
                      <a:r>
                        <a:rPr lang="en-US" altLang="zh-TW" sz="1800" b="0" i="0" kern="1200" dirty="0" smtClean="0">
                          <a:solidFill>
                            <a:schemeClr val="tx1"/>
                          </a:solidFill>
                          <a:effectLst/>
                          <a:latin typeface="+mn-lt"/>
                          <a:ea typeface="+mn-ea"/>
                          <a:cs typeface="+mn-cs"/>
                        </a:rPr>
                        <a:t> to specify when the task is run. Launch Daemons are often used to provide access to shared resources, updates to software, or conduct automation tasks.</a:t>
                      </a:r>
                    </a:p>
                    <a:p>
                      <a:pPr marL="285750" indent="-285750" fontAlgn="t">
                        <a:buFont typeface="Wingdings" panose="05000000000000000000" pitchFamily="2" charset="2"/>
                        <a:buChar char="n"/>
                      </a:pPr>
                      <a:r>
                        <a:rPr lang="zh-TW" altLang="en-US" sz="1800" dirty="0" smtClean="0">
                          <a:effectLst/>
                        </a:rPr>
                        <a:t>攻擊者可能會建立或修改啟動守護程序來執行惡意負載，作為持久性的一部分。</a:t>
                      </a:r>
                      <a:r>
                        <a:rPr lang="en-US" altLang="zh-TW" sz="1800" dirty="0" smtClean="0">
                          <a:effectLst/>
                        </a:rPr>
                        <a:t>Launch Daemons </a:t>
                      </a:r>
                      <a:r>
                        <a:rPr lang="zh-TW" altLang="en-US" sz="1800" dirty="0" smtClean="0">
                          <a:effectLst/>
                        </a:rPr>
                        <a:t>是用於與 </a:t>
                      </a:r>
                      <a:r>
                        <a:rPr lang="en-US" altLang="zh-TW" sz="1800" dirty="0" err="1" smtClean="0">
                          <a:effectLst/>
                        </a:rPr>
                        <a:t>Launchd</a:t>
                      </a:r>
                      <a:r>
                        <a:rPr lang="zh-TW" altLang="en-US" sz="1800" dirty="0" smtClean="0">
                          <a:effectLst/>
                        </a:rPr>
                        <a:t>（</a:t>
                      </a:r>
                      <a:r>
                        <a:rPr lang="en-US" altLang="zh-TW" sz="1800" dirty="0" err="1" smtClean="0">
                          <a:effectLst/>
                        </a:rPr>
                        <a:t>macOS</a:t>
                      </a:r>
                      <a:r>
                        <a:rPr lang="en-US" altLang="zh-TW" sz="1800" dirty="0" smtClean="0">
                          <a:effectLst/>
                        </a:rPr>
                        <a:t> </a:t>
                      </a:r>
                      <a:r>
                        <a:rPr lang="zh-TW" altLang="en-US" sz="1800" dirty="0" smtClean="0">
                          <a:effectLst/>
                        </a:rPr>
                        <a:t>使用的服務管理框架）互動的 </a:t>
                      </a:r>
                      <a:r>
                        <a:rPr lang="en-US" altLang="zh-TW" sz="1800" dirty="0" err="1" smtClean="0">
                          <a:effectLst/>
                        </a:rPr>
                        <a:t>plist</a:t>
                      </a:r>
                      <a:r>
                        <a:rPr lang="en-US" altLang="zh-TW" sz="1800" dirty="0" smtClean="0">
                          <a:effectLst/>
                        </a:rPr>
                        <a:t> </a:t>
                      </a:r>
                      <a:r>
                        <a:rPr lang="zh-TW" altLang="en-US" sz="1800" dirty="0" smtClean="0">
                          <a:effectLst/>
                        </a:rPr>
                        <a:t>檔案。啟動守護程序需要提升的權限才能安裝，在登入之前為系統上的每個使用者執行，並且在背景運行，無需使用者互動。</a:t>
                      </a:r>
                      <a:r>
                        <a:rPr lang="en-US" altLang="zh-TW" sz="1800" dirty="0" smtClean="0">
                          <a:effectLst/>
                        </a:rPr>
                        <a:t>/System/Library/</a:t>
                      </a:r>
                      <a:r>
                        <a:rPr lang="en-US" altLang="zh-TW" sz="1800" dirty="0" err="1" smtClean="0">
                          <a:effectLst/>
                        </a:rPr>
                        <a:t>LaunchDaemons</a:t>
                      </a:r>
                      <a:r>
                        <a:rPr lang="en-US" altLang="zh-TW" sz="1800" dirty="0" smtClean="0">
                          <a:effectLst/>
                        </a:rPr>
                        <a:t>/</a:t>
                      </a:r>
                      <a:r>
                        <a:rPr lang="zh-TW" altLang="en-US" sz="1800" dirty="0" smtClean="0">
                          <a:effectLst/>
                        </a:rPr>
                        <a:t>在 </a:t>
                      </a:r>
                      <a:r>
                        <a:rPr lang="en-US" altLang="zh-TW" sz="1800" dirty="0" err="1" smtClean="0">
                          <a:effectLst/>
                        </a:rPr>
                        <a:t>macOS</a:t>
                      </a:r>
                      <a:r>
                        <a:rPr lang="en-US" altLang="zh-TW" sz="1800" dirty="0" smtClean="0">
                          <a:effectLst/>
                        </a:rPr>
                        <a:t> </a:t>
                      </a:r>
                      <a:r>
                        <a:rPr lang="zh-TW" altLang="en-US" sz="1800" dirty="0" smtClean="0">
                          <a:effectLst/>
                        </a:rPr>
                        <a:t>初始化啟動期間，</a:t>
                      </a:r>
                      <a:r>
                        <a:rPr lang="en-US" altLang="zh-TW" sz="1800" dirty="0" err="1" smtClean="0">
                          <a:effectLst/>
                        </a:rPr>
                        <a:t>launchd</a:t>
                      </a:r>
                      <a:r>
                        <a:rPr lang="en-US" altLang="zh-TW" sz="1800" dirty="0" smtClean="0">
                          <a:effectLst/>
                        </a:rPr>
                        <a:t> </a:t>
                      </a:r>
                      <a:r>
                        <a:rPr lang="zh-TW" altLang="en-US" sz="1800" dirty="0" smtClean="0">
                          <a:effectLst/>
                        </a:rPr>
                        <a:t>程序會從和中找到的 </a:t>
                      </a:r>
                      <a:r>
                        <a:rPr lang="en-US" altLang="zh-TW" sz="1800" dirty="0" err="1" smtClean="0">
                          <a:effectLst/>
                        </a:rPr>
                        <a:t>plist</a:t>
                      </a:r>
                      <a:r>
                        <a:rPr lang="en-US" altLang="zh-TW" sz="1800" dirty="0" smtClean="0">
                          <a:effectLst/>
                        </a:rPr>
                        <a:t> </a:t>
                      </a:r>
                      <a:r>
                        <a:rPr lang="zh-TW" altLang="en-US" sz="1800" dirty="0" smtClean="0">
                          <a:effectLst/>
                        </a:rPr>
                        <a:t>檔案載入按需啟動系統級守護程序的參數</a:t>
                      </a:r>
                      <a:r>
                        <a:rPr lang="en-US" altLang="zh-TW" sz="1800" dirty="0" smtClean="0">
                          <a:effectLst/>
                        </a:rPr>
                        <a:t>/Library/</a:t>
                      </a:r>
                      <a:r>
                        <a:rPr lang="en-US" altLang="zh-TW" sz="1800" dirty="0" err="1" smtClean="0">
                          <a:effectLst/>
                        </a:rPr>
                        <a:t>LaunchDaemons</a:t>
                      </a:r>
                      <a:r>
                        <a:rPr lang="en-US" altLang="zh-TW" sz="1800" dirty="0" smtClean="0">
                          <a:effectLst/>
                        </a:rPr>
                        <a:t>/</a:t>
                      </a:r>
                      <a:r>
                        <a:rPr lang="zh-TW" altLang="en-US" sz="1800" dirty="0" smtClean="0">
                          <a:effectLst/>
                        </a:rPr>
                        <a:t>。所需的啟動守護程序參數包括</a:t>
                      </a:r>
                      <a:r>
                        <a:rPr lang="en-US" altLang="zh-TW" sz="1800" dirty="0" smtClean="0">
                          <a:effectLst/>
                        </a:rPr>
                        <a:t>Label</a:t>
                      </a:r>
                      <a:r>
                        <a:rPr lang="zh-TW" altLang="en-US" sz="1800" dirty="0" smtClean="0">
                          <a:effectLst/>
                        </a:rPr>
                        <a:t>用於標識任務、</a:t>
                      </a:r>
                      <a:r>
                        <a:rPr lang="en-US" altLang="zh-TW" sz="1800" dirty="0" smtClean="0">
                          <a:effectLst/>
                        </a:rPr>
                        <a:t>Program</a:t>
                      </a:r>
                      <a:r>
                        <a:rPr lang="zh-TW" altLang="en-US" sz="1800" dirty="0" smtClean="0">
                          <a:effectLst/>
                        </a:rPr>
                        <a:t>提供可執行檔的路徑以及</a:t>
                      </a:r>
                      <a:r>
                        <a:rPr lang="en-US" altLang="zh-TW" sz="1800" dirty="0" err="1" smtClean="0">
                          <a:effectLst/>
                        </a:rPr>
                        <a:t>RunAtLoad</a:t>
                      </a:r>
                      <a:r>
                        <a:rPr lang="zh-TW" altLang="en-US" sz="1800" dirty="0" smtClean="0">
                          <a:effectLst/>
                        </a:rPr>
                        <a:t>指定任務運行時間的參數。啟動守護程序通常用於提供對共享資源的存取、軟體更新或執行自動化任務。</a:t>
                      </a:r>
                      <a:endParaRPr lang="en-US" sz="18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0DBEB"/>
                    </a:solidFill>
                  </a:tcPr>
                </a:tc>
                <a:extLst>
                  <a:ext uri="{0D108BD9-81ED-4DB2-BD59-A6C34878D82A}">
                    <a16:rowId xmlns:a16="http://schemas.microsoft.com/office/drawing/2014/main" val="1904513927"/>
                  </a:ext>
                </a:extLst>
              </a:tr>
            </a:tbl>
          </a:graphicData>
        </a:graphic>
      </p:graphicFrame>
      <p:sp>
        <p:nvSpPr>
          <p:cNvPr id="10" name="矩形 9"/>
          <p:cNvSpPr/>
          <p:nvPr/>
        </p:nvSpPr>
        <p:spPr>
          <a:xfrm>
            <a:off x="0" y="136525"/>
            <a:ext cx="13000931" cy="461665"/>
          </a:xfrm>
          <a:prstGeom prst="rect">
            <a:avLst/>
          </a:prstGeom>
        </p:spPr>
        <p:txBody>
          <a:bodyPr wrap="none">
            <a:spAutoFit/>
          </a:bodyPr>
          <a:lstStyle/>
          <a:p>
            <a:r>
              <a:rPr lang="en-US" altLang="zh-TW" sz="2400" dirty="0"/>
              <a:t>6</a:t>
            </a:r>
            <a:r>
              <a:rPr lang="en-US" altLang="zh-TW" sz="2400" dirty="0" smtClean="0"/>
              <a:t>.</a:t>
            </a:r>
            <a:r>
              <a:rPr lang="zh-TW" altLang="en-US" sz="2400" dirty="0" smtClean="0"/>
              <a:t>權限提升</a:t>
            </a:r>
            <a:r>
              <a:rPr lang="en-US" altLang="zh-TW" sz="2400" dirty="0" smtClean="0"/>
              <a:t>Privilege Escalation</a:t>
            </a:r>
            <a:r>
              <a:rPr lang="zh-TW" altLang="en-US" sz="2400" dirty="0" smtClean="0"/>
              <a:t> 戰術</a:t>
            </a:r>
            <a:r>
              <a:rPr lang="en-US" altLang="zh-TW" sz="2400" dirty="0" smtClean="0"/>
              <a:t>|</a:t>
            </a:r>
            <a:r>
              <a:rPr lang="en-US" altLang="zh-TW" sz="2000" dirty="0"/>
              <a:t>6</a:t>
            </a:r>
            <a:r>
              <a:rPr lang="en-US" altLang="zh-TW" sz="2000" dirty="0" smtClean="0"/>
              <a:t>.</a:t>
            </a:r>
            <a:r>
              <a:rPr lang="zh-TW" altLang="en-US" sz="2000" b="1" dirty="0" smtClean="0">
                <a:solidFill>
                  <a:srgbClr val="FF0000"/>
                </a:solidFill>
              </a:rPr>
              <a:t>建立或修改系統進程 </a:t>
            </a:r>
            <a:r>
              <a:rPr lang="en-US" altLang="zh-TW" sz="2000" b="1" dirty="0">
                <a:solidFill>
                  <a:srgbClr val="FF0000"/>
                </a:solidFill>
              </a:rPr>
              <a:t>Create or Modify System Process </a:t>
            </a:r>
            <a:r>
              <a:rPr lang="en-US" altLang="zh-TW" sz="2000" dirty="0" smtClean="0"/>
              <a:t>(4)</a:t>
            </a:r>
            <a:r>
              <a:rPr lang="zh-TW" altLang="en-US" sz="2000" dirty="0" smtClean="0"/>
              <a:t>技術</a:t>
            </a:r>
            <a:endParaRPr lang="en-US" altLang="zh-TW" sz="3200" dirty="0"/>
          </a:p>
        </p:txBody>
      </p:sp>
    </p:spTree>
    <p:extLst>
      <p:ext uri="{BB962C8B-B14F-4D97-AF65-F5344CB8AC3E}">
        <p14:creationId xmlns:p14="http://schemas.microsoft.com/office/powerpoint/2010/main" val="563008826"/>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p:cNvGraphicFramePr>
            <a:graphicFrameLocks noGrp="1"/>
          </p:cNvGraphicFramePr>
          <p:nvPr>
            <p:extLst>
              <p:ext uri="{D42A27DB-BD31-4B8C-83A1-F6EECF244321}">
                <p14:modId xmlns:p14="http://schemas.microsoft.com/office/powerpoint/2010/main" val="2242953554"/>
              </p:ext>
            </p:extLst>
          </p:nvPr>
        </p:nvGraphicFramePr>
        <p:xfrm>
          <a:off x="146223" y="1538669"/>
          <a:ext cx="11804985" cy="4068915"/>
        </p:xfrm>
        <a:graphic>
          <a:graphicData uri="http://schemas.openxmlformats.org/drawingml/2006/table">
            <a:tbl>
              <a:tblPr/>
              <a:tblGrid>
                <a:gridCol w="938755">
                  <a:extLst>
                    <a:ext uri="{9D8B030D-6E8A-4147-A177-3AD203B41FA5}">
                      <a16:colId xmlns:a16="http://schemas.microsoft.com/office/drawing/2014/main" val="3772659884"/>
                    </a:ext>
                  </a:extLst>
                </a:gridCol>
                <a:gridCol w="1614155">
                  <a:extLst>
                    <a:ext uri="{9D8B030D-6E8A-4147-A177-3AD203B41FA5}">
                      <a16:colId xmlns:a16="http://schemas.microsoft.com/office/drawing/2014/main" val="2877839457"/>
                    </a:ext>
                  </a:extLst>
                </a:gridCol>
                <a:gridCol w="9252075">
                  <a:extLst>
                    <a:ext uri="{9D8B030D-6E8A-4147-A177-3AD203B41FA5}">
                      <a16:colId xmlns:a16="http://schemas.microsoft.com/office/drawing/2014/main" val="3645969166"/>
                    </a:ext>
                  </a:extLst>
                </a:gridCol>
              </a:tblGrid>
              <a:tr h="678617">
                <a:tc>
                  <a:txBody>
                    <a:bodyPr/>
                    <a:lstStyle/>
                    <a:p>
                      <a:pPr algn="l" fontAlgn="b"/>
                      <a:r>
                        <a:rPr lang="en-US" sz="1400" b="1" dirty="0">
                          <a:effectLst/>
                        </a:rPr>
                        <a:t>ID</a:t>
                      </a:r>
                    </a:p>
                  </a:txBody>
                  <a:tcPr marL="68870" marR="68870" marT="34435" marB="3443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smtClean="0">
                          <a:effectLst/>
                        </a:rPr>
                        <a:t>Name</a:t>
                      </a:r>
                      <a:endParaRPr lang="en-US" sz="1400" b="1" dirty="0">
                        <a:effectLst/>
                      </a:endParaRPr>
                    </a:p>
                  </a:txBody>
                  <a:tcPr marL="68870" marR="68870" marT="34435" marB="3443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smtClean="0">
                          <a:effectLst/>
                        </a:rPr>
                        <a:t>Description</a:t>
                      </a:r>
                      <a:endParaRPr lang="en-US" sz="1400" b="1" dirty="0">
                        <a:effectLst/>
                      </a:endParaRPr>
                    </a:p>
                  </a:txBody>
                  <a:tcPr marL="68870" marR="68870" marT="34435" marB="3443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2095200646"/>
                  </a:ext>
                </a:extLst>
              </a:tr>
              <a:tr h="3390298">
                <a:tc>
                  <a:txBody>
                    <a:bodyPr/>
                    <a:lstStyle/>
                    <a:p>
                      <a:pPr fontAlgn="t"/>
                      <a:r>
                        <a:rPr lang="en-US" altLang="zh-TW" sz="1800" b="0" i="0" u="none" strike="noStrike" kern="1200" dirty="0" smtClean="0">
                          <a:solidFill>
                            <a:schemeClr val="tx1"/>
                          </a:solidFill>
                          <a:effectLst/>
                          <a:latin typeface="+mn-lt"/>
                          <a:ea typeface="+mn-ea"/>
                          <a:cs typeface="+mn-cs"/>
                          <a:hlinkClick r:id="rId2"/>
                        </a:rPr>
                        <a:t>S0401</a:t>
                      </a:r>
                      <a:endParaRPr lang="en-US" sz="1800" b="1" dirty="0">
                        <a:effectLst/>
                        <a:latin typeface="+mn-l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fontAlgn="t"/>
                      <a:r>
                        <a:rPr lang="en-US" altLang="zh-TW" sz="1800" b="0" i="0" u="none" strike="noStrike" kern="1200" dirty="0" err="1" smtClean="0">
                          <a:solidFill>
                            <a:schemeClr val="tx1"/>
                          </a:solidFill>
                          <a:effectLst/>
                          <a:latin typeface="+mn-lt"/>
                          <a:ea typeface="+mn-ea"/>
                          <a:cs typeface="+mn-cs"/>
                          <a:hlinkClick r:id="rId2"/>
                        </a:rPr>
                        <a:t>Exaramel</a:t>
                      </a:r>
                      <a:r>
                        <a:rPr lang="en-US" altLang="zh-TW" sz="1800" b="0" i="0" u="none" strike="noStrike" kern="1200" dirty="0" smtClean="0">
                          <a:solidFill>
                            <a:schemeClr val="tx1"/>
                          </a:solidFill>
                          <a:effectLst/>
                          <a:latin typeface="+mn-lt"/>
                          <a:ea typeface="+mn-ea"/>
                          <a:cs typeface="+mn-cs"/>
                          <a:hlinkClick r:id="rId2"/>
                        </a:rPr>
                        <a:t> for Linux</a:t>
                      </a:r>
                      <a:endParaRPr lang="en-US" altLang="zh-TW" sz="1800" b="0" i="0" u="none" strike="noStrike" kern="1200" dirty="0" smtClean="0">
                        <a:solidFill>
                          <a:schemeClr val="tx1"/>
                        </a:solidFill>
                        <a:effectLst/>
                        <a:latin typeface="+mn-lt"/>
                        <a:ea typeface="+mn-ea"/>
                        <a:cs typeface="+mn-cs"/>
                      </a:endParaRPr>
                    </a:p>
                    <a:p>
                      <a:pPr fontAlgn="t"/>
                      <a:r>
                        <a:rPr lang="zh-TW" altLang="en-US" sz="1600" b="1" dirty="0" smtClean="0">
                          <a:effectLst/>
                          <a:latin typeface="+mj-ea"/>
                          <a:ea typeface="+mj-ea"/>
                        </a:rPr>
                        <a:t>適用於 </a:t>
                      </a:r>
                      <a:r>
                        <a:rPr lang="en-US" sz="1600" b="1" dirty="0" smtClean="0">
                          <a:effectLst/>
                          <a:latin typeface="+mj-ea"/>
                          <a:ea typeface="+mj-ea"/>
                        </a:rPr>
                        <a:t>Linux </a:t>
                      </a:r>
                      <a:r>
                        <a:rPr lang="zh-TW" altLang="en-US" sz="1600" b="1" dirty="0" smtClean="0">
                          <a:effectLst/>
                          <a:latin typeface="+mj-ea"/>
                          <a:ea typeface="+mj-ea"/>
                        </a:rPr>
                        <a:t>的 </a:t>
                      </a:r>
                      <a:r>
                        <a:rPr lang="en-US" sz="1600" b="1" dirty="0" err="1" smtClean="0">
                          <a:effectLst/>
                          <a:latin typeface="+mj-ea"/>
                          <a:ea typeface="+mj-ea"/>
                        </a:rPr>
                        <a:t>Exaramel</a:t>
                      </a:r>
                      <a:endParaRPr lang="en-US" sz="1600" b="1" dirty="0">
                        <a:effectLst/>
                        <a:latin typeface="+mj-ea"/>
                        <a:ea typeface="+mj-ea"/>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marL="285750" indent="-285750" fontAlgn="t">
                        <a:buFont typeface="Wingdings" panose="05000000000000000000" pitchFamily="2" charset="2"/>
                        <a:buChar char="n"/>
                      </a:pPr>
                      <a:r>
                        <a:rPr lang="en-US" altLang="zh-TW" sz="1800" b="0" i="0" u="none" strike="noStrike" kern="1200" dirty="0" err="1" smtClean="0">
                          <a:solidFill>
                            <a:schemeClr val="tx1"/>
                          </a:solidFill>
                          <a:effectLst/>
                          <a:latin typeface="+mn-lt"/>
                          <a:ea typeface="+mn-ea"/>
                          <a:cs typeface="+mn-cs"/>
                          <a:hlinkClick r:id="rId2"/>
                        </a:rPr>
                        <a:t>Exaramel</a:t>
                      </a:r>
                      <a:r>
                        <a:rPr lang="en-US" altLang="zh-TW" sz="1800" b="0" i="0" u="none" strike="noStrike" kern="1200" dirty="0" smtClean="0">
                          <a:solidFill>
                            <a:schemeClr val="tx1"/>
                          </a:solidFill>
                          <a:effectLst/>
                          <a:latin typeface="+mn-lt"/>
                          <a:ea typeface="+mn-ea"/>
                          <a:cs typeface="+mn-cs"/>
                          <a:hlinkClick r:id="rId2"/>
                        </a:rPr>
                        <a:t> for Linux</a:t>
                      </a:r>
                      <a:r>
                        <a:rPr lang="en-US" altLang="zh-TW" sz="1800" b="0" i="0" kern="1200" dirty="0" smtClean="0">
                          <a:solidFill>
                            <a:schemeClr val="tx1"/>
                          </a:solidFill>
                          <a:effectLst/>
                          <a:latin typeface="+mn-lt"/>
                          <a:ea typeface="+mn-ea"/>
                          <a:cs typeface="+mn-cs"/>
                        </a:rPr>
                        <a:t> has a hardcoded location that it uses to achieve persistence if the startup system is Upstart or System V and it is running as root.</a:t>
                      </a:r>
                    </a:p>
                    <a:p>
                      <a:pPr marL="285750" indent="-285750" fontAlgn="t">
                        <a:buFont typeface="Wingdings" panose="05000000000000000000" pitchFamily="2" charset="2"/>
                        <a:buChar char="n"/>
                      </a:pPr>
                      <a:r>
                        <a:rPr lang="en-US" altLang="zh-TW" sz="1800" b="0" i="0" u="none" strike="noStrike" kern="1200" dirty="0" err="1" smtClean="0">
                          <a:solidFill>
                            <a:schemeClr val="tx1"/>
                          </a:solidFill>
                          <a:effectLst/>
                          <a:latin typeface="+mn-lt"/>
                          <a:ea typeface="+mn-ea"/>
                          <a:cs typeface="+mn-cs"/>
                          <a:hlinkClick r:id="rId2"/>
                        </a:rPr>
                        <a:t>Exaramel</a:t>
                      </a:r>
                      <a:r>
                        <a:rPr lang="en-US" altLang="zh-TW" sz="1800" b="0" i="0" u="none" strike="noStrike" kern="1200" dirty="0" smtClean="0">
                          <a:solidFill>
                            <a:schemeClr val="tx1"/>
                          </a:solidFill>
                          <a:effectLst/>
                          <a:latin typeface="+mn-lt"/>
                          <a:ea typeface="+mn-ea"/>
                          <a:cs typeface="+mn-cs"/>
                          <a:hlinkClick r:id="rId2"/>
                        </a:rPr>
                        <a:t> for Linux</a:t>
                      </a:r>
                      <a:r>
                        <a:rPr lang="zh-TW" altLang="en-US" sz="1800" b="0" i="0" kern="1200" dirty="0" smtClean="0">
                          <a:solidFill>
                            <a:schemeClr val="tx1"/>
                          </a:solidFill>
                          <a:effectLst/>
                          <a:latin typeface="+mn-lt"/>
                          <a:ea typeface="+mn-ea"/>
                          <a:cs typeface="+mn-cs"/>
                        </a:rPr>
                        <a:t>有一個硬編碼位置，如果啟動系統是 </a:t>
                      </a:r>
                      <a:r>
                        <a:rPr lang="en-US" altLang="zh-TW" sz="1800" b="0" i="0" kern="1200" dirty="0" smtClean="0">
                          <a:solidFill>
                            <a:schemeClr val="tx1"/>
                          </a:solidFill>
                          <a:effectLst/>
                          <a:latin typeface="+mn-lt"/>
                          <a:ea typeface="+mn-ea"/>
                          <a:cs typeface="+mn-cs"/>
                        </a:rPr>
                        <a:t>Upstart </a:t>
                      </a:r>
                      <a:r>
                        <a:rPr lang="zh-TW" altLang="en-US" sz="1800" b="0" i="0" kern="1200" dirty="0" smtClean="0">
                          <a:solidFill>
                            <a:schemeClr val="tx1"/>
                          </a:solidFill>
                          <a:effectLst/>
                          <a:latin typeface="+mn-lt"/>
                          <a:ea typeface="+mn-ea"/>
                          <a:cs typeface="+mn-cs"/>
                        </a:rPr>
                        <a:t>或 </a:t>
                      </a:r>
                      <a:r>
                        <a:rPr lang="en-US" altLang="zh-TW" sz="1800" b="0" i="0" kern="1200" dirty="0" smtClean="0">
                          <a:solidFill>
                            <a:schemeClr val="tx1"/>
                          </a:solidFill>
                          <a:effectLst/>
                          <a:latin typeface="+mn-lt"/>
                          <a:ea typeface="+mn-ea"/>
                          <a:cs typeface="+mn-cs"/>
                        </a:rPr>
                        <a:t>System V </a:t>
                      </a:r>
                      <a:r>
                        <a:rPr lang="zh-TW" altLang="en-US" sz="1800" b="0" i="0" kern="1200" dirty="0" smtClean="0">
                          <a:solidFill>
                            <a:schemeClr val="tx1"/>
                          </a:solidFill>
                          <a:effectLst/>
                          <a:latin typeface="+mn-lt"/>
                          <a:ea typeface="+mn-ea"/>
                          <a:cs typeface="+mn-cs"/>
                        </a:rPr>
                        <a:t>並且以 </a:t>
                      </a:r>
                      <a:r>
                        <a:rPr lang="en-US" altLang="zh-TW" sz="1800" b="0" i="0" kern="1200" dirty="0" smtClean="0">
                          <a:solidFill>
                            <a:schemeClr val="tx1"/>
                          </a:solidFill>
                          <a:effectLst/>
                          <a:latin typeface="+mn-lt"/>
                          <a:ea typeface="+mn-ea"/>
                          <a:cs typeface="+mn-cs"/>
                        </a:rPr>
                        <a:t>root </a:t>
                      </a:r>
                      <a:r>
                        <a:rPr lang="zh-TW" altLang="en-US" sz="1800" b="0" i="0" kern="1200" dirty="0" smtClean="0">
                          <a:solidFill>
                            <a:schemeClr val="tx1"/>
                          </a:solidFill>
                          <a:effectLst/>
                          <a:latin typeface="+mn-lt"/>
                          <a:ea typeface="+mn-ea"/>
                          <a:cs typeface="+mn-cs"/>
                        </a:rPr>
                        <a:t>身分運行，則可使用該位置來實現持久性。</a:t>
                      </a:r>
                      <a:endParaRPr lang="en-US" altLang="zh-TW" sz="1700" b="0" i="0" kern="1200" dirty="0" smtClean="0">
                        <a:solidFill>
                          <a:schemeClr val="tx1"/>
                        </a:solidFill>
                        <a:effectLst/>
                        <a:latin typeface="+mn-lt"/>
                        <a:ea typeface="+mn-ea"/>
                        <a:cs typeface="+mn-cs"/>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2489582577"/>
                  </a:ext>
                </a:extLst>
              </a:tr>
            </a:tbl>
          </a:graphicData>
        </a:graphic>
      </p:graphicFrame>
      <p:sp>
        <p:nvSpPr>
          <p:cNvPr id="7" name="投影片編號版面配置區 6"/>
          <p:cNvSpPr>
            <a:spLocks noGrp="1"/>
          </p:cNvSpPr>
          <p:nvPr>
            <p:ph type="sldNum" sz="quarter" idx="12"/>
          </p:nvPr>
        </p:nvSpPr>
        <p:spPr/>
        <p:txBody>
          <a:bodyPr/>
          <a:lstStyle/>
          <a:p>
            <a:fld id="{D16C3A51-89D0-4E4D-AA61-5A30A561532A}" type="slidenum">
              <a:rPr lang="zh-TW" altLang="en-US" smtClean="0"/>
              <a:pPr/>
              <a:t>64</a:t>
            </a:fld>
            <a:endParaRPr lang="zh-TW" altLang="en-US"/>
          </a:p>
        </p:txBody>
      </p:sp>
      <p:sp>
        <p:nvSpPr>
          <p:cNvPr id="6" name="矩形 5"/>
          <p:cNvSpPr/>
          <p:nvPr/>
        </p:nvSpPr>
        <p:spPr>
          <a:xfrm>
            <a:off x="0" y="786243"/>
            <a:ext cx="4315605" cy="461665"/>
          </a:xfrm>
          <a:prstGeom prst="rect">
            <a:avLst/>
          </a:prstGeom>
        </p:spPr>
        <p:txBody>
          <a:bodyPr wrap="none">
            <a:spAutoFit/>
          </a:bodyPr>
          <a:lstStyle/>
          <a:p>
            <a:r>
              <a:rPr lang="en-US" altLang="zh-TW" sz="2400" b="1" dirty="0" smtClean="0">
                <a:solidFill>
                  <a:srgbClr val="39434C"/>
                </a:solidFill>
                <a:latin typeface="Roboto-Light"/>
              </a:rPr>
              <a:t>Procedure Examples</a:t>
            </a:r>
            <a:r>
              <a:rPr lang="zh-TW" altLang="en-US" sz="2400" b="1" dirty="0" smtClean="0">
                <a:solidFill>
                  <a:srgbClr val="39434C"/>
                </a:solidFill>
                <a:latin typeface="Roboto-Light"/>
              </a:rPr>
              <a:t>  程式</a:t>
            </a:r>
            <a:r>
              <a:rPr lang="zh-TW" altLang="en-US" sz="2400" b="1" dirty="0">
                <a:solidFill>
                  <a:srgbClr val="39434C"/>
                </a:solidFill>
                <a:latin typeface="Roboto-Light"/>
              </a:rPr>
              <a:t>範例</a:t>
            </a:r>
            <a:endParaRPr lang="zh-TW" altLang="en-US" sz="2400" b="1" dirty="0"/>
          </a:p>
        </p:txBody>
      </p:sp>
      <p:sp>
        <p:nvSpPr>
          <p:cNvPr id="8" name="矩形 7"/>
          <p:cNvSpPr/>
          <p:nvPr/>
        </p:nvSpPr>
        <p:spPr>
          <a:xfrm>
            <a:off x="0" y="33818"/>
            <a:ext cx="13000931" cy="461665"/>
          </a:xfrm>
          <a:prstGeom prst="rect">
            <a:avLst/>
          </a:prstGeom>
        </p:spPr>
        <p:txBody>
          <a:bodyPr wrap="none">
            <a:spAutoFit/>
          </a:bodyPr>
          <a:lstStyle/>
          <a:p>
            <a:r>
              <a:rPr lang="en-US" altLang="zh-TW" sz="2400" dirty="0"/>
              <a:t>6</a:t>
            </a:r>
            <a:r>
              <a:rPr lang="en-US" altLang="zh-TW" sz="2400" dirty="0" smtClean="0"/>
              <a:t>.</a:t>
            </a:r>
            <a:r>
              <a:rPr lang="zh-TW" altLang="en-US" sz="2400" dirty="0" smtClean="0"/>
              <a:t>權限提升</a:t>
            </a:r>
            <a:r>
              <a:rPr lang="en-US" altLang="zh-TW" sz="2400" dirty="0" smtClean="0"/>
              <a:t>Privilege Escalation</a:t>
            </a:r>
            <a:r>
              <a:rPr lang="zh-TW" altLang="en-US" sz="2400" dirty="0" smtClean="0"/>
              <a:t> 戰術</a:t>
            </a:r>
            <a:r>
              <a:rPr lang="en-US" altLang="zh-TW" sz="2400" dirty="0" smtClean="0"/>
              <a:t>|</a:t>
            </a:r>
            <a:r>
              <a:rPr lang="en-US" altLang="zh-TW" sz="2000" dirty="0"/>
              <a:t>6</a:t>
            </a:r>
            <a:r>
              <a:rPr lang="en-US" altLang="zh-TW" sz="2000" dirty="0" smtClean="0"/>
              <a:t>.</a:t>
            </a:r>
            <a:r>
              <a:rPr lang="zh-TW" altLang="en-US" sz="2000" b="1" dirty="0" smtClean="0">
                <a:solidFill>
                  <a:srgbClr val="FF0000"/>
                </a:solidFill>
              </a:rPr>
              <a:t>建立或修改系統進程 </a:t>
            </a:r>
            <a:r>
              <a:rPr lang="en-US" altLang="zh-TW" sz="2000" b="1" dirty="0">
                <a:solidFill>
                  <a:srgbClr val="FF0000"/>
                </a:solidFill>
              </a:rPr>
              <a:t>Create or Modify System Process </a:t>
            </a:r>
            <a:r>
              <a:rPr lang="en-US" altLang="zh-TW" sz="2000" dirty="0" smtClean="0"/>
              <a:t>(4)</a:t>
            </a:r>
            <a:r>
              <a:rPr lang="zh-TW" altLang="en-US" sz="2000" dirty="0" smtClean="0"/>
              <a:t>技術</a:t>
            </a:r>
            <a:endParaRPr lang="en-US" altLang="zh-TW" sz="3200" dirty="0"/>
          </a:p>
        </p:txBody>
      </p:sp>
    </p:spTree>
    <p:extLst>
      <p:ext uri="{BB962C8B-B14F-4D97-AF65-F5344CB8AC3E}">
        <p14:creationId xmlns:p14="http://schemas.microsoft.com/office/powerpoint/2010/main" val="3355998856"/>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p:cNvGraphicFramePr>
            <a:graphicFrameLocks noGrp="1"/>
          </p:cNvGraphicFramePr>
          <p:nvPr>
            <p:extLst>
              <p:ext uri="{D42A27DB-BD31-4B8C-83A1-F6EECF244321}">
                <p14:modId xmlns:p14="http://schemas.microsoft.com/office/powerpoint/2010/main" val="2320340915"/>
              </p:ext>
            </p:extLst>
          </p:nvPr>
        </p:nvGraphicFramePr>
        <p:xfrm>
          <a:off x="146223" y="508054"/>
          <a:ext cx="11804985" cy="6151531"/>
        </p:xfrm>
        <a:graphic>
          <a:graphicData uri="http://schemas.openxmlformats.org/drawingml/2006/table">
            <a:tbl>
              <a:tblPr/>
              <a:tblGrid>
                <a:gridCol w="938755">
                  <a:extLst>
                    <a:ext uri="{9D8B030D-6E8A-4147-A177-3AD203B41FA5}">
                      <a16:colId xmlns:a16="http://schemas.microsoft.com/office/drawing/2014/main" val="3772659884"/>
                    </a:ext>
                  </a:extLst>
                </a:gridCol>
                <a:gridCol w="1609527">
                  <a:extLst>
                    <a:ext uri="{9D8B030D-6E8A-4147-A177-3AD203B41FA5}">
                      <a16:colId xmlns:a16="http://schemas.microsoft.com/office/drawing/2014/main" val="2877839457"/>
                    </a:ext>
                  </a:extLst>
                </a:gridCol>
                <a:gridCol w="9256703">
                  <a:extLst>
                    <a:ext uri="{9D8B030D-6E8A-4147-A177-3AD203B41FA5}">
                      <a16:colId xmlns:a16="http://schemas.microsoft.com/office/drawing/2014/main" val="3645969166"/>
                    </a:ext>
                  </a:extLst>
                </a:gridCol>
              </a:tblGrid>
              <a:tr h="412957">
                <a:tc>
                  <a:txBody>
                    <a:bodyPr/>
                    <a:lstStyle/>
                    <a:p>
                      <a:pPr algn="l" fontAlgn="b"/>
                      <a:r>
                        <a:rPr lang="en-US" sz="1400" b="1" dirty="0">
                          <a:effectLst/>
                        </a:rPr>
                        <a:t>ID</a:t>
                      </a:r>
                    </a:p>
                  </a:txBody>
                  <a:tcPr marL="68870" marR="68870" marT="34435" marB="3443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a:effectLst/>
                        </a:rPr>
                        <a:t>Mitigation</a:t>
                      </a:r>
                    </a:p>
                  </a:txBody>
                  <a:tcPr marL="68870" marR="68870" marT="34435" marB="3443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a:effectLst/>
                        </a:rPr>
                        <a:t>Description</a:t>
                      </a:r>
                    </a:p>
                  </a:txBody>
                  <a:tcPr marL="68870" marR="68870" marT="34435" marB="3443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2095200646"/>
                  </a:ext>
                </a:extLst>
              </a:tr>
              <a:tr h="1051008">
                <a:tc>
                  <a:txBody>
                    <a:bodyPr/>
                    <a:lstStyle/>
                    <a:p>
                      <a:pPr fontAlgn="t"/>
                      <a:r>
                        <a:rPr lang="en-US" altLang="zh-TW" sz="1800" b="0" i="0" u="none" strike="noStrike" kern="1200" dirty="0" smtClean="0">
                          <a:solidFill>
                            <a:schemeClr val="tx1"/>
                          </a:solidFill>
                          <a:effectLst/>
                          <a:latin typeface="+mn-lt"/>
                          <a:ea typeface="+mn-ea"/>
                          <a:cs typeface="+mn-cs"/>
                          <a:hlinkClick r:id="rId2"/>
                        </a:rPr>
                        <a:t>M1047</a:t>
                      </a:r>
                      <a:endParaRPr lang="en-US" sz="1800" b="1" dirty="0">
                        <a:effectLst/>
                        <a:latin typeface="+mn-l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2"/>
                        </a:rPr>
                        <a:t>Audit</a:t>
                      </a:r>
                      <a:endParaRPr lang="en-US"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marL="285750" indent="-285750" fontAlgn="t">
                        <a:buFont typeface="Wingdings" panose="05000000000000000000" pitchFamily="2" charset="2"/>
                        <a:buChar char="n"/>
                      </a:pPr>
                      <a:r>
                        <a:rPr lang="en-US" altLang="zh-TW" sz="1800" b="0" i="0" kern="1200" dirty="0" smtClean="0">
                          <a:solidFill>
                            <a:schemeClr val="tx1"/>
                          </a:solidFill>
                          <a:effectLst/>
                          <a:latin typeface="+mn-lt"/>
                          <a:ea typeface="+mn-ea"/>
                          <a:cs typeface="+mn-cs"/>
                        </a:rPr>
                        <a:t>Use auditing tools capable of detecting privilege and service abuse opportunities on systems within an enterprise and correct them.</a:t>
                      </a:r>
                    </a:p>
                    <a:p>
                      <a:pPr marL="285750" indent="-285750" fontAlgn="t">
                        <a:buFont typeface="Wingdings" panose="05000000000000000000" pitchFamily="2" charset="2"/>
                        <a:buChar char="n"/>
                      </a:pPr>
                      <a:r>
                        <a:rPr lang="zh-TW" altLang="en-US" sz="1800" b="0" i="0" kern="1200" dirty="0" smtClean="0">
                          <a:solidFill>
                            <a:schemeClr val="tx1"/>
                          </a:solidFill>
                          <a:effectLst/>
                          <a:latin typeface="+mn-lt"/>
                          <a:ea typeface="+mn-ea"/>
                          <a:cs typeface="+mn-cs"/>
                        </a:rPr>
                        <a:t>使用能夠檢測企業內系統上的特權和服務濫用機會並糾正它們的審核工具。</a:t>
                      </a:r>
                      <a:endParaRPr lang="en-US" altLang="zh-TW" sz="1700" b="0" i="0" kern="1200" dirty="0" smtClean="0">
                        <a:solidFill>
                          <a:schemeClr val="tx1"/>
                        </a:solidFill>
                        <a:effectLst/>
                        <a:latin typeface="+mn-lt"/>
                        <a:ea typeface="+mn-ea"/>
                        <a:cs typeface="+mn-cs"/>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2489582577"/>
                  </a:ext>
                </a:extLst>
              </a:tr>
              <a:tr h="1337943">
                <a:tc>
                  <a:txBody>
                    <a:bodyPr/>
                    <a:lstStyle/>
                    <a:p>
                      <a:pPr fontAlgn="t"/>
                      <a:r>
                        <a:rPr lang="en-US" altLang="zh-TW" sz="1800" b="0" i="0" u="none" strike="noStrike" kern="1200" dirty="0" smtClean="0">
                          <a:solidFill>
                            <a:schemeClr val="tx1"/>
                          </a:solidFill>
                          <a:effectLst/>
                          <a:latin typeface="+mn-lt"/>
                          <a:ea typeface="+mn-ea"/>
                          <a:cs typeface="+mn-cs"/>
                          <a:hlinkClick r:id="rId3"/>
                        </a:rPr>
                        <a:t>M1040</a:t>
                      </a:r>
                      <a:endParaRPr lang="en-US" sz="14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3"/>
                        </a:rPr>
                        <a:t>Behavior Prevention on Endpoint</a:t>
                      </a:r>
                      <a:endParaRPr lang="en-US" sz="1400" b="1" dirty="0">
                        <a:effectLst/>
                        <a:latin typeface="+mn-l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marL="285750" indent="-285750" fontAlgn="t">
                        <a:buClrTx/>
                        <a:buFont typeface="Wingdings" panose="05000000000000000000" pitchFamily="2" charset="2"/>
                        <a:buChar char="n"/>
                      </a:pPr>
                      <a:r>
                        <a:rPr lang="en-US" altLang="zh-TW" sz="1800" b="0" i="0" kern="1200" dirty="0" smtClean="0">
                          <a:solidFill>
                            <a:schemeClr val="tx1"/>
                          </a:solidFill>
                          <a:effectLst/>
                          <a:latin typeface="+mn-lt"/>
                          <a:ea typeface="+mn-ea"/>
                          <a:cs typeface="+mn-cs"/>
                        </a:rPr>
                        <a:t>On Windows 10, enable Attack Surface Reduction (ASR) rules to prevent an application from writing a signed vulnerable driver to the system. On Windows 10 and 11, enable Microsoft Vulnerable Driver </a:t>
                      </a:r>
                      <a:r>
                        <a:rPr lang="en-US" altLang="zh-TW" sz="1800" b="0" i="0" kern="1200" dirty="0" err="1" smtClean="0">
                          <a:solidFill>
                            <a:schemeClr val="tx1"/>
                          </a:solidFill>
                          <a:effectLst/>
                          <a:latin typeface="+mn-lt"/>
                          <a:ea typeface="+mn-ea"/>
                          <a:cs typeface="+mn-cs"/>
                        </a:rPr>
                        <a:t>Blocklist</a:t>
                      </a:r>
                      <a:r>
                        <a:rPr lang="en-US" altLang="zh-TW" sz="1800" b="0" i="0" kern="1200" dirty="0" smtClean="0">
                          <a:solidFill>
                            <a:schemeClr val="tx1"/>
                          </a:solidFill>
                          <a:effectLst/>
                          <a:latin typeface="+mn-lt"/>
                          <a:ea typeface="+mn-ea"/>
                          <a:cs typeface="+mn-cs"/>
                        </a:rPr>
                        <a:t> to assist in hardening against third party-developed drivers.</a:t>
                      </a:r>
                    </a:p>
                    <a:p>
                      <a:pPr marL="285750" indent="-285750" fontAlgn="t">
                        <a:buClrTx/>
                        <a:buFont typeface="Wingdings" panose="05000000000000000000" pitchFamily="2" charset="2"/>
                        <a:buChar char="n"/>
                      </a:pPr>
                      <a:r>
                        <a:rPr lang="zh-TW" altLang="en-US" sz="1800" b="0" i="0" kern="1200" dirty="0" smtClean="0">
                          <a:solidFill>
                            <a:schemeClr val="tx1"/>
                          </a:solidFill>
                          <a:effectLst/>
                          <a:latin typeface="+mn-lt"/>
                          <a:ea typeface="+mn-ea"/>
                          <a:cs typeface="+mn-cs"/>
                        </a:rPr>
                        <a:t>在 </a:t>
                      </a:r>
                      <a:r>
                        <a:rPr lang="en-US" altLang="zh-TW" sz="1800" b="0" i="0" kern="1200" dirty="0" smtClean="0">
                          <a:solidFill>
                            <a:schemeClr val="tx1"/>
                          </a:solidFill>
                          <a:effectLst/>
                          <a:latin typeface="+mn-lt"/>
                          <a:ea typeface="+mn-ea"/>
                          <a:cs typeface="+mn-cs"/>
                        </a:rPr>
                        <a:t>Windows 10 </a:t>
                      </a:r>
                      <a:r>
                        <a:rPr lang="zh-TW" altLang="en-US" sz="1800" b="0" i="0" kern="1200" dirty="0" smtClean="0">
                          <a:solidFill>
                            <a:schemeClr val="tx1"/>
                          </a:solidFill>
                          <a:effectLst/>
                          <a:latin typeface="+mn-lt"/>
                          <a:ea typeface="+mn-ea"/>
                          <a:cs typeface="+mn-cs"/>
                        </a:rPr>
                        <a:t>上，啟用攻擊面減少 </a:t>
                      </a:r>
                      <a:r>
                        <a:rPr lang="en-US" altLang="zh-TW" sz="1800" b="0" i="0" kern="1200" dirty="0" smtClean="0">
                          <a:solidFill>
                            <a:schemeClr val="tx1"/>
                          </a:solidFill>
                          <a:effectLst/>
                          <a:latin typeface="+mn-lt"/>
                          <a:ea typeface="+mn-ea"/>
                          <a:cs typeface="+mn-cs"/>
                        </a:rPr>
                        <a:t>(ASR) </a:t>
                      </a:r>
                      <a:r>
                        <a:rPr lang="zh-TW" altLang="en-US" sz="1800" b="0" i="0" kern="1200" dirty="0" smtClean="0">
                          <a:solidFill>
                            <a:schemeClr val="tx1"/>
                          </a:solidFill>
                          <a:effectLst/>
                          <a:latin typeface="+mn-lt"/>
                          <a:ea typeface="+mn-ea"/>
                          <a:cs typeface="+mn-cs"/>
                        </a:rPr>
                        <a:t>規則以防止應用程式將簽署的易受攻擊的驅動程式寫入系統。在 </a:t>
                      </a:r>
                      <a:r>
                        <a:rPr lang="en-US" altLang="zh-TW" sz="1800" b="0" i="0" kern="1200" dirty="0" smtClean="0">
                          <a:solidFill>
                            <a:schemeClr val="tx1"/>
                          </a:solidFill>
                          <a:effectLst/>
                          <a:latin typeface="+mn-lt"/>
                          <a:ea typeface="+mn-ea"/>
                          <a:cs typeface="+mn-cs"/>
                        </a:rPr>
                        <a:t>Windows 10 </a:t>
                      </a:r>
                      <a:r>
                        <a:rPr lang="zh-TW" altLang="en-US" sz="1800" b="0" i="0" kern="1200" dirty="0" smtClean="0">
                          <a:solidFill>
                            <a:schemeClr val="tx1"/>
                          </a:solidFill>
                          <a:effectLst/>
                          <a:latin typeface="+mn-lt"/>
                          <a:ea typeface="+mn-ea"/>
                          <a:cs typeface="+mn-cs"/>
                        </a:rPr>
                        <a:t>和 </a:t>
                      </a:r>
                      <a:r>
                        <a:rPr lang="en-US" altLang="zh-TW" sz="1800" b="0" i="0" kern="1200" dirty="0" smtClean="0">
                          <a:solidFill>
                            <a:schemeClr val="tx1"/>
                          </a:solidFill>
                          <a:effectLst/>
                          <a:latin typeface="+mn-lt"/>
                          <a:ea typeface="+mn-ea"/>
                          <a:cs typeface="+mn-cs"/>
                        </a:rPr>
                        <a:t>11 </a:t>
                      </a:r>
                      <a:r>
                        <a:rPr lang="zh-TW" altLang="en-US" sz="1800" b="0" i="0" kern="1200" dirty="0" smtClean="0">
                          <a:solidFill>
                            <a:schemeClr val="tx1"/>
                          </a:solidFill>
                          <a:effectLst/>
                          <a:latin typeface="+mn-lt"/>
                          <a:ea typeface="+mn-ea"/>
                          <a:cs typeface="+mn-cs"/>
                        </a:rPr>
                        <a:t>上，啟用 </a:t>
                      </a:r>
                      <a:r>
                        <a:rPr lang="en-US" altLang="zh-TW" sz="1800" b="0" i="0" kern="1200" dirty="0" smtClean="0">
                          <a:solidFill>
                            <a:schemeClr val="tx1"/>
                          </a:solidFill>
                          <a:effectLst/>
                          <a:latin typeface="+mn-lt"/>
                          <a:ea typeface="+mn-ea"/>
                          <a:cs typeface="+mn-cs"/>
                        </a:rPr>
                        <a:t>Microsoft </a:t>
                      </a:r>
                      <a:r>
                        <a:rPr lang="zh-TW" altLang="en-US" sz="1800" b="0" i="0" kern="1200" dirty="0" smtClean="0">
                          <a:solidFill>
                            <a:schemeClr val="tx1"/>
                          </a:solidFill>
                          <a:effectLst/>
                          <a:latin typeface="+mn-lt"/>
                          <a:ea typeface="+mn-ea"/>
                          <a:cs typeface="+mn-cs"/>
                        </a:rPr>
                        <a:t>漏洞驅動程式阻止清單以協助針對第三方開發的驅動程式進行強化。</a:t>
                      </a:r>
                      <a:endParaRPr lang="zh-TW" altLang="en-US" sz="17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2916449438"/>
                  </a:ext>
                </a:extLst>
              </a:tr>
              <a:tr h="1337943">
                <a:tc>
                  <a:txBody>
                    <a:bodyPr/>
                    <a:lstStyle/>
                    <a:p>
                      <a:pPr fontAlgn="t"/>
                      <a:r>
                        <a:rPr lang="en-US" altLang="zh-TW" sz="1800" b="0" i="0" u="none" strike="noStrike" kern="1200" dirty="0" smtClean="0">
                          <a:solidFill>
                            <a:schemeClr val="tx1"/>
                          </a:solidFill>
                          <a:effectLst/>
                          <a:latin typeface="+mn-lt"/>
                          <a:ea typeface="+mn-ea"/>
                          <a:cs typeface="+mn-cs"/>
                          <a:hlinkClick r:id="rId4"/>
                        </a:rPr>
                        <a:t>M1045</a:t>
                      </a:r>
                      <a:endParaRPr lang="en-US" sz="14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4"/>
                        </a:rPr>
                        <a:t>Code Signing</a:t>
                      </a:r>
                      <a:endParaRPr lang="en-US" sz="1400" b="1" dirty="0">
                        <a:effectLst/>
                        <a:latin typeface="+mn-l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marL="285750" indent="-285750" fontAlgn="t">
                        <a:buClrTx/>
                        <a:buFont typeface="Wingdings" panose="05000000000000000000" pitchFamily="2" charset="2"/>
                        <a:buChar char="n"/>
                      </a:pPr>
                      <a:r>
                        <a:rPr lang="en-US" altLang="zh-TW" sz="1800" b="0" i="0" kern="1200" dirty="0" smtClean="0">
                          <a:solidFill>
                            <a:schemeClr val="tx1"/>
                          </a:solidFill>
                          <a:effectLst/>
                          <a:latin typeface="+mn-lt"/>
                          <a:ea typeface="+mn-ea"/>
                          <a:cs typeface="+mn-cs"/>
                        </a:rPr>
                        <a:t>Enforce registration and execution of only legitimately signed service drivers where possible.</a:t>
                      </a:r>
                    </a:p>
                    <a:p>
                      <a:pPr marL="285750" indent="-285750" fontAlgn="t">
                        <a:buClrTx/>
                        <a:buFont typeface="Wingdings" panose="05000000000000000000" pitchFamily="2" charset="2"/>
                        <a:buChar char="n"/>
                      </a:pPr>
                      <a:r>
                        <a:rPr lang="zh-TW" altLang="en-US" sz="1800" b="0" i="0" kern="1200" dirty="0" smtClean="0">
                          <a:solidFill>
                            <a:schemeClr val="tx1"/>
                          </a:solidFill>
                          <a:effectLst/>
                          <a:latin typeface="+mn-lt"/>
                          <a:ea typeface="+mn-ea"/>
                          <a:cs typeface="+mn-cs"/>
                        </a:rPr>
                        <a:t>盡可能強制註冊並執行僅合法簽署的服務驅動程式。</a:t>
                      </a:r>
                      <a:endParaRPr lang="zh-TW" altLang="en-US" sz="17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3991531576"/>
                  </a:ext>
                </a:extLst>
              </a:tr>
              <a:tr h="1337943">
                <a:tc>
                  <a:txBody>
                    <a:bodyPr/>
                    <a:lstStyle/>
                    <a:p>
                      <a:pPr fontAlgn="t"/>
                      <a:r>
                        <a:rPr lang="en-US" u="none" strike="noStrike" dirty="0">
                          <a:solidFill>
                            <a:srgbClr val="4F7CAC"/>
                          </a:solidFill>
                          <a:effectLst/>
                          <a:hlinkClick r:id="rId5"/>
                        </a:rPr>
                        <a:t>M1033</a:t>
                      </a:r>
                      <a:endParaRPr lang="en-US"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5"/>
                        </a:rPr>
                        <a:t>Limit Software Installation</a:t>
                      </a:r>
                      <a:endParaRPr lang="en-US" sz="1400" b="1" dirty="0">
                        <a:effectLst/>
                        <a:latin typeface="+mn-l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marL="285750" marR="0" indent="-285750" algn="l" defTabSz="914400" rtl="0" eaLnBrk="1" fontAlgn="t" latinLnBrk="0" hangingPunct="1">
                        <a:lnSpc>
                          <a:spcPct val="100000"/>
                        </a:lnSpc>
                        <a:spcBef>
                          <a:spcPts val="0"/>
                        </a:spcBef>
                        <a:spcAft>
                          <a:spcPts val="0"/>
                        </a:spcAft>
                        <a:buClrTx/>
                        <a:buSzTx/>
                        <a:buFont typeface="Wingdings" panose="05000000000000000000" pitchFamily="2" charset="2"/>
                        <a:buChar char="n"/>
                        <a:tabLst/>
                        <a:defRPr/>
                      </a:pPr>
                      <a:r>
                        <a:rPr lang="en-US" altLang="zh-TW" sz="1800" b="0" i="0" kern="1200" dirty="0" smtClean="0">
                          <a:solidFill>
                            <a:schemeClr val="tx1"/>
                          </a:solidFill>
                          <a:effectLst/>
                          <a:latin typeface="+mn-lt"/>
                          <a:ea typeface="+mn-ea"/>
                          <a:cs typeface="+mn-cs"/>
                        </a:rPr>
                        <a:t>Restrict software installation to trusted repositories only and be cautious of orphaned software packages.</a:t>
                      </a:r>
                    </a:p>
                    <a:p>
                      <a:pPr marL="285750" marR="0" indent="-285750" algn="l" defTabSz="914400" rtl="0" eaLnBrk="1" fontAlgn="t" latinLnBrk="0" hangingPunct="1">
                        <a:lnSpc>
                          <a:spcPct val="100000"/>
                        </a:lnSpc>
                        <a:spcBef>
                          <a:spcPts val="0"/>
                        </a:spcBef>
                        <a:spcAft>
                          <a:spcPts val="0"/>
                        </a:spcAft>
                        <a:buClrTx/>
                        <a:buSzTx/>
                        <a:buFont typeface="Wingdings" panose="05000000000000000000" pitchFamily="2" charset="2"/>
                        <a:buChar char="n"/>
                        <a:tabLst/>
                        <a:defRPr/>
                      </a:pPr>
                      <a:r>
                        <a:rPr lang="zh-TW" altLang="en-US" sz="1800" b="0" i="0" kern="1200" dirty="0" smtClean="0">
                          <a:solidFill>
                            <a:schemeClr val="tx1"/>
                          </a:solidFill>
                          <a:effectLst/>
                          <a:latin typeface="+mn-lt"/>
                          <a:ea typeface="+mn-ea"/>
                          <a:cs typeface="+mn-cs"/>
                        </a:rPr>
                        <a:t>僅將軟體安裝限製到受信任的儲存庫，並謹慎對待孤立的軟體包。</a:t>
                      </a:r>
                      <a:endParaRPr lang="en-US" altLang="zh-TW" sz="1800" b="0" i="0" kern="1200" dirty="0" smtClean="0">
                        <a:solidFill>
                          <a:schemeClr val="tx1"/>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3595323131"/>
                  </a:ext>
                </a:extLst>
              </a:tr>
            </a:tbl>
          </a:graphicData>
        </a:graphic>
      </p:graphicFrame>
      <p:sp>
        <p:nvSpPr>
          <p:cNvPr id="7" name="投影片編號版面配置區 6"/>
          <p:cNvSpPr>
            <a:spLocks noGrp="1"/>
          </p:cNvSpPr>
          <p:nvPr>
            <p:ph type="sldNum" sz="quarter" idx="12"/>
          </p:nvPr>
        </p:nvSpPr>
        <p:spPr/>
        <p:txBody>
          <a:bodyPr/>
          <a:lstStyle/>
          <a:p>
            <a:fld id="{D16C3A51-89D0-4E4D-AA61-5A30A561532A}" type="slidenum">
              <a:rPr lang="zh-TW" altLang="en-US" smtClean="0"/>
              <a:pPr/>
              <a:t>65</a:t>
            </a:fld>
            <a:endParaRPr lang="zh-TW" altLang="en-US"/>
          </a:p>
        </p:txBody>
      </p:sp>
      <p:sp>
        <p:nvSpPr>
          <p:cNvPr id="6" name="矩形 5"/>
          <p:cNvSpPr/>
          <p:nvPr/>
        </p:nvSpPr>
        <p:spPr>
          <a:xfrm>
            <a:off x="0" y="0"/>
            <a:ext cx="3175356" cy="461665"/>
          </a:xfrm>
          <a:prstGeom prst="rect">
            <a:avLst/>
          </a:prstGeom>
        </p:spPr>
        <p:txBody>
          <a:bodyPr wrap="none">
            <a:spAutoFit/>
          </a:bodyPr>
          <a:lstStyle/>
          <a:p>
            <a:r>
              <a:rPr lang="en-US" altLang="zh-TW" sz="2400" b="1" dirty="0">
                <a:solidFill>
                  <a:srgbClr val="39434C"/>
                </a:solidFill>
                <a:latin typeface="Roboto-Light"/>
              </a:rPr>
              <a:t>Mitigations</a:t>
            </a:r>
            <a:r>
              <a:rPr lang="zh-TW" altLang="en-US" sz="2400" b="1" dirty="0">
                <a:solidFill>
                  <a:srgbClr val="39434C"/>
                </a:solidFill>
                <a:latin typeface="Roboto-Light"/>
              </a:rPr>
              <a:t> </a:t>
            </a:r>
            <a:r>
              <a:rPr lang="zh-TW" altLang="en-US" sz="2400" b="1" dirty="0"/>
              <a:t>緩解措施</a:t>
            </a:r>
          </a:p>
        </p:txBody>
      </p:sp>
    </p:spTree>
    <p:extLst>
      <p:ext uri="{BB962C8B-B14F-4D97-AF65-F5344CB8AC3E}">
        <p14:creationId xmlns:p14="http://schemas.microsoft.com/office/powerpoint/2010/main" val="349538554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a:xfrm>
            <a:off x="11322144" y="6294817"/>
            <a:ext cx="640080" cy="365125"/>
          </a:xfrm>
        </p:spPr>
        <p:txBody>
          <a:bodyPr/>
          <a:lstStyle/>
          <a:p>
            <a:fld id="{7F744221-BDCB-440C-89EF-463871313D3B}" type="slidenum">
              <a:rPr lang="zh-TW" altLang="en-US" smtClean="0"/>
              <a:pPr/>
              <a:t>66</a:t>
            </a:fld>
            <a:endParaRPr lang="zh-TW" altLang="en-US"/>
          </a:p>
        </p:txBody>
      </p:sp>
      <p:graphicFrame>
        <p:nvGraphicFramePr>
          <p:cNvPr id="3" name="表格 2"/>
          <p:cNvGraphicFramePr>
            <a:graphicFrameLocks noGrp="1"/>
          </p:cNvGraphicFramePr>
          <p:nvPr>
            <p:extLst>
              <p:ext uri="{D42A27DB-BD31-4B8C-83A1-F6EECF244321}">
                <p14:modId xmlns:p14="http://schemas.microsoft.com/office/powerpoint/2010/main" val="89783220"/>
              </p:ext>
            </p:extLst>
          </p:nvPr>
        </p:nvGraphicFramePr>
        <p:xfrm>
          <a:off x="1" y="1327686"/>
          <a:ext cx="11804985" cy="4555320"/>
        </p:xfrm>
        <a:graphic>
          <a:graphicData uri="http://schemas.openxmlformats.org/drawingml/2006/table">
            <a:tbl>
              <a:tblPr/>
              <a:tblGrid>
                <a:gridCol w="938755">
                  <a:extLst>
                    <a:ext uri="{9D8B030D-6E8A-4147-A177-3AD203B41FA5}">
                      <a16:colId xmlns:a16="http://schemas.microsoft.com/office/drawing/2014/main" val="2878006881"/>
                    </a:ext>
                  </a:extLst>
                </a:gridCol>
                <a:gridCol w="1609527">
                  <a:extLst>
                    <a:ext uri="{9D8B030D-6E8A-4147-A177-3AD203B41FA5}">
                      <a16:colId xmlns:a16="http://schemas.microsoft.com/office/drawing/2014/main" val="1452961722"/>
                    </a:ext>
                  </a:extLst>
                </a:gridCol>
                <a:gridCol w="9256703">
                  <a:extLst>
                    <a:ext uri="{9D8B030D-6E8A-4147-A177-3AD203B41FA5}">
                      <a16:colId xmlns:a16="http://schemas.microsoft.com/office/drawing/2014/main" val="612041098"/>
                    </a:ext>
                  </a:extLst>
                </a:gridCol>
              </a:tblGrid>
              <a:tr h="1260052">
                <a:tc>
                  <a:txBody>
                    <a:bodyPr/>
                    <a:lstStyle/>
                    <a:p>
                      <a:pPr fontAlgn="t"/>
                      <a:r>
                        <a:rPr lang="en-US" altLang="zh-TW" sz="1800" b="0" i="0" u="none" strike="noStrike" kern="1200" dirty="0" smtClean="0">
                          <a:solidFill>
                            <a:schemeClr val="tx1"/>
                          </a:solidFill>
                          <a:effectLst/>
                          <a:latin typeface="+mn-lt"/>
                          <a:ea typeface="+mn-ea"/>
                          <a:cs typeface="+mn-cs"/>
                          <a:hlinkClick r:id="rId2"/>
                        </a:rPr>
                        <a:t>M1028</a:t>
                      </a:r>
                      <a:endParaRPr lang="en-US" sz="14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2"/>
                        </a:rPr>
                        <a:t>Operating System Configuration</a:t>
                      </a:r>
                      <a:endParaRPr lang="en-US" sz="14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marL="171450" indent="-171450" fontAlgn="t">
                        <a:buFont typeface="Wingdings" panose="05000000000000000000" pitchFamily="2" charset="2"/>
                        <a:buChar char="n"/>
                      </a:pPr>
                      <a:r>
                        <a:rPr lang="zh-TW" altLang="en-US" sz="1700" b="0" i="0" kern="1200" dirty="0" smtClean="0">
                          <a:solidFill>
                            <a:schemeClr val="tx1"/>
                          </a:solidFill>
                          <a:effectLst/>
                          <a:latin typeface="+mn-lt"/>
                          <a:ea typeface="+mn-ea"/>
                          <a:cs typeface="+mn-cs"/>
                        </a:rPr>
                        <a:t> </a:t>
                      </a:r>
                      <a:r>
                        <a:rPr lang="en-US" altLang="zh-TW" sz="1800" b="0" i="0" kern="1200" dirty="0" smtClean="0">
                          <a:solidFill>
                            <a:schemeClr val="tx1"/>
                          </a:solidFill>
                          <a:effectLst/>
                          <a:latin typeface="+mn-lt"/>
                          <a:ea typeface="+mn-ea"/>
                          <a:cs typeface="+mn-cs"/>
                        </a:rPr>
                        <a:t>Ensure that Driver Signature Enforcement is enabled to restrict unsigned drivers from being installed.</a:t>
                      </a:r>
                    </a:p>
                    <a:p>
                      <a:pPr marL="171450" indent="-171450" fontAlgn="t">
                        <a:buFont typeface="Wingdings" panose="05000000000000000000" pitchFamily="2" charset="2"/>
                        <a:buChar char="n"/>
                      </a:pPr>
                      <a:r>
                        <a:rPr lang="zh-TW" altLang="en-US" sz="1800" b="0" i="0" kern="1200" dirty="0" smtClean="0">
                          <a:solidFill>
                            <a:schemeClr val="tx1"/>
                          </a:solidFill>
                          <a:effectLst/>
                          <a:latin typeface="+mn-lt"/>
                          <a:ea typeface="+mn-ea"/>
                          <a:cs typeface="+mn-cs"/>
                        </a:rPr>
                        <a:t>確保啟用驅動程式簽章強制以限制安裝未簽署的驅動程式。</a:t>
                      </a:r>
                      <a:endParaRPr lang="en-US" altLang="zh-TW" sz="17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4032700040"/>
                  </a:ext>
                </a:extLst>
              </a:tr>
              <a:tr h="1647634">
                <a:tc>
                  <a:txBody>
                    <a:bodyPr/>
                    <a:lstStyle/>
                    <a:p>
                      <a:pPr fontAlgn="t"/>
                      <a:r>
                        <a:rPr lang="en-US" altLang="zh-TW" sz="1800" b="0" i="0" u="none" strike="noStrike" kern="1200" dirty="0" smtClean="0">
                          <a:solidFill>
                            <a:schemeClr val="tx1"/>
                          </a:solidFill>
                          <a:effectLst/>
                          <a:latin typeface="+mn-lt"/>
                          <a:ea typeface="+mn-ea"/>
                          <a:cs typeface="+mn-cs"/>
                          <a:hlinkClick r:id="rId3"/>
                        </a:rPr>
                        <a:t>M1022</a:t>
                      </a:r>
                      <a:endParaRPr lang="en-US" sz="14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3"/>
                        </a:rPr>
                        <a:t>Restrict File and Directory Permissions</a:t>
                      </a:r>
                      <a:endParaRPr lang="en-US" sz="14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marL="285750" indent="-285750" fontAlgn="t">
                        <a:buFont typeface="Wingdings" panose="05000000000000000000" pitchFamily="2" charset="2"/>
                        <a:buChar char="n"/>
                      </a:pPr>
                      <a:r>
                        <a:rPr lang="en-US" altLang="zh-TW" sz="1800" b="0" i="0" kern="1200" dirty="0" smtClean="0">
                          <a:solidFill>
                            <a:schemeClr val="tx1"/>
                          </a:solidFill>
                          <a:effectLst/>
                          <a:latin typeface="+mn-lt"/>
                          <a:ea typeface="+mn-ea"/>
                          <a:cs typeface="+mn-cs"/>
                        </a:rPr>
                        <a:t>Restrict read/write access to system-level process files to only select privileged users who have a legitimate need to manage system services.</a:t>
                      </a:r>
                    </a:p>
                    <a:p>
                      <a:pPr marL="285750" indent="-285750" fontAlgn="t">
                        <a:buFont typeface="Wingdings" panose="05000000000000000000" pitchFamily="2" charset="2"/>
                        <a:buChar char="n"/>
                      </a:pPr>
                      <a:r>
                        <a:rPr lang="zh-TW" altLang="en-US" sz="1800" b="0" i="0" kern="1200" dirty="0" smtClean="0">
                          <a:solidFill>
                            <a:schemeClr val="tx1"/>
                          </a:solidFill>
                          <a:effectLst/>
                          <a:latin typeface="+mn-lt"/>
                          <a:ea typeface="+mn-ea"/>
                          <a:cs typeface="+mn-cs"/>
                        </a:rPr>
                        <a:t>將對系統級進程檔案的讀取</a:t>
                      </a:r>
                      <a:r>
                        <a:rPr lang="en-US" altLang="zh-TW" sz="1800" b="0" i="0" kern="1200" dirty="0" smtClean="0">
                          <a:solidFill>
                            <a:schemeClr val="tx1"/>
                          </a:solidFill>
                          <a:effectLst/>
                          <a:latin typeface="+mn-lt"/>
                          <a:ea typeface="+mn-ea"/>
                          <a:cs typeface="+mn-cs"/>
                        </a:rPr>
                        <a:t>/</a:t>
                      </a:r>
                      <a:r>
                        <a:rPr lang="zh-TW" altLang="en-US" sz="1800" b="0" i="0" kern="1200" dirty="0" smtClean="0">
                          <a:solidFill>
                            <a:schemeClr val="tx1"/>
                          </a:solidFill>
                          <a:effectLst/>
                          <a:latin typeface="+mn-lt"/>
                          <a:ea typeface="+mn-ea"/>
                          <a:cs typeface="+mn-cs"/>
                        </a:rPr>
                        <a:t>寫入存取權限限制為僅選擇具有管理系統服務合法需求的特權使用者。</a:t>
                      </a:r>
                      <a:endParaRPr lang="en-US" altLang="zh-TW" sz="17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1592305558"/>
                  </a:ext>
                </a:extLst>
              </a:tr>
              <a:tr h="1647634">
                <a:tc>
                  <a:txBody>
                    <a:bodyPr/>
                    <a:lstStyle/>
                    <a:p>
                      <a:pPr fontAlgn="t"/>
                      <a:r>
                        <a:rPr lang="en-US" altLang="zh-TW" sz="1800" b="0" i="0" u="none" strike="noStrike" kern="1200" dirty="0" smtClean="0">
                          <a:solidFill>
                            <a:schemeClr val="tx1"/>
                          </a:solidFill>
                          <a:effectLst/>
                          <a:latin typeface="+mn-lt"/>
                          <a:ea typeface="+mn-ea"/>
                          <a:cs typeface="+mn-cs"/>
                          <a:hlinkClick r:id="rId4"/>
                        </a:rPr>
                        <a:t>M1018</a:t>
                      </a:r>
                      <a:endParaRPr lang="en-US" sz="14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altLang="zh-TW" sz="1800" b="0" i="0" u="none" strike="noStrike" kern="1200" dirty="0" smtClean="0">
                          <a:solidFill>
                            <a:schemeClr val="tx1"/>
                          </a:solidFill>
                          <a:effectLst/>
                          <a:latin typeface="+mn-lt"/>
                          <a:ea typeface="+mn-ea"/>
                          <a:cs typeface="+mn-cs"/>
                          <a:hlinkClick r:id="rId4"/>
                        </a:rPr>
                        <a:t>User Account Management</a:t>
                      </a:r>
                      <a:endParaRPr lang="en-US" altLang="zh-TW" sz="1400" b="1" dirty="0" smtClean="0">
                        <a:effectLst/>
                      </a:endParaRPr>
                    </a:p>
                    <a:p>
                      <a:pPr fontAlgn="t"/>
                      <a:endParaRPr lang="en-US" sz="14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marL="285750" indent="-285750" fontAlgn="t">
                        <a:buFont typeface="Wingdings" panose="05000000000000000000" pitchFamily="2" charset="2"/>
                        <a:buChar char="n"/>
                      </a:pPr>
                      <a:r>
                        <a:rPr lang="en-US" altLang="zh-TW" sz="1800" b="0" i="0" kern="1200" dirty="0" smtClean="0">
                          <a:solidFill>
                            <a:schemeClr val="tx1"/>
                          </a:solidFill>
                          <a:effectLst/>
                          <a:latin typeface="+mn-lt"/>
                          <a:ea typeface="+mn-ea"/>
                          <a:cs typeface="+mn-cs"/>
                        </a:rPr>
                        <a:t>Limit privileges of user accounts and groups so that only authorized administrators can interact with system-level process changes and service configurations.</a:t>
                      </a:r>
                    </a:p>
                    <a:p>
                      <a:pPr marL="285750" indent="-285750" fontAlgn="t">
                        <a:buFont typeface="Wingdings" panose="05000000000000000000" pitchFamily="2" charset="2"/>
                        <a:buChar char="n"/>
                      </a:pPr>
                      <a:r>
                        <a:rPr lang="zh-TW" altLang="en-US" sz="1800" b="0" i="0" kern="1200" dirty="0" smtClean="0">
                          <a:solidFill>
                            <a:schemeClr val="tx1"/>
                          </a:solidFill>
                          <a:effectLst/>
                          <a:latin typeface="+mn-lt"/>
                          <a:ea typeface="+mn-ea"/>
                          <a:cs typeface="+mn-cs"/>
                        </a:rPr>
                        <a:t>限制使用者帳戶和群組的權限，以便只有授權管理員才能與系統級流程變更和服務配置進行互動。</a:t>
                      </a:r>
                      <a:endParaRPr lang="en-US" altLang="zh-TW" sz="17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1413821677"/>
                  </a:ext>
                </a:extLst>
              </a:tr>
            </a:tbl>
          </a:graphicData>
        </a:graphic>
      </p:graphicFrame>
      <p:sp>
        <p:nvSpPr>
          <p:cNvPr id="4" name="矩形 3"/>
          <p:cNvSpPr/>
          <p:nvPr/>
        </p:nvSpPr>
        <p:spPr>
          <a:xfrm>
            <a:off x="0" y="0"/>
            <a:ext cx="3175356" cy="461665"/>
          </a:xfrm>
          <a:prstGeom prst="rect">
            <a:avLst/>
          </a:prstGeom>
        </p:spPr>
        <p:txBody>
          <a:bodyPr wrap="none">
            <a:spAutoFit/>
          </a:bodyPr>
          <a:lstStyle/>
          <a:p>
            <a:r>
              <a:rPr lang="en-US" altLang="zh-TW" sz="2400" b="1" dirty="0">
                <a:solidFill>
                  <a:srgbClr val="39434C"/>
                </a:solidFill>
                <a:latin typeface="Roboto-Light"/>
              </a:rPr>
              <a:t>Mitigations</a:t>
            </a:r>
            <a:r>
              <a:rPr lang="zh-TW" altLang="en-US" sz="2400" b="1" dirty="0">
                <a:solidFill>
                  <a:srgbClr val="39434C"/>
                </a:solidFill>
                <a:latin typeface="Roboto-Light"/>
              </a:rPr>
              <a:t> </a:t>
            </a:r>
            <a:r>
              <a:rPr lang="zh-TW" altLang="en-US" sz="2400" b="1" dirty="0"/>
              <a:t>緩解措施</a:t>
            </a:r>
          </a:p>
        </p:txBody>
      </p:sp>
      <p:graphicFrame>
        <p:nvGraphicFramePr>
          <p:cNvPr id="5" name="表格 4"/>
          <p:cNvGraphicFramePr>
            <a:graphicFrameLocks noGrp="1"/>
          </p:cNvGraphicFramePr>
          <p:nvPr>
            <p:extLst>
              <p:ext uri="{D42A27DB-BD31-4B8C-83A1-F6EECF244321}">
                <p14:modId xmlns:p14="http://schemas.microsoft.com/office/powerpoint/2010/main" val="1993257062"/>
              </p:ext>
            </p:extLst>
          </p:nvPr>
        </p:nvGraphicFramePr>
        <p:xfrm>
          <a:off x="0" y="1045456"/>
          <a:ext cx="11804985" cy="282230"/>
        </p:xfrm>
        <a:graphic>
          <a:graphicData uri="http://schemas.openxmlformats.org/drawingml/2006/table">
            <a:tbl>
              <a:tblPr/>
              <a:tblGrid>
                <a:gridCol w="938755">
                  <a:extLst>
                    <a:ext uri="{9D8B030D-6E8A-4147-A177-3AD203B41FA5}">
                      <a16:colId xmlns:a16="http://schemas.microsoft.com/office/drawing/2014/main" val="82720451"/>
                    </a:ext>
                  </a:extLst>
                </a:gridCol>
                <a:gridCol w="1609527">
                  <a:extLst>
                    <a:ext uri="{9D8B030D-6E8A-4147-A177-3AD203B41FA5}">
                      <a16:colId xmlns:a16="http://schemas.microsoft.com/office/drawing/2014/main" val="1668877844"/>
                    </a:ext>
                  </a:extLst>
                </a:gridCol>
                <a:gridCol w="9256703">
                  <a:extLst>
                    <a:ext uri="{9D8B030D-6E8A-4147-A177-3AD203B41FA5}">
                      <a16:colId xmlns:a16="http://schemas.microsoft.com/office/drawing/2014/main" val="3299818424"/>
                    </a:ext>
                  </a:extLst>
                </a:gridCol>
              </a:tblGrid>
              <a:tr h="190093">
                <a:tc>
                  <a:txBody>
                    <a:bodyPr/>
                    <a:lstStyle/>
                    <a:p>
                      <a:pPr algn="l" fontAlgn="b"/>
                      <a:r>
                        <a:rPr lang="en-US" sz="1400" b="1" dirty="0">
                          <a:effectLst/>
                        </a:rPr>
                        <a:t>ID</a:t>
                      </a:r>
                    </a:p>
                  </a:txBody>
                  <a:tcPr marL="68870" marR="68870" marT="34435" marB="3443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a:effectLst/>
                        </a:rPr>
                        <a:t>Mitigation</a:t>
                      </a:r>
                    </a:p>
                  </a:txBody>
                  <a:tcPr marL="68870" marR="68870" marT="34435" marB="3443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a:effectLst/>
                        </a:rPr>
                        <a:t>Description</a:t>
                      </a:r>
                    </a:p>
                  </a:txBody>
                  <a:tcPr marL="68870" marR="68870" marT="34435" marB="3443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849550916"/>
                  </a:ext>
                </a:extLst>
              </a:tr>
            </a:tbl>
          </a:graphicData>
        </a:graphic>
      </p:graphicFrame>
    </p:spTree>
    <p:extLst>
      <p:ext uri="{BB962C8B-B14F-4D97-AF65-F5344CB8AC3E}">
        <p14:creationId xmlns:p14="http://schemas.microsoft.com/office/powerpoint/2010/main" val="187139174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76200" y="-118538"/>
            <a:ext cx="2955553" cy="584775"/>
          </a:xfrm>
          <a:prstGeom prst="rect">
            <a:avLst/>
          </a:prstGeom>
        </p:spPr>
        <p:txBody>
          <a:bodyPr wrap="none">
            <a:spAutoFit/>
          </a:bodyPr>
          <a:lstStyle/>
          <a:p>
            <a:r>
              <a:rPr lang="en-US" altLang="zh-TW" sz="3200" b="1" dirty="0">
                <a:solidFill>
                  <a:srgbClr val="39434C"/>
                </a:solidFill>
                <a:latin typeface="Roboto-Light"/>
              </a:rPr>
              <a:t>Detection</a:t>
            </a:r>
            <a:r>
              <a:rPr lang="zh-TW" altLang="en-US" sz="3200" b="1" dirty="0">
                <a:solidFill>
                  <a:srgbClr val="39434C"/>
                </a:solidFill>
                <a:latin typeface="Roboto-Light"/>
              </a:rPr>
              <a:t>偵測</a:t>
            </a:r>
            <a:endParaRPr lang="en-US" altLang="zh-TW" sz="3200" b="1" dirty="0">
              <a:solidFill>
                <a:srgbClr val="39434C"/>
              </a:solidFill>
              <a:latin typeface="Roboto-Light"/>
            </a:endParaRPr>
          </a:p>
        </p:txBody>
      </p:sp>
      <p:graphicFrame>
        <p:nvGraphicFramePr>
          <p:cNvPr id="5" name="表格 4"/>
          <p:cNvGraphicFramePr>
            <a:graphicFrameLocks noGrp="1"/>
          </p:cNvGraphicFramePr>
          <p:nvPr>
            <p:extLst>
              <p:ext uri="{D42A27DB-BD31-4B8C-83A1-F6EECF244321}">
                <p14:modId xmlns:p14="http://schemas.microsoft.com/office/powerpoint/2010/main" val="2517620698"/>
              </p:ext>
            </p:extLst>
          </p:nvPr>
        </p:nvGraphicFramePr>
        <p:xfrm>
          <a:off x="0" y="466239"/>
          <a:ext cx="12192000" cy="6361198"/>
        </p:xfrm>
        <a:graphic>
          <a:graphicData uri="http://schemas.openxmlformats.org/drawingml/2006/table">
            <a:tbl>
              <a:tblPr/>
              <a:tblGrid>
                <a:gridCol w="991518">
                  <a:extLst>
                    <a:ext uri="{9D8B030D-6E8A-4147-A177-3AD203B41FA5}">
                      <a16:colId xmlns:a16="http://schemas.microsoft.com/office/drawing/2014/main" val="906928145"/>
                    </a:ext>
                  </a:extLst>
                </a:gridCol>
                <a:gridCol w="1233889">
                  <a:extLst>
                    <a:ext uri="{9D8B030D-6E8A-4147-A177-3AD203B41FA5}">
                      <a16:colId xmlns:a16="http://schemas.microsoft.com/office/drawing/2014/main" val="515423261"/>
                    </a:ext>
                  </a:extLst>
                </a:gridCol>
                <a:gridCol w="1737536">
                  <a:extLst>
                    <a:ext uri="{9D8B030D-6E8A-4147-A177-3AD203B41FA5}">
                      <a16:colId xmlns:a16="http://schemas.microsoft.com/office/drawing/2014/main" val="951650634"/>
                    </a:ext>
                  </a:extLst>
                </a:gridCol>
                <a:gridCol w="8229057">
                  <a:extLst>
                    <a:ext uri="{9D8B030D-6E8A-4147-A177-3AD203B41FA5}">
                      <a16:colId xmlns:a16="http://schemas.microsoft.com/office/drawing/2014/main" val="1647455623"/>
                    </a:ext>
                  </a:extLst>
                </a:gridCol>
              </a:tblGrid>
              <a:tr h="257378">
                <a:tc>
                  <a:txBody>
                    <a:bodyPr/>
                    <a:lstStyle/>
                    <a:p>
                      <a:pPr algn="l" fontAlgn="b"/>
                      <a:r>
                        <a:rPr lang="en-US" sz="1400" b="1" dirty="0">
                          <a:effectLst/>
                        </a:rPr>
                        <a:t>ID</a:t>
                      </a:r>
                    </a:p>
                  </a:txBody>
                  <a:tcPr marL="54279" marR="54279" marT="27139" marB="2713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a:effectLst/>
                        </a:rPr>
                        <a:t>Data Source</a:t>
                      </a:r>
                    </a:p>
                  </a:txBody>
                  <a:tcPr marL="54279" marR="54279" marT="27139" marB="2713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u="none" dirty="0">
                          <a:effectLst/>
                        </a:rPr>
                        <a:t>Data Component</a:t>
                      </a:r>
                    </a:p>
                  </a:txBody>
                  <a:tcPr marL="54279" marR="54279" marT="27139" marB="2713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a:effectLst/>
                        </a:rPr>
                        <a:t>Detects</a:t>
                      </a:r>
                    </a:p>
                  </a:txBody>
                  <a:tcPr marL="54279" marR="54279" marT="27139" marB="2713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228550365"/>
                  </a:ext>
                </a:extLst>
              </a:tr>
              <a:tr h="2219176">
                <a:tc>
                  <a:txBody>
                    <a:bodyPr/>
                    <a:lstStyle/>
                    <a:p>
                      <a:pPr fontAlgn="t"/>
                      <a:r>
                        <a:rPr lang="en-US" altLang="zh-TW" sz="1800" b="0" i="0" u="none" strike="noStrike" kern="1200" dirty="0" smtClean="0">
                          <a:solidFill>
                            <a:schemeClr val="tx1"/>
                          </a:solidFill>
                          <a:effectLst/>
                          <a:latin typeface="+mn-lt"/>
                          <a:ea typeface="+mn-ea"/>
                          <a:cs typeface="+mn-cs"/>
                          <a:hlinkClick r:id="rId2"/>
                        </a:rPr>
                        <a:t>DS0017</a:t>
                      </a:r>
                      <a:endParaRPr lang="en-US" sz="1400" b="1"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2"/>
                        </a:rPr>
                        <a:t>Command</a:t>
                      </a:r>
                      <a:endParaRPr lang="en-US" sz="1400" b="1"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3"/>
                        </a:rPr>
                        <a:t>Command Execution</a:t>
                      </a:r>
                      <a:endParaRPr lang="en-US" altLang="zh-TW" sz="1800" b="0" i="0" u="none" strike="noStrike" kern="1200" dirty="0" smtClean="0">
                        <a:solidFill>
                          <a:schemeClr val="tx1"/>
                        </a:solidFill>
                        <a:effectLst/>
                        <a:latin typeface="+mn-lt"/>
                        <a:ea typeface="+mn-ea"/>
                        <a:cs typeface="+mn-cs"/>
                      </a:endParaRPr>
                    </a:p>
                    <a:p>
                      <a:pPr fontAlgn="t"/>
                      <a:r>
                        <a:rPr lang="zh-TW" altLang="en-US" sz="1600" b="1" u="none" dirty="0" smtClean="0">
                          <a:effectLst/>
                        </a:rPr>
                        <a:t>命令執行</a:t>
                      </a:r>
                      <a:endParaRPr lang="en-US" sz="1600" b="1" u="none"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285750" indent="-285750" fontAlgn="t">
                        <a:buFont typeface="Wingdings" panose="05000000000000000000" pitchFamily="2" charset="2"/>
                        <a:buChar char="n"/>
                      </a:pPr>
                      <a:r>
                        <a:rPr lang="en-US" altLang="zh-TW" sz="1800" b="0" i="0" kern="1200" dirty="0" smtClean="0">
                          <a:solidFill>
                            <a:schemeClr val="tx1"/>
                          </a:solidFill>
                          <a:effectLst/>
                          <a:latin typeface="+mn-lt"/>
                          <a:ea typeface="+mn-ea"/>
                          <a:cs typeface="+mn-cs"/>
                        </a:rPr>
                        <a:t>Command-line invocation of tools capable of modifying services may be unusual, depending on how systems are typically used in a particular environment. Look for abnormal process call trees from known services and for execution of other commands that could relate to Discovery or other adversary techniques.</a:t>
                      </a:r>
                    </a:p>
                    <a:p>
                      <a:pPr marL="285750" indent="-285750" fontAlgn="t">
                        <a:buFont typeface="Wingdings" panose="05000000000000000000" pitchFamily="2" charset="2"/>
                        <a:buChar char="n"/>
                      </a:pPr>
                      <a:r>
                        <a:rPr lang="zh-TW" altLang="en-US" sz="1800" b="0" i="0" kern="1200" dirty="0" smtClean="0">
                          <a:solidFill>
                            <a:schemeClr val="tx1"/>
                          </a:solidFill>
                          <a:effectLst/>
                          <a:latin typeface="+mn-lt"/>
                          <a:ea typeface="+mn-ea"/>
                          <a:cs typeface="+mn-cs"/>
                        </a:rPr>
                        <a:t>能夠修改服務的工具的命令列呼叫可能不常見，這取決於系統在特定環境中的典型使用方式。從已知服務中尋找異常進程呼叫樹，並尋找可能與發現或其他對手技術相關的其他命令的執行。</a:t>
                      </a:r>
                      <a:endParaRPr lang="en-US" altLang="zh-TW" sz="1100" b="1" dirty="0" smtClean="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4077921397"/>
                  </a:ext>
                </a:extLst>
              </a:tr>
              <a:tr h="1163961">
                <a:tc>
                  <a:txBody>
                    <a:bodyPr/>
                    <a:lstStyle/>
                    <a:p>
                      <a:pPr fontAlgn="t"/>
                      <a:r>
                        <a:rPr lang="en-US" u="none" strike="noStrike" dirty="0">
                          <a:solidFill>
                            <a:srgbClr val="4F7CAC"/>
                          </a:solidFill>
                          <a:effectLst/>
                          <a:hlinkClick r:id="rId4"/>
                        </a:rPr>
                        <a:t>DS0027</a:t>
                      </a:r>
                      <a:endParaRPr lang="en-US" dirty="0">
                        <a:effectLst/>
                      </a:endParaRPr>
                    </a:p>
                  </a:txBody>
                  <a:tcPr marL="95250" marR="95250" marT="95250" marB="952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4"/>
                        </a:rPr>
                        <a:t>Driver</a:t>
                      </a:r>
                      <a:endParaRPr lang="en-US" sz="1400" b="1"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5"/>
                        </a:rPr>
                        <a:t>Driver Load</a:t>
                      </a:r>
                      <a:endParaRPr lang="en-US" altLang="zh-TW" sz="1800" b="0" i="0" u="none" strike="noStrike" kern="1200" dirty="0" smtClean="0">
                        <a:solidFill>
                          <a:schemeClr val="tx1"/>
                        </a:solidFill>
                        <a:effectLst/>
                        <a:latin typeface="+mn-lt"/>
                        <a:ea typeface="+mn-ea"/>
                        <a:cs typeface="+mn-cs"/>
                      </a:endParaRPr>
                    </a:p>
                    <a:p>
                      <a:pPr fontAlgn="t"/>
                      <a:r>
                        <a:rPr lang="zh-TW" altLang="en-US" sz="1800" b="1" u="none" dirty="0" smtClean="0">
                          <a:effectLst/>
                        </a:rPr>
                        <a:t>流程創建</a:t>
                      </a:r>
                      <a:endParaRPr lang="en-US" sz="1800" b="1" u="none"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285750" indent="-285750" fontAlgn="t">
                        <a:buFont typeface="Wingdings" panose="05000000000000000000" pitchFamily="2" charset="2"/>
                        <a:buChar char="n"/>
                      </a:pPr>
                      <a:r>
                        <a:rPr lang="en-US" altLang="zh-TW" sz="1800" b="0" i="0" kern="1200" dirty="0" smtClean="0">
                          <a:solidFill>
                            <a:schemeClr val="tx1"/>
                          </a:solidFill>
                          <a:effectLst/>
                          <a:latin typeface="+mn-lt"/>
                          <a:ea typeface="+mn-ea"/>
                          <a:cs typeface="+mn-cs"/>
                        </a:rPr>
                        <a:t>Monitor for new service driver installations and loads (ex: </a:t>
                      </a:r>
                      <a:r>
                        <a:rPr lang="en-US" altLang="zh-TW" sz="1800" b="0" i="0" kern="1200" dirty="0" err="1" smtClean="0">
                          <a:solidFill>
                            <a:schemeClr val="tx1"/>
                          </a:solidFill>
                          <a:effectLst/>
                          <a:latin typeface="+mn-lt"/>
                          <a:ea typeface="+mn-ea"/>
                          <a:cs typeface="+mn-cs"/>
                        </a:rPr>
                        <a:t>Sysmon</a:t>
                      </a:r>
                      <a:r>
                        <a:rPr lang="en-US" altLang="zh-TW" sz="1800" b="0" i="0" kern="1200" dirty="0" smtClean="0">
                          <a:solidFill>
                            <a:schemeClr val="tx1"/>
                          </a:solidFill>
                          <a:effectLst/>
                          <a:latin typeface="+mn-lt"/>
                          <a:ea typeface="+mn-ea"/>
                          <a:cs typeface="+mn-cs"/>
                        </a:rPr>
                        <a:t> Event ID 6) that are not part of known software update/patch cycles.</a:t>
                      </a:r>
                    </a:p>
                    <a:p>
                      <a:pPr marL="285750" indent="-285750" fontAlgn="t">
                        <a:buFont typeface="Wingdings" panose="05000000000000000000" pitchFamily="2" charset="2"/>
                        <a:buChar char="n"/>
                      </a:pPr>
                      <a:r>
                        <a:rPr lang="zh-TW" altLang="en-US" sz="1800" b="0" i="0" kern="1200" dirty="0" smtClean="0">
                          <a:solidFill>
                            <a:schemeClr val="tx1"/>
                          </a:solidFill>
                          <a:effectLst/>
                          <a:latin typeface="+mn-lt"/>
                          <a:ea typeface="+mn-ea"/>
                          <a:cs typeface="+mn-cs"/>
                        </a:rPr>
                        <a:t>監視不屬於已知軟體更新</a:t>
                      </a:r>
                      <a:r>
                        <a:rPr lang="en-US" altLang="zh-TW" sz="1800" b="0" i="0" kern="1200" dirty="0" smtClean="0">
                          <a:solidFill>
                            <a:schemeClr val="tx1"/>
                          </a:solidFill>
                          <a:effectLst/>
                          <a:latin typeface="+mn-lt"/>
                          <a:ea typeface="+mn-ea"/>
                          <a:cs typeface="+mn-cs"/>
                        </a:rPr>
                        <a:t>/</a:t>
                      </a:r>
                      <a:r>
                        <a:rPr lang="zh-TW" altLang="en-US" sz="1800" b="0" i="0" kern="1200" dirty="0" smtClean="0">
                          <a:solidFill>
                            <a:schemeClr val="tx1"/>
                          </a:solidFill>
                          <a:effectLst/>
                          <a:latin typeface="+mn-lt"/>
                          <a:ea typeface="+mn-ea"/>
                          <a:cs typeface="+mn-cs"/>
                        </a:rPr>
                        <a:t>修補程式週期的新服務驅動程式安裝和載入（例如：</a:t>
                      </a:r>
                      <a:r>
                        <a:rPr lang="en-US" altLang="zh-TW" sz="1800" b="0" i="0" kern="1200" dirty="0" err="1" smtClean="0">
                          <a:solidFill>
                            <a:schemeClr val="tx1"/>
                          </a:solidFill>
                          <a:effectLst/>
                          <a:latin typeface="+mn-lt"/>
                          <a:ea typeface="+mn-ea"/>
                          <a:cs typeface="+mn-cs"/>
                        </a:rPr>
                        <a:t>Sysmon</a:t>
                      </a:r>
                      <a:r>
                        <a:rPr lang="en-US" altLang="zh-TW" sz="1800" b="0" i="0" kern="1200" dirty="0" smtClean="0">
                          <a:solidFill>
                            <a:schemeClr val="tx1"/>
                          </a:solidFill>
                          <a:effectLst/>
                          <a:latin typeface="+mn-lt"/>
                          <a:ea typeface="+mn-ea"/>
                          <a:cs typeface="+mn-cs"/>
                        </a:rPr>
                        <a:t> </a:t>
                      </a:r>
                      <a:r>
                        <a:rPr lang="zh-TW" altLang="en-US" sz="1800" b="0" i="0" kern="1200" dirty="0" smtClean="0">
                          <a:solidFill>
                            <a:schemeClr val="tx1"/>
                          </a:solidFill>
                          <a:effectLst/>
                          <a:latin typeface="+mn-lt"/>
                          <a:ea typeface="+mn-ea"/>
                          <a:cs typeface="+mn-cs"/>
                        </a:rPr>
                        <a:t>事件 </a:t>
                      </a:r>
                      <a:r>
                        <a:rPr lang="en-US" altLang="zh-TW" sz="1800" b="0" i="0" kern="1200" dirty="0" smtClean="0">
                          <a:solidFill>
                            <a:schemeClr val="tx1"/>
                          </a:solidFill>
                          <a:effectLst/>
                          <a:latin typeface="+mn-lt"/>
                          <a:ea typeface="+mn-ea"/>
                          <a:cs typeface="+mn-cs"/>
                        </a:rPr>
                        <a:t>ID 6</a:t>
                      </a:r>
                      <a:r>
                        <a:rPr lang="zh-TW" altLang="en-US" sz="1800" b="0" i="0" kern="1200" dirty="0" smtClean="0">
                          <a:solidFill>
                            <a:schemeClr val="tx1"/>
                          </a:solidFill>
                          <a:effectLst/>
                          <a:latin typeface="+mn-lt"/>
                          <a:ea typeface="+mn-ea"/>
                          <a:cs typeface="+mn-cs"/>
                        </a:rPr>
                        <a:t>）。</a:t>
                      </a:r>
                      <a:endParaRPr lang="en-US" altLang="zh-TW" sz="1100" b="1"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4071033893"/>
                  </a:ext>
                </a:extLst>
              </a:tr>
              <a:tr h="1502217">
                <a:tc rowSpan="2">
                  <a:txBody>
                    <a:bodyPr/>
                    <a:lstStyle/>
                    <a:p>
                      <a:r>
                        <a:rPr lang="en-US" altLang="zh-TW" sz="1800" b="0" i="0" u="none" strike="noStrike" kern="1200" dirty="0" smtClean="0">
                          <a:solidFill>
                            <a:schemeClr val="tx1"/>
                          </a:solidFill>
                          <a:effectLst/>
                          <a:latin typeface="+mn-lt"/>
                          <a:ea typeface="+mn-ea"/>
                          <a:cs typeface="+mn-cs"/>
                          <a:hlinkClick r:id="rId6"/>
                        </a:rPr>
                        <a:t>DS0022</a:t>
                      </a:r>
                      <a:endParaRPr lang="zh-TW" altLang="en-US" dirty="0"/>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rowSpan="2">
                  <a:txBody>
                    <a:bodyPr/>
                    <a:lstStyle/>
                    <a:p>
                      <a:pPr fontAlgn="t"/>
                      <a:r>
                        <a:rPr lang="en-US" altLang="zh-TW" sz="1800" b="0" i="0" u="none" strike="noStrike" kern="1200" dirty="0" smtClean="0">
                          <a:solidFill>
                            <a:schemeClr val="tx1"/>
                          </a:solidFill>
                          <a:effectLst/>
                          <a:latin typeface="+mn-lt"/>
                          <a:ea typeface="+mn-ea"/>
                          <a:cs typeface="+mn-cs"/>
                          <a:hlinkClick r:id="rId6"/>
                        </a:rPr>
                        <a:t>File</a:t>
                      </a:r>
                      <a:endParaRPr lang="en-US" dirty="0">
                        <a:effectLst/>
                      </a:endParaRPr>
                    </a:p>
                  </a:txBody>
                  <a:tcPr marL="95250" marR="95250" marT="95250" marB="952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t"/>
                      <a:r>
                        <a:rPr lang="en-US" u="none" strike="noStrike" dirty="0" smtClean="0">
                          <a:solidFill>
                            <a:srgbClr val="4F7CAC"/>
                          </a:solidFill>
                          <a:effectLst/>
                          <a:hlinkClick r:id="rId7"/>
                        </a:rPr>
                        <a:t>File </a:t>
                      </a:r>
                      <a:r>
                        <a:rPr lang="en-US" u="none" strike="noStrike" dirty="0">
                          <a:solidFill>
                            <a:srgbClr val="4F7CAC"/>
                          </a:solidFill>
                          <a:effectLst/>
                          <a:hlinkClick r:id="rId7"/>
                        </a:rPr>
                        <a:t>Creation</a:t>
                      </a:r>
                      <a:endParaRPr lang="en-US" dirty="0">
                        <a:effectLst/>
                      </a:endParaRPr>
                    </a:p>
                  </a:txBody>
                  <a:tcPr marL="95250" marR="95250" marT="95250" marB="952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285750" indent="-285750" fontAlgn="t">
                        <a:buFont typeface="Wingdings" panose="05000000000000000000" pitchFamily="2" charset="2"/>
                        <a:buChar char="n"/>
                      </a:pPr>
                      <a:r>
                        <a:rPr lang="en-US" altLang="zh-TW" sz="1800" b="0" i="0" kern="1200" dirty="0" smtClean="0">
                          <a:solidFill>
                            <a:schemeClr val="tx1"/>
                          </a:solidFill>
                          <a:effectLst/>
                          <a:latin typeface="+mn-lt"/>
                          <a:ea typeface="+mn-ea"/>
                          <a:cs typeface="+mn-cs"/>
                        </a:rPr>
                        <a:t>Monitor for newly constructed files that may create or modify system-level processes to repeatedly execute malicious payloads as part of persistence.</a:t>
                      </a:r>
                    </a:p>
                    <a:p>
                      <a:pPr marL="285750" indent="-285750" fontAlgn="t">
                        <a:buFont typeface="Wingdings" panose="05000000000000000000" pitchFamily="2" charset="2"/>
                        <a:buChar char="n"/>
                      </a:pPr>
                      <a:r>
                        <a:rPr lang="zh-TW" altLang="en-US" sz="1800" b="0" i="0" kern="1200" dirty="0" smtClean="0">
                          <a:solidFill>
                            <a:schemeClr val="tx1"/>
                          </a:solidFill>
                          <a:effectLst/>
                          <a:latin typeface="+mn-lt"/>
                          <a:ea typeface="+mn-ea"/>
                          <a:cs typeface="+mn-cs"/>
                        </a:rPr>
                        <a:t>監視新建置的文件，這些文件可能會建立或修改系統層級進程，以便作為持久性的一部分重複執行惡意負載</a:t>
                      </a:r>
                      <a:endParaRPr lang="zh-TW" altLang="en-US" sz="1000" b="1" dirty="0">
                        <a:solidFill>
                          <a:schemeClr val="tx1"/>
                        </a:solidFill>
                        <a:effectLst/>
                      </a:endParaRPr>
                    </a:p>
                  </a:txBody>
                  <a:tcPr marL="95250" marR="95250" marT="95250" marB="952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462269059"/>
                  </a:ext>
                </a:extLst>
              </a:tr>
              <a:tr h="946066">
                <a:tc vMerge="1">
                  <a:txBody>
                    <a:bodyPr/>
                    <a:lstStyle/>
                    <a:p>
                      <a:endParaRPr lang="zh-TW" altLang="en-US"/>
                    </a:p>
                  </a:txBody>
                  <a:tcPr/>
                </a:tc>
                <a:tc vMerge="1">
                  <a:txBody>
                    <a:bodyPr/>
                    <a:lstStyle/>
                    <a:p>
                      <a:endParaRPr lang="zh-TW" altLang="en-US"/>
                    </a:p>
                  </a:txBody>
                  <a:tcPr/>
                </a:tc>
                <a:tc>
                  <a:txBody>
                    <a:bodyPr/>
                    <a:lstStyle/>
                    <a:p>
                      <a:pPr fontAlgn="t"/>
                      <a:r>
                        <a:rPr lang="en-US" altLang="zh-TW" sz="1800" b="0" i="0" u="none" strike="noStrike" kern="1200" dirty="0" smtClean="0">
                          <a:solidFill>
                            <a:schemeClr val="tx1"/>
                          </a:solidFill>
                          <a:effectLst/>
                          <a:latin typeface="+mn-lt"/>
                          <a:ea typeface="+mn-ea"/>
                          <a:cs typeface="+mn-cs"/>
                          <a:hlinkClick r:id="rId7"/>
                        </a:rPr>
                        <a:t>File Modification</a:t>
                      </a:r>
                      <a:endParaRPr lang="en-US" altLang="zh-TW" sz="1800" b="0" i="0" u="none" strike="noStrike" kern="1200" dirty="0" smtClean="0">
                        <a:solidFill>
                          <a:schemeClr val="tx1"/>
                        </a:solidFill>
                        <a:effectLst/>
                        <a:latin typeface="+mn-lt"/>
                        <a:ea typeface="+mn-ea"/>
                        <a:cs typeface="+mn-cs"/>
                      </a:endParaRPr>
                    </a:p>
                    <a:p>
                      <a:pPr marL="0" marR="0" indent="0" algn="l" defTabSz="914400" rtl="0" eaLnBrk="1" fontAlgn="t" latinLnBrk="0" hangingPunct="1">
                        <a:lnSpc>
                          <a:spcPct val="100000"/>
                        </a:lnSpc>
                        <a:spcBef>
                          <a:spcPts val="0"/>
                        </a:spcBef>
                        <a:spcAft>
                          <a:spcPts val="0"/>
                        </a:spcAft>
                        <a:buClrTx/>
                        <a:buSzTx/>
                        <a:buFontTx/>
                        <a:buNone/>
                        <a:tabLst/>
                        <a:defRPr/>
                      </a:pPr>
                      <a:r>
                        <a:rPr lang="zh-TW" altLang="en-US" sz="1800" b="1" u="none" dirty="0" smtClean="0">
                          <a:effectLst/>
                        </a:rPr>
                        <a:t>文件修改</a:t>
                      </a:r>
                      <a:endParaRPr lang="en-US" altLang="zh-TW" sz="1800" b="1" u="none" dirty="0" smtClean="0">
                        <a:effectLst/>
                      </a:endParaRPr>
                    </a:p>
                  </a:txBody>
                  <a:tcPr marL="95250" marR="95250" marT="95250" marB="952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285750" indent="-285750" fontAlgn="t">
                        <a:buFont typeface="Wingdings" panose="05000000000000000000" pitchFamily="2" charset="2"/>
                        <a:buChar char="n"/>
                      </a:pPr>
                      <a:r>
                        <a:rPr lang="en-US" altLang="zh-TW" sz="1800" b="0" i="0" kern="1200" dirty="0" smtClean="0">
                          <a:solidFill>
                            <a:schemeClr val="tx1"/>
                          </a:solidFill>
                          <a:effectLst/>
                          <a:latin typeface="+mn-lt"/>
                          <a:ea typeface="+mn-ea"/>
                          <a:cs typeface="+mn-cs"/>
                        </a:rPr>
                        <a:t>Monitor for changes to files associated with system-level processes.</a:t>
                      </a:r>
                    </a:p>
                    <a:p>
                      <a:pPr marL="285750" indent="-285750" fontAlgn="t">
                        <a:buFont typeface="Wingdings" panose="05000000000000000000" pitchFamily="2" charset="2"/>
                        <a:buChar char="n"/>
                      </a:pPr>
                      <a:r>
                        <a:rPr lang="zh-TW" altLang="en-US" sz="1800" b="0" i="0" kern="1200" dirty="0" smtClean="0">
                          <a:solidFill>
                            <a:schemeClr val="tx1"/>
                          </a:solidFill>
                          <a:effectLst/>
                          <a:latin typeface="+mn-lt"/>
                          <a:ea typeface="+mn-ea"/>
                          <a:cs typeface="+mn-cs"/>
                        </a:rPr>
                        <a:t>監視與系統級進程關聯的檔案的變更。</a:t>
                      </a:r>
                      <a:endParaRPr lang="zh-TW" altLang="en-US" sz="1000" b="1" dirty="0">
                        <a:solidFill>
                          <a:schemeClr val="tx1"/>
                        </a:solidFill>
                        <a:effectLst/>
                      </a:endParaRPr>
                    </a:p>
                  </a:txBody>
                  <a:tcPr marL="95250" marR="95250" marT="95250" marB="952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4036560312"/>
                  </a:ext>
                </a:extLst>
              </a:tr>
            </a:tbl>
          </a:graphicData>
        </a:graphic>
      </p:graphicFrame>
      <p:sp>
        <p:nvSpPr>
          <p:cNvPr id="7" name="投影片編號版面配置區 6"/>
          <p:cNvSpPr>
            <a:spLocks noGrp="1"/>
          </p:cNvSpPr>
          <p:nvPr>
            <p:ph type="sldNum" sz="quarter" idx="12"/>
          </p:nvPr>
        </p:nvSpPr>
        <p:spPr/>
        <p:txBody>
          <a:bodyPr/>
          <a:lstStyle/>
          <a:p>
            <a:fld id="{D16C3A51-89D0-4E4D-AA61-5A30A561532A}" type="slidenum">
              <a:rPr lang="zh-TW" altLang="en-US" smtClean="0"/>
              <a:pPr/>
              <a:t>67</a:t>
            </a:fld>
            <a:endParaRPr lang="zh-TW" altLang="en-US"/>
          </a:p>
        </p:txBody>
      </p:sp>
    </p:spTree>
    <p:extLst>
      <p:ext uri="{BB962C8B-B14F-4D97-AF65-F5344CB8AC3E}">
        <p14:creationId xmlns:p14="http://schemas.microsoft.com/office/powerpoint/2010/main" val="180075693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76200" y="-118538"/>
            <a:ext cx="2955553" cy="584775"/>
          </a:xfrm>
          <a:prstGeom prst="rect">
            <a:avLst/>
          </a:prstGeom>
        </p:spPr>
        <p:txBody>
          <a:bodyPr wrap="none">
            <a:spAutoFit/>
          </a:bodyPr>
          <a:lstStyle/>
          <a:p>
            <a:r>
              <a:rPr lang="en-US" altLang="zh-TW" sz="3200" b="1" dirty="0">
                <a:solidFill>
                  <a:srgbClr val="39434C"/>
                </a:solidFill>
                <a:latin typeface="Roboto-Light"/>
              </a:rPr>
              <a:t>Detection</a:t>
            </a:r>
            <a:r>
              <a:rPr lang="zh-TW" altLang="en-US" sz="3200" b="1" dirty="0">
                <a:solidFill>
                  <a:srgbClr val="39434C"/>
                </a:solidFill>
                <a:latin typeface="Roboto-Light"/>
              </a:rPr>
              <a:t>偵測</a:t>
            </a:r>
            <a:endParaRPr lang="en-US" altLang="zh-TW" sz="3200" b="1" dirty="0">
              <a:solidFill>
                <a:srgbClr val="39434C"/>
              </a:solidFill>
              <a:latin typeface="Roboto-Light"/>
            </a:endParaRPr>
          </a:p>
        </p:txBody>
      </p:sp>
      <p:graphicFrame>
        <p:nvGraphicFramePr>
          <p:cNvPr id="5" name="表格 4"/>
          <p:cNvGraphicFramePr>
            <a:graphicFrameLocks noGrp="1"/>
          </p:cNvGraphicFramePr>
          <p:nvPr>
            <p:extLst>
              <p:ext uri="{D42A27DB-BD31-4B8C-83A1-F6EECF244321}">
                <p14:modId xmlns:p14="http://schemas.microsoft.com/office/powerpoint/2010/main" val="3535064008"/>
              </p:ext>
            </p:extLst>
          </p:nvPr>
        </p:nvGraphicFramePr>
        <p:xfrm>
          <a:off x="0" y="466239"/>
          <a:ext cx="12192000" cy="5678598"/>
        </p:xfrm>
        <a:graphic>
          <a:graphicData uri="http://schemas.openxmlformats.org/drawingml/2006/table">
            <a:tbl>
              <a:tblPr/>
              <a:tblGrid>
                <a:gridCol w="991518">
                  <a:extLst>
                    <a:ext uri="{9D8B030D-6E8A-4147-A177-3AD203B41FA5}">
                      <a16:colId xmlns:a16="http://schemas.microsoft.com/office/drawing/2014/main" val="906928145"/>
                    </a:ext>
                  </a:extLst>
                </a:gridCol>
                <a:gridCol w="1233889">
                  <a:extLst>
                    <a:ext uri="{9D8B030D-6E8A-4147-A177-3AD203B41FA5}">
                      <a16:colId xmlns:a16="http://schemas.microsoft.com/office/drawing/2014/main" val="515423261"/>
                    </a:ext>
                  </a:extLst>
                </a:gridCol>
                <a:gridCol w="1737536">
                  <a:extLst>
                    <a:ext uri="{9D8B030D-6E8A-4147-A177-3AD203B41FA5}">
                      <a16:colId xmlns:a16="http://schemas.microsoft.com/office/drawing/2014/main" val="951650634"/>
                    </a:ext>
                  </a:extLst>
                </a:gridCol>
                <a:gridCol w="8229057">
                  <a:extLst>
                    <a:ext uri="{9D8B030D-6E8A-4147-A177-3AD203B41FA5}">
                      <a16:colId xmlns:a16="http://schemas.microsoft.com/office/drawing/2014/main" val="1647455623"/>
                    </a:ext>
                  </a:extLst>
                </a:gridCol>
              </a:tblGrid>
              <a:tr h="257378">
                <a:tc>
                  <a:txBody>
                    <a:bodyPr/>
                    <a:lstStyle/>
                    <a:p>
                      <a:pPr algn="l" fontAlgn="b"/>
                      <a:r>
                        <a:rPr lang="en-US" sz="1400" b="1" dirty="0">
                          <a:effectLst/>
                        </a:rPr>
                        <a:t>ID</a:t>
                      </a:r>
                    </a:p>
                  </a:txBody>
                  <a:tcPr marL="54279" marR="54279" marT="27139" marB="2713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a:effectLst/>
                        </a:rPr>
                        <a:t>Data Source</a:t>
                      </a:r>
                    </a:p>
                  </a:txBody>
                  <a:tcPr marL="54279" marR="54279" marT="27139" marB="2713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u="none" dirty="0">
                          <a:effectLst/>
                        </a:rPr>
                        <a:t>Data Component</a:t>
                      </a:r>
                    </a:p>
                  </a:txBody>
                  <a:tcPr marL="54279" marR="54279" marT="27139" marB="2713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a:effectLst/>
                        </a:rPr>
                        <a:t>Detects</a:t>
                      </a:r>
                    </a:p>
                  </a:txBody>
                  <a:tcPr marL="54279" marR="54279" marT="27139" marB="2713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228550365"/>
                  </a:ext>
                </a:extLst>
              </a:tr>
              <a:tr h="1153820">
                <a:tc rowSpan="2">
                  <a:txBody>
                    <a:bodyPr/>
                    <a:lstStyle/>
                    <a:p>
                      <a:pPr fontAlgn="t"/>
                      <a:r>
                        <a:rPr lang="en-US" altLang="zh-TW" sz="1800" b="0" i="0" u="none" strike="noStrike" kern="1200" dirty="0" smtClean="0">
                          <a:solidFill>
                            <a:schemeClr val="tx1"/>
                          </a:solidFill>
                          <a:effectLst/>
                          <a:latin typeface="+mn-lt"/>
                          <a:ea typeface="+mn-ea"/>
                          <a:cs typeface="+mn-cs"/>
                          <a:hlinkClick r:id="rId2"/>
                        </a:rPr>
                        <a:t>DS0009</a:t>
                      </a:r>
                      <a:endParaRPr lang="en-US" sz="1400" b="1"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rowSpan="2">
                  <a:txBody>
                    <a:bodyPr/>
                    <a:lstStyle/>
                    <a:p>
                      <a:pPr fontAlgn="t"/>
                      <a:r>
                        <a:rPr lang="en-US" u="none" strike="noStrike" dirty="0" smtClean="0">
                          <a:solidFill>
                            <a:srgbClr val="4F7CAC"/>
                          </a:solidFill>
                          <a:effectLst/>
                          <a:hlinkClick r:id="rId2"/>
                        </a:rPr>
                        <a:t>Process</a:t>
                      </a:r>
                      <a:endParaRPr lang="en-US" dirty="0">
                        <a:effectLst/>
                      </a:endParaRPr>
                    </a:p>
                  </a:txBody>
                  <a:tcPr marL="95250" marR="95250" marT="95250" marB="952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3"/>
                        </a:rPr>
                        <a:t>OS API Execution</a:t>
                      </a:r>
                      <a:endParaRPr lang="en-US" altLang="zh-TW" sz="1800" b="0" i="0" u="none" strike="noStrike" kern="1200" dirty="0" smtClean="0">
                        <a:solidFill>
                          <a:schemeClr val="tx1"/>
                        </a:solidFill>
                        <a:effectLst/>
                        <a:latin typeface="+mn-lt"/>
                        <a:ea typeface="+mn-ea"/>
                        <a:cs typeface="+mn-cs"/>
                      </a:endParaRPr>
                    </a:p>
                    <a:p>
                      <a:pPr fontAlgn="t"/>
                      <a:r>
                        <a:rPr lang="zh-TW" altLang="en-US" dirty="0" smtClean="0">
                          <a:effectLst/>
                        </a:rPr>
                        <a:t>作業系統</a:t>
                      </a:r>
                      <a:r>
                        <a:rPr lang="en-US" altLang="zh-TW" dirty="0" smtClean="0">
                          <a:effectLst/>
                        </a:rPr>
                        <a:t>API</a:t>
                      </a:r>
                      <a:r>
                        <a:rPr lang="zh-TW" altLang="en-US" dirty="0" smtClean="0">
                          <a:effectLst/>
                        </a:rPr>
                        <a:t>執行</a:t>
                      </a:r>
                      <a:endParaRPr lang="en-US" dirty="0">
                        <a:effectLst/>
                      </a:endParaRPr>
                    </a:p>
                  </a:txBody>
                  <a:tcPr marL="95250" marR="95250" marT="95250" marB="952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285750" indent="-285750" fontAlgn="t">
                        <a:buFont typeface="Wingdings" panose="05000000000000000000" pitchFamily="2" charset="2"/>
                        <a:buChar char="n"/>
                      </a:pPr>
                      <a:r>
                        <a:rPr lang="en-US" altLang="zh-TW" sz="1800" b="0" i="0" kern="1200" dirty="0" smtClean="0">
                          <a:solidFill>
                            <a:schemeClr val="tx1"/>
                          </a:solidFill>
                          <a:effectLst/>
                          <a:latin typeface="+mn-lt"/>
                          <a:ea typeface="+mn-ea"/>
                          <a:cs typeface="+mn-cs"/>
                        </a:rPr>
                        <a:t>Monitor for API calls that may create or modify system-level processes to repeatedly execute malicious payloads as part of persistence.</a:t>
                      </a:r>
                    </a:p>
                    <a:p>
                      <a:pPr marL="285750" indent="-285750" fontAlgn="t">
                        <a:buFont typeface="Wingdings" panose="05000000000000000000" pitchFamily="2" charset="2"/>
                        <a:buChar char="n"/>
                      </a:pPr>
                      <a:r>
                        <a:rPr lang="zh-TW" altLang="en-US" sz="1800" b="0" i="0" kern="1200" dirty="0" smtClean="0">
                          <a:solidFill>
                            <a:schemeClr val="tx1"/>
                          </a:solidFill>
                          <a:effectLst/>
                          <a:latin typeface="+mn-lt"/>
                          <a:ea typeface="+mn-ea"/>
                          <a:cs typeface="+mn-cs"/>
                        </a:rPr>
                        <a:t>監視可能會建立或修改系統層級進程以重複執行惡意負載作為持久性一部分的 </a:t>
                      </a:r>
                      <a:r>
                        <a:rPr lang="en-US" altLang="zh-TW" sz="1800" b="0" i="0" kern="1200" dirty="0" smtClean="0">
                          <a:solidFill>
                            <a:schemeClr val="tx1"/>
                          </a:solidFill>
                          <a:effectLst/>
                          <a:latin typeface="+mn-lt"/>
                          <a:ea typeface="+mn-ea"/>
                          <a:cs typeface="+mn-cs"/>
                        </a:rPr>
                        <a:t>API </a:t>
                      </a:r>
                      <a:r>
                        <a:rPr lang="zh-TW" altLang="en-US" sz="1800" b="0" i="0" kern="1200" dirty="0" smtClean="0">
                          <a:solidFill>
                            <a:schemeClr val="tx1"/>
                          </a:solidFill>
                          <a:effectLst/>
                          <a:latin typeface="+mn-lt"/>
                          <a:ea typeface="+mn-ea"/>
                          <a:cs typeface="+mn-cs"/>
                        </a:rPr>
                        <a:t>呼叫。</a:t>
                      </a:r>
                      <a:endParaRPr lang="en-US" altLang="zh-TW" sz="1100" b="1" dirty="0" smtClean="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4077921397"/>
                  </a:ext>
                </a:extLst>
              </a:tr>
              <a:tr h="1153820">
                <a:tc vMerge="1">
                  <a:txBody>
                    <a:bodyPr/>
                    <a:lstStyle/>
                    <a:p>
                      <a:endParaRPr lang="zh-TW" altLang="en-US"/>
                    </a:p>
                  </a:txBody>
                  <a:tcPr/>
                </a:tc>
                <a:tc vMerge="1">
                  <a:txBody>
                    <a:bodyPr/>
                    <a:lstStyle/>
                    <a:p>
                      <a:endParaRPr lang="zh-TW" altLang="en-US"/>
                    </a:p>
                  </a:txBody>
                  <a:tcPr/>
                </a:tc>
                <a:tc>
                  <a:txBody>
                    <a:bodyPr/>
                    <a:lstStyle/>
                    <a:p>
                      <a:pPr fontAlgn="t"/>
                      <a:r>
                        <a:rPr lang="en-US" altLang="zh-TW" sz="1800" b="0" i="0" u="none" strike="noStrike" kern="1200" dirty="0" smtClean="0">
                          <a:solidFill>
                            <a:schemeClr val="tx1"/>
                          </a:solidFill>
                          <a:effectLst/>
                          <a:latin typeface="+mn-lt"/>
                          <a:ea typeface="+mn-ea"/>
                          <a:cs typeface="+mn-cs"/>
                          <a:hlinkClick r:id="rId3"/>
                        </a:rPr>
                        <a:t>Process Creation</a:t>
                      </a:r>
                      <a:endParaRPr lang="en-US" altLang="zh-TW" sz="1800" b="0" i="0" u="none" strike="noStrike" kern="1200" dirty="0" smtClean="0">
                        <a:solidFill>
                          <a:schemeClr val="tx1"/>
                        </a:solidFill>
                        <a:effectLst/>
                        <a:latin typeface="+mn-lt"/>
                        <a:ea typeface="+mn-ea"/>
                        <a:cs typeface="+mn-cs"/>
                      </a:endParaRPr>
                    </a:p>
                    <a:p>
                      <a:pPr fontAlgn="t"/>
                      <a:r>
                        <a:rPr lang="zh-TW" altLang="en-US" dirty="0" smtClean="0">
                          <a:effectLst/>
                        </a:rPr>
                        <a:t>流程創建</a:t>
                      </a:r>
                      <a:endParaRPr lang="en-US" dirty="0">
                        <a:effectLst/>
                      </a:endParaRPr>
                    </a:p>
                  </a:txBody>
                  <a:tcPr marL="95250" marR="95250" marT="95250" marB="952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285750" indent="-285750" fontAlgn="t">
                        <a:buFont typeface="Wingdings" panose="05000000000000000000" pitchFamily="2" charset="2"/>
                        <a:buChar char="n"/>
                      </a:pPr>
                      <a:r>
                        <a:rPr lang="en-US" altLang="zh-TW" sz="1800" b="0" i="0" kern="1200" dirty="0" smtClean="0">
                          <a:solidFill>
                            <a:schemeClr val="tx1"/>
                          </a:solidFill>
                          <a:effectLst/>
                          <a:latin typeface="+mn-lt"/>
                          <a:ea typeface="+mn-ea"/>
                          <a:cs typeface="+mn-cs"/>
                        </a:rPr>
                        <a:t>New, benign system processes may be created during installation of new software.</a:t>
                      </a:r>
                    </a:p>
                    <a:p>
                      <a:pPr marL="285750" indent="-285750" fontAlgn="t">
                        <a:buFont typeface="Wingdings" panose="05000000000000000000" pitchFamily="2" charset="2"/>
                        <a:buChar char="n"/>
                      </a:pPr>
                      <a:r>
                        <a:rPr lang="zh-TW" altLang="en-US" sz="1800" b="0" i="0" kern="1200" dirty="0" smtClean="0">
                          <a:solidFill>
                            <a:schemeClr val="tx1"/>
                          </a:solidFill>
                          <a:effectLst/>
                          <a:latin typeface="+mn-lt"/>
                          <a:ea typeface="+mn-ea"/>
                          <a:cs typeface="+mn-cs"/>
                        </a:rPr>
                        <a:t>在安裝新軟體期間可能會建立新的良性系統進程。</a:t>
                      </a:r>
                      <a:endParaRPr lang="en-US" altLang="zh-TW" sz="1800" b="0" i="0" kern="1200" dirty="0" smtClean="0">
                        <a:solidFill>
                          <a:schemeClr val="tx1"/>
                        </a:solidFill>
                        <a:effectLst/>
                        <a:latin typeface="+mn-lt"/>
                        <a:ea typeface="+mn-ea"/>
                        <a:cs typeface="+mn-cs"/>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4292553248"/>
                  </a:ext>
                </a:extLst>
              </a:tr>
              <a:tr h="605180">
                <a:tc rowSpan="2">
                  <a:txBody>
                    <a:bodyPr/>
                    <a:lstStyle/>
                    <a:p>
                      <a:pPr fontAlgn="t"/>
                      <a:r>
                        <a:rPr lang="en-US" altLang="zh-TW" sz="1800" b="0" i="0" u="none" strike="noStrike" kern="1200" dirty="0" smtClean="0">
                          <a:solidFill>
                            <a:schemeClr val="tx1"/>
                          </a:solidFill>
                          <a:effectLst/>
                          <a:latin typeface="+mn-lt"/>
                          <a:ea typeface="+mn-ea"/>
                          <a:cs typeface="+mn-cs"/>
                          <a:hlinkClick r:id="rId4"/>
                        </a:rPr>
                        <a:t>DS0019</a:t>
                      </a:r>
                      <a:endParaRPr lang="en-US" dirty="0">
                        <a:effectLst/>
                      </a:endParaRPr>
                    </a:p>
                  </a:txBody>
                  <a:tcPr marL="95250" marR="95250" marT="95250" marB="952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rowSpan="2">
                  <a:txBody>
                    <a:bodyPr/>
                    <a:lstStyle/>
                    <a:p>
                      <a:pPr fontAlgn="t"/>
                      <a:r>
                        <a:rPr lang="en-US" altLang="zh-TW" sz="1800" b="0" i="0" u="none" strike="noStrike" kern="1200" dirty="0" smtClean="0">
                          <a:solidFill>
                            <a:schemeClr val="tx1"/>
                          </a:solidFill>
                          <a:effectLst/>
                          <a:latin typeface="+mn-lt"/>
                          <a:ea typeface="+mn-ea"/>
                          <a:cs typeface="+mn-cs"/>
                          <a:hlinkClick r:id="rId4"/>
                        </a:rPr>
                        <a:t>Service</a:t>
                      </a:r>
                      <a:endParaRPr lang="en-US" sz="1400" b="1"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5"/>
                        </a:rPr>
                        <a:t>Service Creation</a:t>
                      </a:r>
                      <a:endParaRPr lang="en-US" altLang="zh-TW" sz="1800" b="0" i="0" u="none" strike="noStrike" kern="1200" dirty="0" smtClean="0">
                        <a:solidFill>
                          <a:schemeClr val="tx1"/>
                        </a:solidFill>
                        <a:effectLst/>
                        <a:latin typeface="+mn-lt"/>
                        <a:ea typeface="+mn-ea"/>
                        <a:cs typeface="+mn-cs"/>
                      </a:endParaRPr>
                    </a:p>
                    <a:p>
                      <a:pPr fontAlgn="t"/>
                      <a:r>
                        <a:rPr lang="zh-TW" altLang="en-US" sz="1800" b="1" u="none" dirty="0" smtClean="0">
                          <a:effectLst/>
                        </a:rPr>
                        <a:t>服務創造</a:t>
                      </a:r>
                      <a:endParaRPr lang="en-US" sz="1800" b="1" u="none"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285750" indent="-285750" fontAlgn="t">
                        <a:buFont typeface="Wingdings" panose="05000000000000000000" pitchFamily="2" charset="2"/>
                        <a:buChar char="n"/>
                      </a:pPr>
                      <a:r>
                        <a:rPr lang="en-US" altLang="zh-TW" sz="1800" b="0" i="0" kern="1200" dirty="0" smtClean="0">
                          <a:solidFill>
                            <a:schemeClr val="tx1"/>
                          </a:solidFill>
                          <a:effectLst/>
                          <a:latin typeface="+mn-lt"/>
                          <a:ea typeface="+mn-ea"/>
                          <a:cs typeface="+mn-cs"/>
                        </a:rPr>
                        <a:t>Monitor for newly constructed services/daemons that may create or modify system-level processes to repeatedly execute malicious payloads as part of persistence.</a:t>
                      </a:r>
                    </a:p>
                    <a:p>
                      <a:pPr marL="285750" indent="-285750" fontAlgn="t">
                        <a:buFont typeface="Wingdings" panose="05000000000000000000" pitchFamily="2" charset="2"/>
                        <a:buChar char="n"/>
                      </a:pPr>
                      <a:r>
                        <a:rPr lang="zh-TW" altLang="en-US" sz="1800" b="0" i="0" kern="1200" dirty="0" smtClean="0">
                          <a:solidFill>
                            <a:schemeClr val="tx1"/>
                          </a:solidFill>
                          <a:effectLst/>
                          <a:latin typeface="+mn-lt"/>
                          <a:ea typeface="+mn-ea"/>
                          <a:cs typeface="+mn-cs"/>
                        </a:rPr>
                        <a:t>監視新建的服務</a:t>
                      </a:r>
                      <a:r>
                        <a:rPr lang="en-US" altLang="zh-TW" sz="1800" b="0" i="0" kern="1200" dirty="0" smtClean="0">
                          <a:solidFill>
                            <a:schemeClr val="tx1"/>
                          </a:solidFill>
                          <a:effectLst/>
                          <a:latin typeface="+mn-lt"/>
                          <a:ea typeface="+mn-ea"/>
                          <a:cs typeface="+mn-cs"/>
                        </a:rPr>
                        <a:t>/</a:t>
                      </a:r>
                      <a:r>
                        <a:rPr lang="zh-TW" altLang="en-US" sz="1800" b="0" i="0" kern="1200" dirty="0" smtClean="0">
                          <a:solidFill>
                            <a:schemeClr val="tx1"/>
                          </a:solidFill>
                          <a:effectLst/>
                          <a:latin typeface="+mn-lt"/>
                          <a:ea typeface="+mn-ea"/>
                          <a:cs typeface="+mn-cs"/>
                        </a:rPr>
                        <a:t>守護程序，這些服務</a:t>
                      </a:r>
                      <a:r>
                        <a:rPr lang="en-US" altLang="zh-TW" sz="1800" b="0" i="0" kern="1200" dirty="0" smtClean="0">
                          <a:solidFill>
                            <a:schemeClr val="tx1"/>
                          </a:solidFill>
                          <a:effectLst/>
                          <a:latin typeface="+mn-lt"/>
                          <a:ea typeface="+mn-ea"/>
                          <a:cs typeface="+mn-cs"/>
                        </a:rPr>
                        <a:t>/</a:t>
                      </a:r>
                      <a:r>
                        <a:rPr lang="zh-TW" altLang="en-US" sz="1800" b="0" i="0" kern="1200" dirty="0" smtClean="0">
                          <a:solidFill>
                            <a:schemeClr val="tx1"/>
                          </a:solidFill>
                          <a:effectLst/>
                          <a:latin typeface="+mn-lt"/>
                          <a:ea typeface="+mn-ea"/>
                          <a:cs typeface="+mn-cs"/>
                        </a:rPr>
                        <a:t>守護程序可能會建立或修改系統級進程，以便作為持久性的一部分重複執行惡意負載。</a:t>
                      </a:r>
                      <a:endParaRPr lang="en-US" altLang="zh-TW" sz="1100" b="1"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4071033893"/>
                  </a:ext>
                </a:extLst>
              </a:tr>
              <a:tr h="605180">
                <a:tc vMerge="1">
                  <a:txBody>
                    <a:bodyPr/>
                    <a:lstStyle/>
                    <a:p>
                      <a:endParaRPr lang="zh-TW" altLang="en-US"/>
                    </a:p>
                  </a:txBody>
                  <a:tcPr/>
                </a:tc>
                <a:tc vMerge="1">
                  <a:txBody>
                    <a:bodyPr/>
                    <a:lstStyle/>
                    <a:p>
                      <a:endParaRPr lang="zh-TW" altLang="en-US"/>
                    </a:p>
                  </a:txBody>
                  <a:tcPr/>
                </a:tc>
                <a:tc>
                  <a:txBody>
                    <a:bodyPr/>
                    <a:lstStyle/>
                    <a:p>
                      <a:pPr fontAlgn="t"/>
                      <a:r>
                        <a:rPr lang="en-US" altLang="zh-TW" sz="1800" b="0" i="0" u="none" strike="noStrike" kern="1200" dirty="0" smtClean="0">
                          <a:solidFill>
                            <a:schemeClr val="tx1"/>
                          </a:solidFill>
                          <a:effectLst/>
                          <a:latin typeface="+mn-lt"/>
                          <a:ea typeface="+mn-ea"/>
                          <a:cs typeface="+mn-cs"/>
                          <a:hlinkClick r:id="rId5"/>
                        </a:rPr>
                        <a:t>Service Modification</a:t>
                      </a:r>
                      <a:endParaRPr lang="en-US" altLang="zh-TW" sz="1800" b="0" i="0" u="none" strike="noStrike" kern="1200" dirty="0" smtClean="0">
                        <a:solidFill>
                          <a:schemeClr val="tx1"/>
                        </a:solidFill>
                        <a:effectLst/>
                        <a:latin typeface="+mn-lt"/>
                        <a:ea typeface="+mn-ea"/>
                        <a:cs typeface="+mn-cs"/>
                      </a:endParaRPr>
                    </a:p>
                    <a:p>
                      <a:pPr fontAlgn="t"/>
                      <a:r>
                        <a:rPr lang="zh-TW" altLang="en-US" sz="1800" b="1" u="none" dirty="0" smtClean="0">
                          <a:effectLst/>
                        </a:rPr>
                        <a:t>服務修改</a:t>
                      </a:r>
                      <a:endParaRPr lang="en-US" sz="1800" b="1" u="none"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285750" indent="-285750" fontAlgn="t">
                        <a:buFont typeface="Wingdings" panose="05000000000000000000" pitchFamily="2" charset="2"/>
                        <a:buChar char="n"/>
                      </a:pPr>
                      <a:r>
                        <a:rPr lang="en-US" altLang="zh-TW" sz="1800" b="0" i="0" kern="1200" dirty="0" smtClean="0">
                          <a:solidFill>
                            <a:schemeClr val="tx1"/>
                          </a:solidFill>
                          <a:effectLst/>
                          <a:latin typeface="+mn-lt"/>
                          <a:ea typeface="+mn-ea"/>
                          <a:cs typeface="+mn-cs"/>
                        </a:rPr>
                        <a:t>Monitor for changes to system processes that do not correlate with known software, patch cycles, etc., including by comparing results against a trusted system baseline.</a:t>
                      </a:r>
                    </a:p>
                    <a:p>
                      <a:pPr marL="285750" indent="-285750" fontAlgn="t">
                        <a:buFont typeface="Wingdings" panose="05000000000000000000" pitchFamily="2" charset="2"/>
                        <a:buChar char="n"/>
                      </a:pPr>
                      <a:r>
                        <a:rPr lang="zh-TW" altLang="en-US" sz="1800" b="0" i="0" kern="1200" dirty="0" smtClean="0">
                          <a:solidFill>
                            <a:schemeClr val="tx1"/>
                          </a:solidFill>
                          <a:effectLst/>
                          <a:latin typeface="+mn-lt"/>
                          <a:ea typeface="+mn-ea"/>
                          <a:cs typeface="+mn-cs"/>
                        </a:rPr>
                        <a:t>監視與已知軟體、修補程式週期等不相關的系統進程的更改，包括將結果與可信任系統基準進行比較。</a:t>
                      </a:r>
                      <a:endParaRPr lang="en-US" altLang="zh-TW" sz="1100" b="1"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460853462"/>
                  </a:ext>
                </a:extLst>
              </a:tr>
            </a:tbl>
          </a:graphicData>
        </a:graphic>
      </p:graphicFrame>
      <p:sp>
        <p:nvSpPr>
          <p:cNvPr id="7" name="投影片編號版面配置區 6"/>
          <p:cNvSpPr>
            <a:spLocks noGrp="1"/>
          </p:cNvSpPr>
          <p:nvPr>
            <p:ph type="sldNum" sz="quarter" idx="12"/>
          </p:nvPr>
        </p:nvSpPr>
        <p:spPr/>
        <p:txBody>
          <a:bodyPr/>
          <a:lstStyle/>
          <a:p>
            <a:fld id="{D16C3A51-89D0-4E4D-AA61-5A30A561532A}" type="slidenum">
              <a:rPr lang="zh-TW" altLang="en-US" smtClean="0"/>
              <a:pPr/>
              <a:t>68</a:t>
            </a:fld>
            <a:endParaRPr lang="zh-TW" altLang="en-US"/>
          </a:p>
        </p:txBody>
      </p:sp>
    </p:spTree>
    <p:extLst>
      <p:ext uri="{BB962C8B-B14F-4D97-AF65-F5344CB8AC3E}">
        <p14:creationId xmlns:p14="http://schemas.microsoft.com/office/powerpoint/2010/main" val="3033007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p:txBody>
          <a:bodyPr/>
          <a:lstStyle/>
          <a:p>
            <a:fld id="{7F744221-BDCB-440C-89EF-463871313D3B}" type="slidenum">
              <a:rPr lang="zh-TW" altLang="en-US" smtClean="0"/>
              <a:pPr/>
              <a:t>69</a:t>
            </a:fld>
            <a:endParaRPr lang="zh-TW" altLang="en-US"/>
          </a:p>
        </p:txBody>
      </p:sp>
      <p:graphicFrame>
        <p:nvGraphicFramePr>
          <p:cNvPr id="3" name="表格 2"/>
          <p:cNvGraphicFramePr>
            <a:graphicFrameLocks noGrp="1"/>
          </p:cNvGraphicFramePr>
          <p:nvPr>
            <p:extLst>
              <p:ext uri="{D42A27DB-BD31-4B8C-83A1-F6EECF244321}">
                <p14:modId xmlns:p14="http://schemas.microsoft.com/office/powerpoint/2010/main" val="711915705"/>
              </p:ext>
            </p:extLst>
          </p:nvPr>
        </p:nvGraphicFramePr>
        <p:xfrm>
          <a:off x="0" y="2098866"/>
          <a:ext cx="12192000" cy="3124200"/>
        </p:xfrm>
        <a:graphic>
          <a:graphicData uri="http://schemas.openxmlformats.org/drawingml/2006/table">
            <a:tbl>
              <a:tblPr/>
              <a:tblGrid>
                <a:gridCol w="991518">
                  <a:extLst>
                    <a:ext uri="{9D8B030D-6E8A-4147-A177-3AD203B41FA5}">
                      <a16:colId xmlns:a16="http://schemas.microsoft.com/office/drawing/2014/main" val="2692515554"/>
                    </a:ext>
                  </a:extLst>
                </a:gridCol>
                <a:gridCol w="1233889">
                  <a:extLst>
                    <a:ext uri="{9D8B030D-6E8A-4147-A177-3AD203B41FA5}">
                      <a16:colId xmlns:a16="http://schemas.microsoft.com/office/drawing/2014/main" val="76540352"/>
                    </a:ext>
                  </a:extLst>
                </a:gridCol>
                <a:gridCol w="1737536">
                  <a:extLst>
                    <a:ext uri="{9D8B030D-6E8A-4147-A177-3AD203B41FA5}">
                      <a16:colId xmlns:a16="http://schemas.microsoft.com/office/drawing/2014/main" val="1356543570"/>
                    </a:ext>
                  </a:extLst>
                </a:gridCol>
                <a:gridCol w="8229057">
                  <a:extLst>
                    <a:ext uri="{9D8B030D-6E8A-4147-A177-3AD203B41FA5}">
                      <a16:colId xmlns:a16="http://schemas.microsoft.com/office/drawing/2014/main" val="1671615187"/>
                    </a:ext>
                  </a:extLst>
                </a:gridCol>
              </a:tblGrid>
              <a:tr h="1502217">
                <a:tc rowSpan="2">
                  <a:txBody>
                    <a:bodyPr/>
                    <a:lstStyle/>
                    <a:p>
                      <a:r>
                        <a:rPr lang="en-US" altLang="zh-TW" sz="1800" b="0" i="0" u="none" strike="noStrike" kern="1200" dirty="0" smtClean="0">
                          <a:solidFill>
                            <a:schemeClr val="tx1"/>
                          </a:solidFill>
                          <a:effectLst/>
                          <a:latin typeface="+mn-lt"/>
                          <a:ea typeface="+mn-ea"/>
                          <a:cs typeface="+mn-cs"/>
                          <a:hlinkClick r:id="rId2"/>
                        </a:rPr>
                        <a:t>DS0024</a:t>
                      </a:r>
                      <a:endParaRPr lang="zh-TW" altLang="en-US" dirty="0"/>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rowSpan="2">
                  <a:txBody>
                    <a:bodyPr/>
                    <a:lstStyle/>
                    <a:p>
                      <a:pPr fontAlgn="t"/>
                      <a:r>
                        <a:rPr lang="en-US" altLang="zh-TW" sz="1800" b="0" i="0" u="none" strike="noStrike" kern="1200" dirty="0" smtClean="0">
                          <a:solidFill>
                            <a:schemeClr val="tx1"/>
                          </a:solidFill>
                          <a:effectLst/>
                          <a:latin typeface="+mn-lt"/>
                          <a:ea typeface="+mn-ea"/>
                          <a:cs typeface="+mn-cs"/>
                          <a:hlinkClick r:id="rId2"/>
                        </a:rPr>
                        <a:t>Windows Registry</a:t>
                      </a:r>
                      <a:endParaRPr lang="en-US" dirty="0">
                        <a:effectLst/>
                      </a:endParaRPr>
                    </a:p>
                  </a:txBody>
                  <a:tcPr marL="95250" marR="95250" marT="95250" marB="952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3"/>
                        </a:rPr>
                        <a:t>Windows Registry Key Creation</a:t>
                      </a:r>
                      <a:endParaRPr lang="en-US" altLang="zh-TW" sz="1800" b="0" i="0" u="none" strike="noStrike" kern="1200" dirty="0" smtClean="0">
                        <a:solidFill>
                          <a:schemeClr val="tx1"/>
                        </a:solidFill>
                        <a:effectLst/>
                        <a:latin typeface="+mn-lt"/>
                        <a:ea typeface="+mn-ea"/>
                        <a:cs typeface="+mn-cs"/>
                      </a:endParaRPr>
                    </a:p>
                    <a:p>
                      <a:pPr fontAlgn="t"/>
                      <a:r>
                        <a:rPr lang="en-US" dirty="0" smtClean="0">
                          <a:effectLst/>
                        </a:rPr>
                        <a:t>Windows </a:t>
                      </a:r>
                      <a:r>
                        <a:rPr lang="zh-TW" altLang="en-US" dirty="0" smtClean="0">
                          <a:effectLst/>
                        </a:rPr>
                        <a:t>登錄項目建立</a:t>
                      </a:r>
                      <a:endParaRPr lang="en-US" dirty="0">
                        <a:effectLst/>
                      </a:endParaRPr>
                    </a:p>
                  </a:txBody>
                  <a:tcPr marL="95250" marR="95250" marT="95250" marB="952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285750" indent="-285750" fontAlgn="t">
                        <a:buFont typeface="Wingdings" panose="05000000000000000000" pitchFamily="2" charset="2"/>
                        <a:buChar char="n"/>
                      </a:pPr>
                      <a:r>
                        <a:rPr lang="en-US" altLang="zh-TW" sz="1800" b="0" i="0" kern="1200" dirty="0" smtClean="0">
                          <a:solidFill>
                            <a:schemeClr val="tx1"/>
                          </a:solidFill>
                          <a:effectLst/>
                          <a:latin typeface="+mn-lt"/>
                          <a:ea typeface="+mn-ea"/>
                          <a:cs typeface="+mn-cs"/>
                        </a:rPr>
                        <a:t>Monitor for newly constructed files that may create or modify system-level processes to repeatedly execute malicious payloads as part of persistence.</a:t>
                      </a:r>
                    </a:p>
                    <a:p>
                      <a:pPr marL="285750" indent="-285750" fontAlgn="t">
                        <a:buFont typeface="Wingdings" panose="05000000000000000000" pitchFamily="2" charset="2"/>
                        <a:buChar char="n"/>
                      </a:pPr>
                      <a:r>
                        <a:rPr lang="zh-TW" altLang="en-US" sz="1800" b="0" i="0" kern="1200" dirty="0" smtClean="0">
                          <a:solidFill>
                            <a:schemeClr val="tx1"/>
                          </a:solidFill>
                          <a:effectLst/>
                          <a:latin typeface="+mn-lt"/>
                          <a:ea typeface="+mn-ea"/>
                          <a:cs typeface="+mn-cs"/>
                        </a:rPr>
                        <a:t>監視新建置的 </a:t>
                      </a:r>
                      <a:r>
                        <a:rPr lang="en-US" altLang="zh-TW" sz="1800" b="0" i="0" kern="1200" dirty="0" smtClean="0">
                          <a:solidFill>
                            <a:schemeClr val="tx1"/>
                          </a:solidFill>
                          <a:effectLst/>
                          <a:latin typeface="+mn-lt"/>
                          <a:ea typeface="+mn-ea"/>
                          <a:cs typeface="+mn-cs"/>
                        </a:rPr>
                        <a:t>Windows </a:t>
                      </a:r>
                      <a:r>
                        <a:rPr lang="zh-TW" altLang="en-US" sz="1800" b="0" i="0" kern="1200" dirty="0" smtClean="0">
                          <a:solidFill>
                            <a:schemeClr val="tx1"/>
                          </a:solidFill>
                          <a:effectLst/>
                          <a:latin typeface="+mn-lt"/>
                          <a:ea typeface="+mn-ea"/>
                          <a:cs typeface="+mn-cs"/>
                        </a:rPr>
                        <a:t>登錄項，這些登錄項可能會建立或修改系統級進程，以便作為持久性的一部分重複執行惡意負載。</a:t>
                      </a:r>
                      <a:endParaRPr lang="zh-TW" altLang="en-US" sz="1000" b="1" dirty="0">
                        <a:solidFill>
                          <a:schemeClr val="tx1"/>
                        </a:solidFill>
                        <a:effectLst/>
                      </a:endParaRPr>
                    </a:p>
                  </a:txBody>
                  <a:tcPr marL="95250" marR="95250" marT="95250" marB="952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209244831"/>
                  </a:ext>
                </a:extLst>
              </a:tr>
              <a:tr h="946066">
                <a:tc vMerge="1">
                  <a:txBody>
                    <a:bodyPr/>
                    <a:lstStyle/>
                    <a:p>
                      <a:endParaRPr lang="zh-TW" altLang="en-US"/>
                    </a:p>
                  </a:txBody>
                  <a:tcPr/>
                </a:tc>
                <a:tc vMerge="1">
                  <a:txBody>
                    <a:bodyPr/>
                    <a:lstStyle/>
                    <a:p>
                      <a:endParaRPr lang="zh-TW" altLang="en-US"/>
                    </a:p>
                  </a:txBody>
                  <a:tcPr/>
                </a:tc>
                <a:tc>
                  <a:txBody>
                    <a:bodyPr/>
                    <a:lstStyle/>
                    <a:p>
                      <a:pPr fontAlgn="t"/>
                      <a:r>
                        <a:rPr lang="en-US" altLang="zh-TW" sz="1800" b="0" i="0" u="none" strike="noStrike" kern="1200" dirty="0" smtClean="0">
                          <a:solidFill>
                            <a:schemeClr val="tx1"/>
                          </a:solidFill>
                          <a:effectLst/>
                          <a:latin typeface="+mn-lt"/>
                          <a:ea typeface="+mn-ea"/>
                          <a:cs typeface="+mn-cs"/>
                          <a:hlinkClick r:id="rId3"/>
                        </a:rPr>
                        <a:t>Windows Registry Key Modification</a:t>
                      </a:r>
                      <a:endParaRPr lang="en-US" altLang="zh-TW" sz="1800" b="0" i="0" u="none" strike="noStrike" kern="1200" dirty="0" smtClean="0">
                        <a:solidFill>
                          <a:schemeClr val="tx1"/>
                        </a:solidFill>
                        <a:effectLst/>
                        <a:latin typeface="+mn-lt"/>
                        <a:ea typeface="+mn-ea"/>
                        <a:cs typeface="+mn-cs"/>
                      </a:endParaRPr>
                    </a:p>
                    <a:p>
                      <a:pPr fontAlgn="t"/>
                      <a:r>
                        <a:rPr lang="en-US" dirty="0" smtClean="0">
                          <a:effectLst/>
                        </a:rPr>
                        <a:t>Windows </a:t>
                      </a:r>
                      <a:r>
                        <a:rPr lang="zh-TW" altLang="en-US" dirty="0" smtClean="0">
                          <a:effectLst/>
                        </a:rPr>
                        <a:t>登錄項目修改</a:t>
                      </a:r>
                      <a:endParaRPr lang="en-US" dirty="0">
                        <a:effectLst/>
                      </a:endParaRPr>
                    </a:p>
                  </a:txBody>
                  <a:tcPr marL="95250" marR="95250" marT="95250" marB="952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285750" indent="-285750" fontAlgn="t">
                        <a:buFont typeface="Wingdings" panose="05000000000000000000" pitchFamily="2" charset="2"/>
                        <a:buChar char="n"/>
                      </a:pPr>
                      <a:r>
                        <a:rPr lang="en-US" altLang="zh-TW" sz="1800" b="0" i="0" kern="1200" dirty="0" smtClean="0">
                          <a:solidFill>
                            <a:schemeClr val="tx1"/>
                          </a:solidFill>
                          <a:effectLst/>
                          <a:latin typeface="+mn-lt"/>
                          <a:ea typeface="+mn-ea"/>
                          <a:cs typeface="+mn-cs"/>
                        </a:rPr>
                        <a:t>Monitor for changes to files associated with system-level processes.</a:t>
                      </a:r>
                    </a:p>
                    <a:p>
                      <a:pPr marL="285750" indent="-285750" fontAlgn="t">
                        <a:buFont typeface="Wingdings" panose="05000000000000000000" pitchFamily="2" charset="2"/>
                        <a:buChar char="n"/>
                      </a:pPr>
                      <a:r>
                        <a:rPr lang="zh-TW" altLang="en-US" sz="1800" b="0" i="0" kern="1200" dirty="0" smtClean="0">
                          <a:solidFill>
                            <a:schemeClr val="tx1"/>
                          </a:solidFill>
                          <a:effectLst/>
                          <a:latin typeface="+mn-lt"/>
                          <a:ea typeface="+mn-ea"/>
                          <a:cs typeface="+mn-cs"/>
                        </a:rPr>
                        <a:t>監視 </a:t>
                      </a:r>
                      <a:r>
                        <a:rPr lang="en-US" altLang="zh-TW" sz="1800" b="0" i="0" kern="1200" dirty="0" smtClean="0">
                          <a:solidFill>
                            <a:schemeClr val="tx1"/>
                          </a:solidFill>
                          <a:effectLst/>
                          <a:latin typeface="+mn-lt"/>
                          <a:ea typeface="+mn-ea"/>
                          <a:cs typeface="+mn-cs"/>
                        </a:rPr>
                        <a:t>Windows </a:t>
                      </a:r>
                      <a:r>
                        <a:rPr lang="zh-TW" altLang="en-US" sz="1800" b="0" i="0" kern="1200" dirty="0" smtClean="0">
                          <a:solidFill>
                            <a:schemeClr val="tx1"/>
                          </a:solidFill>
                          <a:effectLst/>
                          <a:latin typeface="+mn-lt"/>
                          <a:ea typeface="+mn-ea"/>
                          <a:cs typeface="+mn-cs"/>
                        </a:rPr>
                        <a:t>登錄項目和</a:t>
                      </a:r>
                      <a:r>
                        <a:rPr lang="en-US" altLang="zh-TW" sz="1800" b="0" i="0" kern="1200" dirty="0" smtClean="0">
                          <a:solidFill>
                            <a:schemeClr val="tx1"/>
                          </a:solidFill>
                          <a:effectLst/>
                          <a:latin typeface="+mn-lt"/>
                          <a:ea typeface="+mn-ea"/>
                          <a:cs typeface="+mn-cs"/>
                        </a:rPr>
                        <a:t>/</a:t>
                      </a:r>
                      <a:r>
                        <a:rPr lang="zh-TW" altLang="en-US" sz="1800" b="0" i="0" kern="1200" dirty="0" smtClean="0">
                          <a:solidFill>
                            <a:schemeClr val="tx1"/>
                          </a:solidFill>
                          <a:effectLst/>
                          <a:latin typeface="+mn-lt"/>
                          <a:ea typeface="+mn-ea"/>
                          <a:cs typeface="+mn-cs"/>
                        </a:rPr>
                        <a:t>或值的更改，這些更改可能會建立或修改系統級進程，以便作為持久性的一部分重複執行惡意負載。</a:t>
                      </a:r>
                      <a:endParaRPr lang="zh-TW" altLang="en-US" sz="1000" b="1" dirty="0">
                        <a:solidFill>
                          <a:schemeClr val="tx1"/>
                        </a:solidFill>
                        <a:effectLst/>
                      </a:endParaRPr>
                    </a:p>
                  </a:txBody>
                  <a:tcPr marL="95250" marR="95250" marT="95250" marB="952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280372496"/>
                  </a:ext>
                </a:extLst>
              </a:tr>
            </a:tbl>
          </a:graphicData>
        </a:graphic>
      </p:graphicFrame>
      <p:graphicFrame>
        <p:nvGraphicFramePr>
          <p:cNvPr id="4" name="表格 3"/>
          <p:cNvGraphicFramePr>
            <a:graphicFrameLocks noGrp="1"/>
          </p:cNvGraphicFramePr>
          <p:nvPr>
            <p:extLst>
              <p:ext uri="{D42A27DB-BD31-4B8C-83A1-F6EECF244321}">
                <p14:modId xmlns:p14="http://schemas.microsoft.com/office/powerpoint/2010/main" val="1704807031"/>
              </p:ext>
            </p:extLst>
          </p:nvPr>
        </p:nvGraphicFramePr>
        <p:xfrm>
          <a:off x="0" y="1831228"/>
          <a:ext cx="12192000" cy="267638"/>
        </p:xfrm>
        <a:graphic>
          <a:graphicData uri="http://schemas.openxmlformats.org/drawingml/2006/table">
            <a:tbl>
              <a:tblPr/>
              <a:tblGrid>
                <a:gridCol w="991518">
                  <a:extLst>
                    <a:ext uri="{9D8B030D-6E8A-4147-A177-3AD203B41FA5}">
                      <a16:colId xmlns:a16="http://schemas.microsoft.com/office/drawing/2014/main" val="3278145735"/>
                    </a:ext>
                  </a:extLst>
                </a:gridCol>
                <a:gridCol w="1233889">
                  <a:extLst>
                    <a:ext uri="{9D8B030D-6E8A-4147-A177-3AD203B41FA5}">
                      <a16:colId xmlns:a16="http://schemas.microsoft.com/office/drawing/2014/main" val="131721670"/>
                    </a:ext>
                  </a:extLst>
                </a:gridCol>
                <a:gridCol w="1737536">
                  <a:extLst>
                    <a:ext uri="{9D8B030D-6E8A-4147-A177-3AD203B41FA5}">
                      <a16:colId xmlns:a16="http://schemas.microsoft.com/office/drawing/2014/main" val="144003903"/>
                    </a:ext>
                  </a:extLst>
                </a:gridCol>
                <a:gridCol w="8229057">
                  <a:extLst>
                    <a:ext uri="{9D8B030D-6E8A-4147-A177-3AD203B41FA5}">
                      <a16:colId xmlns:a16="http://schemas.microsoft.com/office/drawing/2014/main" val="405433100"/>
                    </a:ext>
                  </a:extLst>
                </a:gridCol>
              </a:tblGrid>
              <a:tr h="257378">
                <a:tc>
                  <a:txBody>
                    <a:bodyPr/>
                    <a:lstStyle/>
                    <a:p>
                      <a:pPr algn="l" fontAlgn="b"/>
                      <a:r>
                        <a:rPr lang="en-US" sz="1400" b="1" dirty="0">
                          <a:effectLst/>
                        </a:rPr>
                        <a:t>ID</a:t>
                      </a:r>
                    </a:p>
                  </a:txBody>
                  <a:tcPr marL="54279" marR="54279" marT="27139" marB="2713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a:effectLst/>
                        </a:rPr>
                        <a:t>Data Source</a:t>
                      </a:r>
                    </a:p>
                  </a:txBody>
                  <a:tcPr marL="54279" marR="54279" marT="27139" marB="2713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u="none" dirty="0">
                          <a:effectLst/>
                        </a:rPr>
                        <a:t>Data Component</a:t>
                      </a:r>
                    </a:p>
                  </a:txBody>
                  <a:tcPr marL="54279" marR="54279" marT="27139" marB="2713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a:effectLst/>
                        </a:rPr>
                        <a:t>Detects</a:t>
                      </a:r>
                    </a:p>
                  </a:txBody>
                  <a:tcPr marL="54279" marR="54279" marT="27139" marB="2713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2590931019"/>
                  </a:ext>
                </a:extLst>
              </a:tr>
            </a:tbl>
          </a:graphicData>
        </a:graphic>
      </p:graphicFrame>
      <p:sp>
        <p:nvSpPr>
          <p:cNvPr id="5" name="矩形 4"/>
          <p:cNvSpPr/>
          <p:nvPr/>
        </p:nvSpPr>
        <p:spPr>
          <a:xfrm>
            <a:off x="0" y="0"/>
            <a:ext cx="2955553" cy="584775"/>
          </a:xfrm>
          <a:prstGeom prst="rect">
            <a:avLst/>
          </a:prstGeom>
        </p:spPr>
        <p:txBody>
          <a:bodyPr wrap="none">
            <a:spAutoFit/>
          </a:bodyPr>
          <a:lstStyle/>
          <a:p>
            <a:r>
              <a:rPr lang="en-US" altLang="zh-TW" sz="3200" b="1" dirty="0">
                <a:solidFill>
                  <a:srgbClr val="39434C"/>
                </a:solidFill>
                <a:latin typeface="Roboto-Light"/>
              </a:rPr>
              <a:t>Detection</a:t>
            </a:r>
            <a:r>
              <a:rPr lang="zh-TW" altLang="en-US" sz="3200" b="1" dirty="0">
                <a:solidFill>
                  <a:srgbClr val="39434C"/>
                </a:solidFill>
                <a:latin typeface="Roboto-Light"/>
              </a:rPr>
              <a:t>偵測</a:t>
            </a:r>
            <a:endParaRPr lang="en-US" altLang="zh-TW" sz="3200" b="1" dirty="0">
              <a:solidFill>
                <a:srgbClr val="39434C"/>
              </a:solidFill>
              <a:latin typeface="Roboto-Light"/>
            </a:endParaRPr>
          </a:p>
        </p:txBody>
      </p:sp>
    </p:spTree>
    <p:extLst>
      <p:ext uri="{BB962C8B-B14F-4D97-AF65-F5344CB8AC3E}">
        <p14:creationId xmlns:p14="http://schemas.microsoft.com/office/powerpoint/2010/main" val="7623027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838200" y="354806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800" b="0" i="0" u="none" strike="noStrike" cap="none" normalizeH="0" baseline="0">
                <a:ln>
                  <a:noFill/>
                </a:ln>
                <a:solidFill>
                  <a:schemeClr val="tx1"/>
                </a:solidFill>
                <a:effectLst/>
                <a:latin typeface="Arial" panose="020B0604020202020204" pitchFamily="34" charset="0"/>
              </a:rPr>
              <a:t/>
            </a:r>
            <a:br>
              <a:rPr kumimoji="0" lang="zh-TW" altLang="zh-TW" sz="1800" b="0" i="0" u="none" strike="noStrike" cap="none" normalizeH="0" baseline="0">
                <a:ln>
                  <a:noFill/>
                </a:ln>
                <a:solidFill>
                  <a:schemeClr val="tx1"/>
                </a:solidFill>
                <a:effectLst/>
                <a:latin typeface="Arial" panose="020B0604020202020204" pitchFamily="34" charset="0"/>
              </a:rPr>
            </a:br>
            <a:endParaRPr kumimoji="0" lang="zh-TW" altLang="zh-TW" sz="1800" b="0" i="0" u="none" strike="noStrike" cap="none" normalizeH="0" baseline="0">
              <a:ln>
                <a:noFill/>
              </a:ln>
              <a:solidFill>
                <a:schemeClr val="tx1"/>
              </a:solidFill>
              <a:effectLst/>
              <a:latin typeface="Arial" panose="020B0604020202020204" pitchFamily="34" charset="0"/>
            </a:endParaRPr>
          </a:p>
        </p:txBody>
      </p:sp>
      <p:graphicFrame>
        <p:nvGraphicFramePr>
          <p:cNvPr id="5" name="表格 4"/>
          <p:cNvGraphicFramePr>
            <a:graphicFrameLocks noGrp="1"/>
          </p:cNvGraphicFramePr>
          <p:nvPr>
            <p:extLst/>
          </p:nvPr>
        </p:nvGraphicFramePr>
        <p:xfrm>
          <a:off x="5641638" y="221632"/>
          <a:ext cx="5817669" cy="6548444"/>
        </p:xfrm>
        <a:graphic>
          <a:graphicData uri="http://schemas.openxmlformats.org/drawingml/2006/table">
            <a:tbl>
              <a:tblPr firstRow="1" bandRow="1">
                <a:tableStyleId>{5C22544A-7EE6-4342-B048-85BDC9FD1C3A}</a:tableStyleId>
              </a:tblPr>
              <a:tblGrid>
                <a:gridCol w="5817669">
                  <a:extLst>
                    <a:ext uri="{9D8B030D-6E8A-4147-A177-3AD203B41FA5}">
                      <a16:colId xmlns:a16="http://schemas.microsoft.com/office/drawing/2014/main" val="335604752"/>
                    </a:ext>
                  </a:extLst>
                </a:gridCol>
              </a:tblGrid>
              <a:tr h="430976">
                <a:tc>
                  <a:txBody>
                    <a:bodyPr/>
                    <a:lstStyle/>
                    <a:p>
                      <a:r>
                        <a:rPr lang="en-US" altLang="zh-TW" dirty="0"/>
                        <a:t>Tactics</a:t>
                      </a:r>
                      <a:r>
                        <a:rPr lang="zh-TW" altLang="en-US" dirty="0"/>
                        <a:t>戰術</a:t>
                      </a:r>
                      <a:r>
                        <a:rPr lang="en-US" altLang="zh-TW" dirty="0"/>
                        <a:t>(Techniques</a:t>
                      </a:r>
                      <a:r>
                        <a:rPr lang="zh-TW" altLang="en-US" dirty="0"/>
                        <a:t>技巧數目</a:t>
                      </a:r>
                      <a:r>
                        <a:rPr lang="en-US" altLang="zh-TW" dirty="0"/>
                        <a:t>)</a:t>
                      </a:r>
                      <a:endParaRPr lang="zh-TW" altLang="en-US" dirty="0"/>
                    </a:p>
                  </a:txBody>
                  <a:tcPr/>
                </a:tc>
                <a:extLst>
                  <a:ext uri="{0D108BD9-81ED-4DB2-BD59-A6C34878D82A}">
                    <a16:rowId xmlns:a16="http://schemas.microsoft.com/office/drawing/2014/main" val="1732753271"/>
                  </a:ext>
                </a:extLst>
              </a:tr>
              <a:tr h="436962">
                <a:tc>
                  <a:txBody>
                    <a:bodyPr/>
                    <a:lstStyle/>
                    <a:p>
                      <a:r>
                        <a:rPr lang="en-US" altLang="zh-TW" b="1" dirty="0">
                          <a:effectLst>
                            <a:outerShdw blurRad="38100" dist="38100" dir="2700000" algn="tl">
                              <a:srgbClr val="000000">
                                <a:alpha val="43137"/>
                              </a:srgbClr>
                            </a:outerShdw>
                          </a:effectLst>
                        </a:rPr>
                        <a:t>1.</a:t>
                      </a:r>
                      <a:r>
                        <a:rPr lang="zh-TW" altLang="en-US" b="1" dirty="0">
                          <a:effectLst>
                            <a:outerShdw blurRad="38100" dist="38100" dir="2700000" algn="tl">
                              <a:srgbClr val="000000">
                                <a:alpha val="43137"/>
                              </a:srgbClr>
                            </a:outerShdw>
                          </a:effectLst>
                        </a:rPr>
                        <a:t>偵察</a:t>
                      </a:r>
                      <a:r>
                        <a:rPr lang="en-US" altLang="zh-TW" b="1" dirty="0">
                          <a:effectLst>
                            <a:outerShdw blurRad="38100" dist="38100" dir="2700000" algn="tl">
                              <a:srgbClr val="000000">
                                <a:alpha val="43137"/>
                              </a:srgbClr>
                            </a:outerShdw>
                          </a:effectLst>
                        </a:rPr>
                        <a:t>Reconnaissance(10)</a:t>
                      </a:r>
                    </a:p>
                  </a:txBody>
                  <a:tcPr/>
                </a:tc>
                <a:extLst>
                  <a:ext uri="{0D108BD9-81ED-4DB2-BD59-A6C34878D82A}">
                    <a16:rowId xmlns:a16="http://schemas.microsoft.com/office/drawing/2014/main" val="2678713298"/>
                  </a:ext>
                </a:extLst>
              </a:tr>
              <a:tr h="43696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b="1" dirty="0">
                          <a:effectLst>
                            <a:outerShdw blurRad="38100" dist="38100" dir="2700000" algn="tl">
                              <a:srgbClr val="000000">
                                <a:alpha val="43137"/>
                              </a:srgbClr>
                            </a:outerShdw>
                          </a:effectLst>
                        </a:rPr>
                        <a:t>2.</a:t>
                      </a:r>
                      <a:r>
                        <a:rPr lang="zh-TW" altLang="en-US" b="1" dirty="0">
                          <a:effectLst>
                            <a:outerShdw blurRad="38100" dist="38100" dir="2700000" algn="tl">
                              <a:srgbClr val="000000">
                                <a:alpha val="43137"/>
                              </a:srgbClr>
                            </a:outerShdw>
                          </a:effectLst>
                        </a:rPr>
                        <a:t>資源開發</a:t>
                      </a:r>
                      <a:r>
                        <a:rPr lang="en-US" altLang="zh-TW" sz="1800" b="1" u="none" strike="noStrike" dirty="0">
                          <a:solidFill>
                            <a:srgbClr val="4F7CAC"/>
                          </a:solidFill>
                          <a:effectLst>
                            <a:outerShdw blurRad="38100" dist="38100" dir="2700000" algn="tl">
                              <a:srgbClr val="000000">
                                <a:alpha val="43137"/>
                              </a:srgbClr>
                            </a:outerShdw>
                          </a:effectLst>
                        </a:rPr>
                        <a:t>Resource Development</a:t>
                      </a:r>
                      <a:r>
                        <a:rPr lang="en-US" altLang="zh-TW" sz="1800" b="1" u="none" strike="noStrike" dirty="0">
                          <a:solidFill>
                            <a:schemeClr val="dk1"/>
                          </a:solidFill>
                          <a:effectLst>
                            <a:outerShdw blurRad="38100" dist="38100" dir="2700000" algn="tl">
                              <a:srgbClr val="000000">
                                <a:alpha val="43137"/>
                              </a:srgbClr>
                            </a:outerShdw>
                          </a:effectLst>
                        </a:rPr>
                        <a:t>(8)</a:t>
                      </a:r>
                      <a:endParaRPr lang="en-US" altLang="zh-TW" sz="1800" b="1" dirty="0">
                        <a:effectLst>
                          <a:outerShdw blurRad="38100" dist="38100" dir="2700000" algn="tl">
                            <a:srgbClr val="000000">
                              <a:alpha val="43137"/>
                            </a:srgbClr>
                          </a:outerShdw>
                        </a:effectLst>
                      </a:endParaRPr>
                    </a:p>
                  </a:txBody>
                  <a:tcPr/>
                </a:tc>
                <a:extLst>
                  <a:ext uri="{0D108BD9-81ED-4DB2-BD59-A6C34878D82A}">
                    <a16:rowId xmlns:a16="http://schemas.microsoft.com/office/drawing/2014/main" val="1151473597"/>
                  </a:ext>
                </a:extLst>
              </a:tr>
              <a:tr h="436962">
                <a:tc>
                  <a:txBody>
                    <a:bodyPr/>
                    <a:lstStyle/>
                    <a:p>
                      <a:r>
                        <a:rPr lang="en-US" altLang="zh-TW" b="1" dirty="0">
                          <a:effectLst>
                            <a:outerShdw blurRad="38100" dist="38100" dir="2700000" algn="tl">
                              <a:srgbClr val="000000">
                                <a:alpha val="43137"/>
                              </a:srgbClr>
                            </a:outerShdw>
                          </a:effectLst>
                        </a:rPr>
                        <a:t>3.</a:t>
                      </a:r>
                      <a:r>
                        <a:rPr lang="zh-TW" altLang="en-US" b="1" dirty="0">
                          <a:effectLst>
                            <a:outerShdw blurRad="38100" dist="38100" dir="2700000" algn="tl">
                              <a:srgbClr val="000000">
                                <a:alpha val="43137"/>
                              </a:srgbClr>
                            </a:outerShdw>
                          </a:effectLst>
                        </a:rPr>
                        <a:t>初步存取</a:t>
                      </a:r>
                      <a:r>
                        <a:rPr lang="en-US" altLang="zh-TW" b="1" baseline="0" dirty="0">
                          <a:effectLst>
                            <a:outerShdw blurRad="38100" dist="38100" dir="2700000" algn="tl">
                              <a:srgbClr val="000000">
                                <a:alpha val="43137"/>
                              </a:srgbClr>
                            </a:outerShdw>
                          </a:effectLst>
                        </a:rPr>
                        <a:t> </a:t>
                      </a:r>
                      <a:r>
                        <a:rPr lang="en-US" altLang="zh-TW" b="1" dirty="0">
                          <a:effectLst>
                            <a:outerShdw blurRad="38100" dist="38100" dir="2700000" algn="tl">
                              <a:srgbClr val="000000">
                                <a:alpha val="43137"/>
                              </a:srgbClr>
                            </a:outerShdw>
                          </a:effectLst>
                        </a:rPr>
                        <a:t>Initial Access(9)</a:t>
                      </a:r>
                    </a:p>
                  </a:txBody>
                  <a:tcPr/>
                </a:tc>
                <a:extLst>
                  <a:ext uri="{0D108BD9-81ED-4DB2-BD59-A6C34878D82A}">
                    <a16:rowId xmlns:a16="http://schemas.microsoft.com/office/drawing/2014/main" val="1119156832"/>
                  </a:ext>
                </a:extLst>
              </a:tr>
              <a:tr h="436962">
                <a:tc>
                  <a:txBody>
                    <a:bodyPr/>
                    <a:lstStyle/>
                    <a:p>
                      <a:r>
                        <a:rPr lang="en-US" altLang="zh-TW" b="1" dirty="0">
                          <a:effectLst>
                            <a:outerShdw blurRad="38100" dist="38100" dir="2700000" algn="tl">
                              <a:srgbClr val="000000">
                                <a:alpha val="43137"/>
                              </a:srgbClr>
                            </a:outerShdw>
                          </a:effectLst>
                        </a:rPr>
                        <a:t>4.</a:t>
                      </a:r>
                      <a:r>
                        <a:rPr lang="zh-TW" altLang="en-US" b="1" dirty="0">
                          <a:effectLst>
                            <a:outerShdw blurRad="38100" dist="38100" dir="2700000" algn="tl">
                              <a:srgbClr val="000000">
                                <a:alpha val="43137"/>
                              </a:srgbClr>
                            </a:outerShdw>
                          </a:effectLst>
                        </a:rPr>
                        <a:t>執行</a:t>
                      </a:r>
                      <a:r>
                        <a:rPr lang="en-US" altLang="zh-TW" b="1" dirty="0">
                          <a:effectLst>
                            <a:outerShdw blurRad="38100" dist="38100" dir="2700000" algn="tl">
                              <a:srgbClr val="000000">
                                <a:alpha val="43137"/>
                              </a:srgbClr>
                            </a:outerShdw>
                          </a:effectLst>
                        </a:rPr>
                        <a:t>Execution(14)</a:t>
                      </a:r>
                      <a:endParaRPr lang="zh-TW" altLang="en-US" b="1" dirty="0">
                        <a:effectLst>
                          <a:outerShdw blurRad="38100" dist="38100" dir="2700000" algn="tl">
                            <a:srgbClr val="000000">
                              <a:alpha val="43137"/>
                            </a:srgbClr>
                          </a:outerShdw>
                        </a:effectLst>
                      </a:endParaRPr>
                    </a:p>
                  </a:txBody>
                  <a:tcPr/>
                </a:tc>
                <a:extLst>
                  <a:ext uri="{0D108BD9-81ED-4DB2-BD59-A6C34878D82A}">
                    <a16:rowId xmlns:a16="http://schemas.microsoft.com/office/drawing/2014/main" val="1343344748"/>
                  </a:ext>
                </a:extLst>
              </a:tr>
              <a:tr h="436962">
                <a:tc>
                  <a:txBody>
                    <a:bodyPr/>
                    <a:lstStyle/>
                    <a:p>
                      <a:r>
                        <a:rPr lang="en-US" altLang="zh-TW" b="1" dirty="0">
                          <a:effectLst>
                            <a:outerShdw blurRad="38100" dist="38100" dir="2700000" algn="tl">
                              <a:srgbClr val="000000">
                                <a:alpha val="43137"/>
                              </a:srgbClr>
                            </a:outerShdw>
                          </a:effectLst>
                        </a:rPr>
                        <a:t>5.</a:t>
                      </a:r>
                      <a:r>
                        <a:rPr lang="zh-TW" altLang="en-US" b="1" dirty="0">
                          <a:effectLst>
                            <a:outerShdw blurRad="38100" dist="38100" dir="2700000" algn="tl">
                              <a:srgbClr val="000000">
                                <a:alpha val="43137"/>
                              </a:srgbClr>
                            </a:outerShdw>
                          </a:effectLst>
                        </a:rPr>
                        <a:t>持續性</a:t>
                      </a:r>
                      <a:r>
                        <a:rPr lang="en-US" altLang="zh-TW" b="1" dirty="0">
                          <a:effectLst>
                            <a:outerShdw blurRad="38100" dist="38100" dir="2700000" algn="tl">
                              <a:srgbClr val="000000">
                                <a:alpha val="43137"/>
                              </a:srgbClr>
                            </a:outerShdw>
                          </a:effectLst>
                        </a:rPr>
                        <a:t>Persistence(19)</a:t>
                      </a:r>
                    </a:p>
                  </a:txBody>
                  <a:tcPr/>
                </a:tc>
                <a:extLst>
                  <a:ext uri="{0D108BD9-81ED-4DB2-BD59-A6C34878D82A}">
                    <a16:rowId xmlns:a16="http://schemas.microsoft.com/office/drawing/2014/main" val="3560303070"/>
                  </a:ext>
                </a:extLst>
              </a:tr>
              <a:tr h="436962">
                <a:tc>
                  <a:txBody>
                    <a:bodyPr/>
                    <a:lstStyle/>
                    <a:p>
                      <a:r>
                        <a:rPr lang="en-US" altLang="zh-TW" b="1" dirty="0">
                          <a:effectLst>
                            <a:outerShdw blurRad="38100" dist="38100" dir="2700000" algn="tl">
                              <a:srgbClr val="000000">
                                <a:alpha val="43137"/>
                              </a:srgbClr>
                            </a:outerShdw>
                          </a:effectLst>
                        </a:rPr>
                        <a:t>6.</a:t>
                      </a:r>
                      <a:r>
                        <a:rPr lang="zh-TW" altLang="en-US" b="1" dirty="0">
                          <a:effectLst>
                            <a:outerShdw blurRad="38100" dist="38100" dir="2700000" algn="tl">
                              <a:srgbClr val="000000">
                                <a:alpha val="43137"/>
                              </a:srgbClr>
                            </a:outerShdw>
                          </a:effectLst>
                        </a:rPr>
                        <a:t>權限提升</a:t>
                      </a:r>
                      <a:r>
                        <a:rPr lang="en-US" altLang="zh-TW" b="1" dirty="0">
                          <a:effectLst>
                            <a:outerShdw blurRad="38100" dist="38100" dir="2700000" algn="tl">
                              <a:srgbClr val="000000">
                                <a:alpha val="43137"/>
                              </a:srgbClr>
                            </a:outerShdw>
                          </a:effectLst>
                        </a:rPr>
                        <a:t>Privilege Escalation (13)</a:t>
                      </a:r>
                      <a:endParaRPr lang="zh-TW" altLang="en-US" b="1" dirty="0">
                        <a:effectLst>
                          <a:outerShdw blurRad="38100" dist="38100" dir="2700000" algn="tl">
                            <a:srgbClr val="000000">
                              <a:alpha val="43137"/>
                            </a:srgbClr>
                          </a:outerShdw>
                        </a:effectLst>
                      </a:endParaRPr>
                    </a:p>
                  </a:txBody>
                  <a:tcPr/>
                </a:tc>
                <a:extLst>
                  <a:ext uri="{0D108BD9-81ED-4DB2-BD59-A6C34878D82A}">
                    <a16:rowId xmlns:a16="http://schemas.microsoft.com/office/drawing/2014/main" val="2518075266"/>
                  </a:ext>
                </a:extLst>
              </a:tr>
              <a:tr h="43696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b="1" dirty="0">
                          <a:effectLst>
                            <a:outerShdw blurRad="38100" dist="38100" dir="2700000" algn="tl">
                              <a:srgbClr val="000000">
                                <a:alpha val="43137"/>
                              </a:srgbClr>
                            </a:outerShdw>
                          </a:effectLst>
                        </a:rPr>
                        <a:t>7.</a:t>
                      </a:r>
                      <a:r>
                        <a:rPr lang="zh-TW" altLang="en-US" b="1" dirty="0">
                          <a:effectLst>
                            <a:outerShdw blurRad="38100" dist="38100" dir="2700000" algn="tl">
                              <a:srgbClr val="000000">
                                <a:alpha val="43137"/>
                              </a:srgbClr>
                            </a:outerShdw>
                          </a:effectLst>
                        </a:rPr>
                        <a:t>閃避掉防禦機制  </a:t>
                      </a:r>
                      <a:r>
                        <a:rPr lang="en-US" altLang="zh-TW" b="1" dirty="0">
                          <a:effectLst>
                            <a:outerShdw blurRad="38100" dist="38100" dir="2700000" algn="tl">
                              <a:srgbClr val="000000">
                                <a:alpha val="43137"/>
                              </a:srgbClr>
                            </a:outerShdw>
                          </a:effectLst>
                        </a:rPr>
                        <a:t>Defense Evasion(42)</a:t>
                      </a:r>
                    </a:p>
                  </a:txBody>
                  <a:tcPr/>
                </a:tc>
                <a:extLst>
                  <a:ext uri="{0D108BD9-81ED-4DB2-BD59-A6C34878D82A}">
                    <a16:rowId xmlns:a16="http://schemas.microsoft.com/office/drawing/2014/main" val="2775558826"/>
                  </a:ext>
                </a:extLst>
              </a:tr>
              <a:tr h="43696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800" b="1" u="none" strike="noStrike" dirty="0">
                          <a:solidFill>
                            <a:srgbClr val="4F7CAC"/>
                          </a:solidFill>
                          <a:effectLst>
                            <a:outerShdw blurRad="38100" dist="38100" dir="2700000" algn="tl">
                              <a:srgbClr val="000000">
                                <a:alpha val="43137"/>
                              </a:srgbClr>
                            </a:outerShdw>
                          </a:effectLst>
                        </a:rPr>
                        <a:t>8.</a:t>
                      </a:r>
                      <a:r>
                        <a:rPr lang="zh-TW" altLang="en-US" sz="1800" b="1" u="none" strike="noStrike" dirty="0">
                          <a:solidFill>
                            <a:srgbClr val="4F7CAC"/>
                          </a:solidFill>
                          <a:effectLst>
                            <a:outerShdw blurRad="38100" dist="38100" dir="2700000" algn="tl">
                              <a:srgbClr val="000000">
                                <a:alpha val="43137"/>
                              </a:srgbClr>
                            </a:outerShdw>
                          </a:effectLst>
                        </a:rPr>
                        <a:t>存取憑證 </a:t>
                      </a:r>
                      <a:r>
                        <a:rPr lang="en-US" altLang="zh-TW" sz="1800" b="1" u="none" strike="noStrike" dirty="0">
                          <a:solidFill>
                            <a:srgbClr val="4F7CAC"/>
                          </a:solidFill>
                          <a:effectLst>
                            <a:outerShdw blurRad="38100" dist="38100" dir="2700000" algn="tl">
                              <a:srgbClr val="000000">
                                <a:alpha val="43137"/>
                              </a:srgbClr>
                            </a:outerShdw>
                          </a:effectLst>
                        </a:rPr>
                        <a:t>Credential</a:t>
                      </a:r>
                      <a:r>
                        <a:rPr lang="en-US" altLang="zh-TW" sz="1800" b="1" u="none" strike="noStrike" baseline="0" dirty="0">
                          <a:solidFill>
                            <a:srgbClr val="4F7CAC"/>
                          </a:solidFill>
                          <a:effectLst>
                            <a:outerShdw blurRad="38100" dist="38100" dir="2700000" algn="tl">
                              <a:srgbClr val="000000">
                                <a:alpha val="43137"/>
                              </a:srgbClr>
                            </a:outerShdw>
                          </a:effectLst>
                        </a:rPr>
                        <a:t> </a:t>
                      </a:r>
                      <a:r>
                        <a:rPr lang="en-US" altLang="zh-TW" sz="1800" b="1" u="none" strike="noStrike" dirty="0">
                          <a:solidFill>
                            <a:srgbClr val="4F7CAC"/>
                          </a:solidFill>
                          <a:effectLst>
                            <a:outerShdw blurRad="38100" dist="38100" dir="2700000" algn="tl">
                              <a:srgbClr val="000000">
                                <a:alpha val="43137"/>
                              </a:srgbClr>
                            </a:outerShdw>
                          </a:effectLst>
                        </a:rPr>
                        <a:t>Access</a:t>
                      </a:r>
                      <a:r>
                        <a:rPr lang="en-US" altLang="zh-TW" sz="1800" b="1" u="none" strike="noStrike" dirty="0">
                          <a:solidFill>
                            <a:schemeClr val="dk1"/>
                          </a:solidFill>
                          <a:effectLst>
                            <a:outerShdw blurRad="38100" dist="38100" dir="2700000" algn="tl">
                              <a:srgbClr val="000000">
                                <a:alpha val="43137"/>
                              </a:srgbClr>
                            </a:outerShdw>
                          </a:effectLst>
                        </a:rPr>
                        <a:t>(17)</a:t>
                      </a:r>
                      <a:endParaRPr lang="en-US" altLang="zh-TW" sz="1800" b="1" dirty="0">
                        <a:effectLst>
                          <a:outerShdw blurRad="38100" dist="38100" dir="2700000" algn="tl">
                            <a:srgbClr val="000000">
                              <a:alpha val="43137"/>
                            </a:srgbClr>
                          </a:outerShdw>
                        </a:effectLst>
                      </a:endParaRPr>
                    </a:p>
                  </a:txBody>
                  <a:tcPr/>
                </a:tc>
                <a:extLst>
                  <a:ext uri="{0D108BD9-81ED-4DB2-BD59-A6C34878D82A}">
                    <a16:rowId xmlns:a16="http://schemas.microsoft.com/office/drawing/2014/main" val="577002593"/>
                  </a:ext>
                </a:extLst>
              </a:tr>
              <a:tr h="436962">
                <a:tc>
                  <a:txBody>
                    <a:bodyPr/>
                    <a:lstStyle/>
                    <a:p>
                      <a:r>
                        <a:rPr lang="en-US" altLang="zh-TW" b="1" dirty="0">
                          <a:effectLst>
                            <a:outerShdw blurRad="38100" dist="38100" dir="2700000" algn="tl">
                              <a:srgbClr val="000000">
                                <a:alpha val="43137"/>
                              </a:srgbClr>
                            </a:outerShdw>
                          </a:effectLst>
                        </a:rPr>
                        <a:t>9.</a:t>
                      </a:r>
                      <a:r>
                        <a:rPr lang="zh-TW" altLang="en-US" b="1" dirty="0">
                          <a:effectLst>
                            <a:outerShdw blurRad="38100" dist="38100" dir="2700000" algn="tl">
                              <a:srgbClr val="000000">
                                <a:alpha val="43137"/>
                              </a:srgbClr>
                            </a:outerShdw>
                          </a:effectLst>
                        </a:rPr>
                        <a:t>發現</a:t>
                      </a:r>
                      <a:r>
                        <a:rPr lang="en-US" altLang="zh-TW" b="1" dirty="0">
                          <a:effectLst>
                            <a:outerShdw blurRad="38100" dist="38100" dir="2700000" algn="tl">
                              <a:srgbClr val="000000">
                                <a:alpha val="43137"/>
                              </a:srgbClr>
                            </a:outerShdw>
                          </a:effectLst>
                        </a:rPr>
                        <a:t>Discovery(31)</a:t>
                      </a:r>
                      <a:endParaRPr lang="zh-TW" altLang="en-US" b="1" dirty="0">
                        <a:effectLst>
                          <a:outerShdw blurRad="38100" dist="38100" dir="2700000" algn="tl">
                            <a:srgbClr val="000000">
                              <a:alpha val="43137"/>
                            </a:srgbClr>
                          </a:outerShdw>
                        </a:effectLst>
                      </a:endParaRPr>
                    </a:p>
                  </a:txBody>
                  <a:tcPr/>
                </a:tc>
                <a:extLst>
                  <a:ext uri="{0D108BD9-81ED-4DB2-BD59-A6C34878D82A}">
                    <a16:rowId xmlns:a16="http://schemas.microsoft.com/office/drawing/2014/main" val="3249934189"/>
                  </a:ext>
                </a:extLst>
              </a:tr>
              <a:tr h="436962">
                <a:tc>
                  <a:txBody>
                    <a:bodyPr/>
                    <a:lstStyle/>
                    <a:p>
                      <a:r>
                        <a:rPr lang="en-US" altLang="zh-TW" b="1" dirty="0">
                          <a:effectLst>
                            <a:outerShdw blurRad="38100" dist="38100" dir="2700000" algn="tl">
                              <a:srgbClr val="000000">
                                <a:alpha val="43137"/>
                              </a:srgbClr>
                            </a:outerShdw>
                          </a:effectLst>
                        </a:rPr>
                        <a:t>10.</a:t>
                      </a:r>
                      <a:r>
                        <a:rPr lang="zh-TW" altLang="en-US" b="1" dirty="0">
                          <a:effectLst>
                            <a:outerShdw blurRad="38100" dist="38100" dir="2700000" algn="tl">
                              <a:srgbClr val="000000">
                                <a:alpha val="43137"/>
                              </a:srgbClr>
                            </a:outerShdw>
                          </a:effectLst>
                        </a:rPr>
                        <a:t>橫向移動</a:t>
                      </a:r>
                      <a:r>
                        <a:rPr lang="en-US" altLang="zh-TW" b="1" dirty="0">
                          <a:effectLst>
                            <a:outerShdw blurRad="38100" dist="38100" dir="2700000" algn="tl">
                              <a:srgbClr val="000000">
                                <a:alpha val="43137"/>
                              </a:srgbClr>
                            </a:outerShdw>
                          </a:effectLst>
                        </a:rPr>
                        <a:t>Lateral Movement(9)</a:t>
                      </a:r>
                    </a:p>
                  </a:txBody>
                  <a:tcPr/>
                </a:tc>
                <a:extLst>
                  <a:ext uri="{0D108BD9-81ED-4DB2-BD59-A6C34878D82A}">
                    <a16:rowId xmlns:a16="http://schemas.microsoft.com/office/drawing/2014/main" val="1667044230"/>
                  </a:ext>
                </a:extLst>
              </a:tr>
              <a:tr h="436962">
                <a:tc>
                  <a:txBody>
                    <a:bodyPr/>
                    <a:lstStyle/>
                    <a:p>
                      <a:r>
                        <a:rPr lang="en-US" altLang="zh-TW" b="1" dirty="0">
                          <a:effectLst>
                            <a:outerShdw blurRad="38100" dist="38100" dir="2700000" algn="tl">
                              <a:srgbClr val="000000">
                                <a:alpha val="43137"/>
                              </a:srgbClr>
                            </a:outerShdw>
                          </a:effectLst>
                        </a:rPr>
                        <a:t>11.</a:t>
                      </a:r>
                      <a:r>
                        <a:rPr lang="zh-TW" altLang="en-US" b="1" dirty="0">
                          <a:effectLst>
                            <a:outerShdw blurRad="38100" dist="38100" dir="2700000" algn="tl">
                              <a:srgbClr val="000000">
                                <a:alpha val="43137"/>
                              </a:srgbClr>
                            </a:outerShdw>
                          </a:effectLst>
                        </a:rPr>
                        <a:t>收集</a:t>
                      </a:r>
                      <a:r>
                        <a:rPr lang="en-US" altLang="zh-TW" b="1" dirty="0">
                          <a:effectLst>
                            <a:outerShdw blurRad="38100" dist="38100" dir="2700000" algn="tl">
                              <a:srgbClr val="000000">
                                <a:alpha val="43137"/>
                              </a:srgbClr>
                            </a:outerShdw>
                          </a:effectLst>
                        </a:rPr>
                        <a:t>Collection(17)</a:t>
                      </a:r>
                    </a:p>
                  </a:txBody>
                  <a:tcPr/>
                </a:tc>
                <a:extLst>
                  <a:ext uri="{0D108BD9-81ED-4DB2-BD59-A6C34878D82A}">
                    <a16:rowId xmlns:a16="http://schemas.microsoft.com/office/drawing/2014/main" val="4223981109"/>
                  </a:ext>
                </a:extLst>
              </a:tr>
              <a:tr h="436962">
                <a:tc>
                  <a:txBody>
                    <a:bodyPr/>
                    <a:lstStyle/>
                    <a:p>
                      <a:r>
                        <a:rPr lang="en-US" altLang="zh-TW" b="1" dirty="0">
                          <a:effectLst>
                            <a:outerShdw blurRad="38100" dist="38100" dir="2700000" algn="tl">
                              <a:srgbClr val="000000">
                                <a:alpha val="43137"/>
                              </a:srgbClr>
                            </a:outerShdw>
                          </a:effectLst>
                        </a:rPr>
                        <a:t>12.</a:t>
                      </a:r>
                      <a:r>
                        <a:rPr lang="zh-TW" altLang="en-US" b="1" dirty="0">
                          <a:effectLst>
                            <a:outerShdw blurRad="38100" dist="38100" dir="2700000" algn="tl">
                              <a:srgbClr val="000000">
                                <a:alpha val="43137"/>
                              </a:srgbClr>
                            </a:outerShdw>
                          </a:effectLst>
                        </a:rPr>
                        <a:t>命令與控制</a:t>
                      </a:r>
                      <a:r>
                        <a:rPr lang="en-US" altLang="zh-TW" b="1" dirty="0">
                          <a:effectLst>
                            <a:outerShdw blurRad="38100" dist="38100" dir="2700000" algn="tl">
                              <a:srgbClr val="000000">
                                <a:alpha val="43137"/>
                              </a:srgbClr>
                            </a:outerShdw>
                          </a:effectLst>
                        </a:rPr>
                        <a:t>Command and Control(16)</a:t>
                      </a:r>
                    </a:p>
                  </a:txBody>
                  <a:tcPr/>
                </a:tc>
                <a:extLst>
                  <a:ext uri="{0D108BD9-81ED-4DB2-BD59-A6C34878D82A}">
                    <a16:rowId xmlns:a16="http://schemas.microsoft.com/office/drawing/2014/main" val="2309334055"/>
                  </a:ext>
                </a:extLst>
              </a:tr>
              <a:tr h="436962">
                <a:tc>
                  <a:txBody>
                    <a:bodyPr/>
                    <a:lstStyle/>
                    <a:p>
                      <a:r>
                        <a:rPr lang="en-US" altLang="zh-TW" b="1" dirty="0">
                          <a:effectLst>
                            <a:outerShdw blurRad="38100" dist="38100" dir="2700000" algn="tl">
                              <a:srgbClr val="000000">
                                <a:alpha val="43137"/>
                              </a:srgbClr>
                            </a:outerShdw>
                          </a:effectLst>
                        </a:rPr>
                        <a:t>13.</a:t>
                      </a:r>
                      <a:r>
                        <a:rPr lang="zh-TW" altLang="en-US" b="1" dirty="0">
                          <a:effectLst>
                            <a:outerShdw blurRad="38100" dist="38100" dir="2700000" algn="tl">
                              <a:srgbClr val="000000">
                                <a:alpha val="43137"/>
                              </a:srgbClr>
                            </a:outerShdw>
                          </a:effectLst>
                        </a:rPr>
                        <a:t>外洩</a:t>
                      </a:r>
                      <a:r>
                        <a:rPr lang="en-US" altLang="zh-TW" b="1" dirty="0">
                          <a:effectLst>
                            <a:outerShdw blurRad="38100" dist="38100" dir="2700000" algn="tl">
                              <a:srgbClr val="000000">
                                <a:alpha val="43137"/>
                              </a:srgbClr>
                            </a:outerShdw>
                          </a:effectLst>
                        </a:rPr>
                        <a:t>Exfiltration(9)</a:t>
                      </a:r>
                      <a:endParaRPr lang="zh-TW" altLang="en-US" b="1" dirty="0">
                        <a:effectLst>
                          <a:outerShdw blurRad="38100" dist="38100" dir="2700000" algn="tl">
                            <a:srgbClr val="000000">
                              <a:alpha val="43137"/>
                            </a:srgbClr>
                          </a:outerShdw>
                        </a:effectLst>
                      </a:endParaRPr>
                    </a:p>
                  </a:txBody>
                  <a:tcPr/>
                </a:tc>
                <a:extLst>
                  <a:ext uri="{0D108BD9-81ED-4DB2-BD59-A6C34878D82A}">
                    <a16:rowId xmlns:a16="http://schemas.microsoft.com/office/drawing/2014/main" val="1167284937"/>
                  </a:ext>
                </a:extLst>
              </a:tr>
              <a:tr h="436962">
                <a:tc>
                  <a:txBody>
                    <a:bodyPr/>
                    <a:lstStyle/>
                    <a:p>
                      <a:r>
                        <a:rPr lang="en-US" altLang="zh-TW" b="1" dirty="0">
                          <a:effectLst>
                            <a:outerShdw blurRad="38100" dist="38100" dir="2700000" algn="tl">
                              <a:srgbClr val="000000">
                                <a:alpha val="43137"/>
                              </a:srgbClr>
                            </a:outerShdw>
                          </a:effectLst>
                        </a:rPr>
                        <a:t>14.</a:t>
                      </a:r>
                      <a:r>
                        <a:rPr lang="zh-TW" altLang="en-US" b="1" dirty="0">
                          <a:effectLst>
                            <a:outerShdw blurRad="38100" dist="38100" dir="2700000" algn="tl">
                              <a:srgbClr val="000000">
                                <a:alpha val="43137"/>
                              </a:srgbClr>
                            </a:outerShdw>
                          </a:effectLst>
                        </a:rPr>
                        <a:t>衝擊</a:t>
                      </a:r>
                      <a:r>
                        <a:rPr lang="en-US" altLang="zh-TW" b="1" dirty="0">
                          <a:effectLst>
                            <a:outerShdw blurRad="38100" dist="38100" dir="2700000" algn="tl">
                              <a:srgbClr val="000000">
                                <a:alpha val="43137"/>
                              </a:srgbClr>
                            </a:outerShdw>
                          </a:effectLst>
                        </a:rPr>
                        <a:t>Impact(13)</a:t>
                      </a:r>
                      <a:endParaRPr lang="zh-TW" altLang="en-US" b="1" dirty="0">
                        <a:effectLst>
                          <a:outerShdw blurRad="38100" dist="38100" dir="2700000" algn="tl">
                            <a:srgbClr val="000000">
                              <a:alpha val="43137"/>
                            </a:srgbClr>
                          </a:outerShdw>
                        </a:effectLst>
                      </a:endParaRPr>
                    </a:p>
                  </a:txBody>
                  <a:tcPr/>
                </a:tc>
                <a:extLst>
                  <a:ext uri="{0D108BD9-81ED-4DB2-BD59-A6C34878D82A}">
                    <a16:rowId xmlns:a16="http://schemas.microsoft.com/office/drawing/2014/main" val="2026899242"/>
                  </a:ext>
                </a:extLst>
              </a:tr>
            </a:tbl>
          </a:graphicData>
        </a:graphic>
      </p:graphicFrame>
      <p:sp>
        <p:nvSpPr>
          <p:cNvPr id="2" name="投影片編號版面配置區 1"/>
          <p:cNvSpPr>
            <a:spLocks noGrp="1"/>
          </p:cNvSpPr>
          <p:nvPr>
            <p:ph type="sldNum" sz="quarter" idx="12"/>
          </p:nvPr>
        </p:nvSpPr>
        <p:spPr/>
        <p:txBody>
          <a:bodyPr/>
          <a:lstStyle/>
          <a:p>
            <a:fld id="{D16C3A51-89D0-4E4D-AA61-5A30A561532A}" type="slidenum">
              <a:rPr lang="zh-TW" altLang="en-US" smtClean="0"/>
              <a:pPr/>
              <a:t>7</a:t>
            </a:fld>
            <a:endParaRPr lang="zh-TW" altLang="en-US"/>
          </a:p>
        </p:txBody>
      </p:sp>
      <p:graphicFrame>
        <p:nvGraphicFramePr>
          <p:cNvPr id="8" name="表格 7"/>
          <p:cNvGraphicFramePr>
            <a:graphicFrameLocks noGrp="1"/>
          </p:cNvGraphicFramePr>
          <p:nvPr>
            <p:extLst/>
          </p:nvPr>
        </p:nvGraphicFramePr>
        <p:xfrm>
          <a:off x="144661" y="167094"/>
          <a:ext cx="5288300" cy="4759960"/>
        </p:xfrm>
        <a:graphic>
          <a:graphicData uri="http://schemas.openxmlformats.org/drawingml/2006/table">
            <a:tbl>
              <a:tblPr firstRow="1" bandRow="1">
                <a:tableStyleId>{5C22544A-7EE6-4342-B048-85BDC9FD1C3A}</a:tableStyleId>
              </a:tblPr>
              <a:tblGrid>
                <a:gridCol w="1461910">
                  <a:extLst>
                    <a:ext uri="{9D8B030D-6E8A-4147-A177-3AD203B41FA5}">
                      <a16:colId xmlns:a16="http://schemas.microsoft.com/office/drawing/2014/main" val="124173546"/>
                    </a:ext>
                  </a:extLst>
                </a:gridCol>
                <a:gridCol w="3826390">
                  <a:extLst>
                    <a:ext uri="{9D8B030D-6E8A-4147-A177-3AD203B41FA5}">
                      <a16:colId xmlns:a16="http://schemas.microsoft.com/office/drawing/2014/main" val="539402735"/>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dirty="0">
                          <a:solidFill>
                            <a:schemeClr val="tx1"/>
                          </a:solidFill>
                          <a:effectLst>
                            <a:outerShdw blurRad="38100" dist="38100" dir="2700000" algn="tl">
                              <a:srgbClr val="000000">
                                <a:alpha val="43137"/>
                              </a:srgbClr>
                            </a:outerShdw>
                          </a:effectLst>
                        </a:rPr>
                        <a:t>Tactics(</a:t>
                      </a:r>
                      <a:r>
                        <a:rPr lang="zh-TW" altLang="en-US" dirty="0">
                          <a:solidFill>
                            <a:schemeClr val="tx1"/>
                          </a:solidFill>
                          <a:effectLst>
                            <a:outerShdw blurRad="38100" dist="38100" dir="2700000" algn="tl">
                              <a:srgbClr val="000000">
                                <a:alpha val="43137"/>
                              </a:srgbClr>
                            </a:outerShdw>
                          </a:effectLst>
                        </a:rPr>
                        <a:t>戰術</a:t>
                      </a:r>
                      <a:r>
                        <a:rPr lang="en-US" altLang="zh-TW" dirty="0">
                          <a:solidFill>
                            <a:schemeClr val="tx1"/>
                          </a:solidFill>
                          <a:effectLst>
                            <a:outerShdw blurRad="38100" dist="38100" dir="2700000" algn="tl">
                              <a:srgbClr val="000000">
                                <a:alpha val="43137"/>
                              </a:srgbClr>
                            </a:outerShdw>
                          </a:effectLst>
                        </a:rPr>
                        <a:t>), Techniques, and Procedures (TTP)</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TW" dirty="0">
                        <a:solidFill>
                          <a:schemeClr val="tx1"/>
                        </a:solidFill>
                        <a:effectLst>
                          <a:outerShdw blurRad="38100" dist="38100" dir="2700000" algn="tl">
                            <a:srgbClr val="000000">
                              <a:alpha val="43137"/>
                            </a:srgbClr>
                          </a:outerShdw>
                        </a:effectLst>
                      </a:endParaRPr>
                    </a:p>
                    <a:p>
                      <a:pPr marL="0" marR="0" indent="0" algn="l" defTabSz="914400" rtl="0" eaLnBrk="1" fontAlgn="auto" latinLnBrk="0" hangingPunct="1">
                        <a:lnSpc>
                          <a:spcPct val="100000"/>
                        </a:lnSpc>
                        <a:spcBef>
                          <a:spcPts val="0"/>
                        </a:spcBef>
                        <a:spcAft>
                          <a:spcPts val="0"/>
                        </a:spcAft>
                        <a:buClrTx/>
                        <a:buSzTx/>
                        <a:buFontTx/>
                        <a:buNone/>
                        <a:tabLst/>
                        <a:defRPr/>
                      </a:pPr>
                      <a:r>
                        <a:rPr lang="zh-TW" altLang="en-US" dirty="0">
                          <a:solidFill>
                            <a:schemeClr val="tx1"/>
                          </a:solidFill>
                        </a:rPr>
                        <a:t>用以描述威脅行動者的攻擊模式或特徵</a:t>
                      </a:r>
                      <a:endParaRPr lang="en-US" altLang="zh-TW" dirty="0">
                        <a:solidFill>
                          <a:schemeClr val="tx1"/>
                        </a:solidFill>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TW" dirty="0">
                        <a:solidFill>
                          <a:schemeClr val="tx1"/>
                        </a:solidFill>
                        <a:effectLst>
                          <a:outerShdw blurRad="38100" dist="38100" dir="2700000" algn="tl">
                            <a:srgbClr val="000000">
                              <a:alpha val="43137"/>
                            </a:srgbClr>
                          </a:outerShdw>
                        </a:effectLst>
                      </a:endParaRPr>
                    </a:p>
                    <a:p>
                      <a:pPr marL="0" marR="0" indent="0" algn="l" defTabSz="914400" rtl="0" eaLnBrk="1" fontAlgn="auto" latinLnBrk="0" hangingPunct="1">
                        <a:lnSpc>
                          <a:spcPct val="100000"/>
                        </a:lnSpc>
                        <a:spcBef>
                          <a:spcPts val="0"/>
                        </a:spcBef>
                        <a:spcAft>
                          <a:spcPts val="0"/>
                        </a:spcAft>
                        <a:buClrTx/>
                        <a:buSzTx/>
                        <a:buFontTx/>
                        <a:buNone/>
                        <a:tabLst/>
                        <a:defRPr/>
                      </a:pPr>
                      <a:r>
                        <a:rPr lang="zh-TW" altLang="en-US" dirty="0">
                          <a:solidFill>
                            <a:schemeClr val="tx1"/>
                          </a:solidFill>
                        </a:rPr>
                        <a:t>一份有價值的威脅情資報告會提供詳盡的 </a:t>
                      </a:r>
                      <a:r>
                        <a:rPr lang="en-US" altLang="zh-TW" dirty="0">
                          <a:solidFill>
                            <a:schemeClr val="tx1"/>
                          </a:solidFill>
                        </a:rPr>
                        <a:t>TTPs </a:t>
                      </a:r>
                      <a:r>
                        <a:rPr lang="zh-TW" altLang="en-US" dirty="0">
                          <a:solidFill>
                            <a:schemeClr val="tx1"/>
                          </a:solidFill>
                        </a:rPr>
                        <a:t>分析，協助使用者深入了解該次攻擊事件，從而採取正確的防禦措施</a:t>
                      </a:r>
                      <a:endParaRPr lang="zh-TW" altLang="en-US" dirty="0">
                        <a:solidFill>
                          <a:schemeClr val="tx1"/>
                        </a:solidFill>
                        <a:effectLst>
                          <a:outerShdw blurRad="38100" dist="38100" dir="2700000" algn="tl">
                            <a:srgbClr val="000000">
                              <a:alpha val="43137"/>
                            </a:srgbClr>
                          </a:outerShdw>
                        </a:effectLst>
                      </a:endParaRPr>
                    </a:p>
                    <a:p>
                      <a:endParaRPr lang="zh-TW" altLang="en-US" b="1" dirty="0">
                        <a:solidFill>
                          <a:schemeClr val="tx1"/>
                        </a:solidFill>
                        <a:effectLst>
                          <a:outerShdw blurRad="38100" dist="38100" dir="2700000" algn="tl">
                            <a:srgbClr val="000000">
                              <a:alpha val="43137"/>
                            </a:srgbClr>
                          </a:outerShdw>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zh-TW" altLang="en-US" b="1" dirty="0">
                        <a:solidFill>
                          <a:schemeClr val="tx1"/>
                        </a:solidFill>
                        <a:effectLst>
                          <a:outerShdw blurRad="38100" dist="38100" dir="2700000" algn="tl">
                            <a:srgbClr val="000000">
                              <a:alpha val="43137"/>
                            </a:srgbClr>
                          </a:outerShdw>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24605614"/>
                  </a:ext>
                </a:extLst>
              </a:tr>
              <a:tr h="370840">
                <a:tc>
                  <a:txBody>
                    <a:bodyPr/>
                    <a:lstStyle/>
                    <a:p>
                      <a:r>
                        <a:rPr lang="zh-TW" altLang="en-US" b="1" dirty="0">
                          <a:solidFill>
                            <a:schemeClr val="tx1"/>
                          </a:solidFill>
                          <a:effectLst>
                            <a:outerShdw blurRad="38100" dist="38100" dir="2700000" algn="tl">
                              <a:srgbClr val="000000">
                                <a:alpha val="43137"/>
                              </a:srgbClr>
                            </a:outerShdw>
                          </a:effectLst>
                        </a:rPr>
                        <a:t>戰術</a:t>
                      </a:r>
                      <a:r>
                        <a:rPr lang="en-US" altLang="zh-TW" b="1" dirty="0">
                          <a:solidFill>
                            <a:schemeClr val="tx1"/>
                          </a:solidFill>
                          <a:effectLst>
                            <a:outerShdw blurRad="38100" dist="38100" dir="2700000" algn="tl">
                              <a:srgbClr val="000000">
                                <a:alpha val="43137"/>
                              </a:srgbClr>
                            </a:outerShdw>
                          </a:effectLst>
                        </a:rPr>
                        <a:t>(tactic)</a:t>
                      </a:r>
                      <a:endParaRPr lang="zh-TW" altLang="en-US" b="1" dirty="0">
                        <a:solidFill>
                          <a:schemeClr val="tx1"/>
                        </a:solidFill>
                        <a:effectLst>
                          <a:outerShdw blurRad="38100" dist="38100" dir="2700000" algn="tl">
                            <a:srgbClr val="000000">
                              <a:alpha val="43137"/>
                            </a:srgbClr>
                          </a:outerShdw>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zh-TW" altLang="en-US" b="1" dirty="0">
                          <a:solidFill>
                            <a:schemeClr val="tx1"/>
                          </a:solidFill>
                          <a:effectLst>
                            <a:outerShdw blurRad="38100" dist="38100" dir="2700000" algn="tl">
                              <a:srgbClr val="000000">
                                <a:alpha val="43137"/>
                              </a:srgbClr>
                            </a:outerShdw>
                          </a:effectLst>
                        </a:rPr>
                        <a:t>以宏觀層次描述描述網路攻擊</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169982983"/>
                  </a:ext>
                </a:extLst>
              </a:tr>
              <a:tr h="370840">
                <a:tc>
                  <a:txBody>
                    <a:bodyPr/>
                    <a:lstStyle/>
                    <a:p>
                      <a:r>
                        <a:rPr lang="zh-TW" altLang="en-US" b="1" dirty="0">
                          <a:solidFill>
                            <a:schemeClr val="tx1"/>
                          </a:solidFill>
                          <a:effectLst>
                            <a:outerShdw blurRad="38100" dist="38100" dir="2700000" algn="tl">
                              <a:srgbClr val="000000">
                                <a:alpha val="43137"/>
                              </a:srgbClr>
                            </a:outerShdw>
                          </a:effectLst>
                        </a:rPr>
                        <a:t>技巧</a:t>
                      </a:r>
                      <a:r>
                        <a:rPr lang="en-US" altLang="zh-TW" b="1" dirty="0">
                          <a:solidFill>
                            <a:schemeClr val="tx1"/>
                          </a:solidFill>
                          <a:effectLst>
                            <a:outerShdw blurRad="38100" dist="38100" dir="2700000" algn="tl">
                              <a:srgbClr val="000000">
                                <a:alpha val="43137"/>
                              </a:srgbClr>
                            </a:outerShdw>
                          </a:effectLst>
                        </a:rPr>
                        <a:t>(technique): </a:t>
                      </a:r>
                      <a:endParaRPr lang="zh-TW" altLang="en-US" b="1" dirty="0">
                        <a:solidFill>
                          <a:schemeClr val="tx1"/>
                        </a:solidFill>
                        <a:effectLst>
                          <a:outerShdw blurRad="38100" dist="38100" dir="2700000" algn="tl">
                            <a:srgbClr val="000000">
                              <a:alpha val="43137"/>
                            </a:srgbClr>
                          </a:outerShdw>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b="1" dirty="0">
                          <a:solidFill>
                            <a:schemeClr val="tx1"/>
                          </a:solidFill>
                          <a:effectLst>
                            <a:outerShdw blurRad="38100" dist="38100" dir="2700000" algn="tl">
                              <a:srgbClr val="000000">
                                <a:alpha val="43137"/>
                              </a:srgbClr>
                            </a:outerShdw>
                          </a:effectLst>
                        </a:rPr>
                        <a:t>比戰術的細節更多，提供完整的脈絡</a:t>
                      </a:r>
                    </a:p>
                    <a:p>
                      <a:endParaRPr lang="zh-TW" altLang="en-US" b="1" dirty="0">
                        <a:solidFill>
                          <a:schemeClr val="tx1"/>
                        </a:solidFill>
                        <a:effectLst>
                          <a:outerShdw blurRad="38100" dist="38100" dir="2700000" algn="tl">
                            <a:srgbClr val="000000">
                              <a:alpha val="43137"/>
                            </a:srgbClr>
                          </a:outerShdw>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48041217"/>
                  </a:ext>
                </a:extLst>
              </a:tr>
              <a:tr h="370840">
                <a:tc>
                  <a:txBody>
                    <a:bodyPr/>
                    <a:lstStyle/>
                    <a:p>
                      <a:r>
                        <a:rPr lang="zh-TW" altLang="en-US" b="1" dirty="0">
                          <a:solidFill>
                            <a:schemeClr val="tx1"/>
                          </a:solidFill>
                          <a:effectLst>
                            <a:outerShdw blurRad="38100" dist="38100" dir="2700000" algn="tl">
                              <a:srgbClr val="000000">
                                <a:alpha val="43137"/>
                              </a:srgbClr>
                            </a:outerShdw>
                          </a:effectLst>
                        </a:rPr>
                        <a:t>程序</a:t>
                      </a:r>
                      <a:r>
                        <a:rPr lang="en-US" altLang="zh-TW" b="1" dirty="0">
                          <a:solidFill>
                            <a:schemeClr val="tx1"/>
                          </a:solidFill>
                          <a:effectLst>
                            <a:outerShdw blurRad="38100" dist="38100" dir="2700000" algn="tl">
                              <a:srgbClr val="000000">
                                <a:alpha val="43137"/>
                              </a:srgbClr>
                            </a:outerShdw>
                          </a:effectLst>
                        </a:rPr>
                        <a:t>(procedure): </a:t>
                      </a:r>
                      <a:endParaRPr lang="zh-TW" altLang="en-US" b="1" dirty="0">
                        <a:solidFill>
                          <a:schemeClr val="tx1"/>
                        </a:solidFill>
                        <a:effectLst>
                          <a:outerShdw blurRad="38100" dist="38100" dir="2700000" algn="tl">
                            <a:srgbClr val="000000">
                              <a:alpha val="43137"/>
                            </a:srgbClr>
                          </a:outerShdw>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b="1" dirty="0">
                          <a:solidFill>
                            <a:schemeClr val="tx1"/>
                          </a:solidFill>
                          <a:effectLst>
                            <a:outerShdw blurRad="38100" dist="38100" dir="2700000" algn="tl">
                              <a:srgbClr val="000000">
                                <a:alpha val="43137"/>
                              </a:srgbClr>
                            </a:outerShdw>
                          </a:effectLst>
                        </a:rPr>
                        <a:t>說明完整的攻擊過程，較技巧所提供的資訊更詳細</a:t>
                      </a:r>
                    </a:p>
                    <a:p>
                      <a:endParaRPr lang="zh-TW" altLang="en-US" b="1" dirty="0">
                        <a:solidFill>
                          <a:schemeClr val="tx1"/>
                        </a:solidFill>
                        <a:effectLst>
                          <a:outerShdw blurRad="38100" dist="38100" dir="2700000" algn="tl">
                            <a:srgbClr val="000000">
                              <a:alpha val="43137"/>
                            </a:srgbClr>
                          </a:outerShdw>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19228614"/>
                  </a:ext>
                </a:extLst>
              </a:tr>
            </a:tbl>
          </a:graphicData>
        </a:graphic>
      </p:graphicFrame>
      <p:sp>
        <p:nvSpPr>
          <p:cNvPr id="9" name="矩形 8"/>
          <p:cNvSpPr/>
          <p:nvPr/>
        </p:nvSpPr>
        <p:spPr>
          <a:xfrm>
            <a:off x="-469900" y="5274360"/>
            <a:ext cx="6096000" cy="369332"/>
          </a:xfrm>
          <a:prstGeom prst="rect">
            <a:avLst/>
          </a:prstGeom>
        </p:spPr>
        <p:txBody>
          <a:bodyPr>
            <a:spAutoFit/>
          </a:bodyPr>
          <a:lstStyle/>
          <a:p>
            <a:r>
              <a:rPr lang="zh-TW" altLang="en-US" dirty="0"/>
              <a:t>。</a:t>
            </a:r>
          </a:p>
        </p:txBody>
      </p:sp>
      <p:sp>
        <p:nvSpPr>
          <p:cNvPr id="10" name="矩形 9"/>
          <p:cNvSpPr/>
          <p:nvPr/>
        </p:nvSpPr>
        <p:spPr>
          <a:xfrm>
            <a:off x="144661" y="4951194"/>
            <a:ext cx="5266957" cy="646331"/>
          </a:xfrm>
          <a:prstGeom prst="rect">
            <a:avLst/>
          </a:prstGeom>
        </p:spPr>
        <p:txBody>
          <a:bodyPr wrap="square">
            <a:spAutoFit/>
          </a:bodyPr>
          <a:lstStyle/>
          <a:p>
            <a:r>
              <a:rPr lang="zh-TW" altLang="en-US" sz="1200" dirty="0"/>
              <a:t>https://csrc.nist.gov/glossary/term/tactics_techniques_and_procedures</a:t>
            </a:r>
          </a:p>
          <a:p>
            <a:endParaRPr lang="en-US" altLang="zh-TW" sz="1200" dirty="0"/>
          </a:p>
          <a:p>
            <a:r>
              <a:rPr lang="en-US" altLang="zh-TW" sz="1200" dirty="0"/>
              <a:t>https://teamt5.org/tw/posts/what-are-tactics-techniques-and-procedures-ttps/</a:t>
            </a:r>
          </a:p>
        </p:txBody>
      </p:sp>
    </p:spTree>
    <p:extLst>
      <p:ext uri="{BB962C8B-B14F-4D97-AF65-F5344CB8AC3E}">
        <p14:creationId xmlns:p14="http://schemas.microsoft.com/office/powerpoint/2010/main" val="2078803906"/>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5772150" y="1825625"/>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800" b="0" i="0" u="none" strike="noStrike" cap="none" normalizeH="0" baseline="0" dirty="0">
                <a:ln>
                  <a:noFill/>
                </a:ln>
                <a:solidFill>
                  <a:schemeClr val="tx1"/>
                </a:solidFill>
                <a:effectLst/>
                <a:latin typeface="Arial" panose="020B0604020202020204" pitchFamily="34" charset="0"/>
              </a:rPr>
              <a:t/>
            </a:r>
            <a:br>
              <a:rPr kumimoji="0" lang="zh-TW" altLang="zh-TW" sz="1800" b="0" i="0" u="none" strike="noStrike" cap="none" normalizeH="0" baseline="0" dirty="0">
                <a:ln>
                  <a:noFill/>
                </a:ln>
                <a:solidFill>
                  <a:schemeClr val="tx1"/>
                </a:solidFill>
                <a:effectLst/>
                <a:latin typeface="Arial" panose="020B0604020202020204" pitchFamily="34" charset="0"/>
              </a:rPr>
            </a:br>
            <a:endParaRPr kumimoji="0" lang="zh-TW" altLang="zh-TW" sz="1800" b="0" i="0" u="none" strike="noStrike" cap="none" normalizeH="0" baseline="0" dirty="0">
              <a:ln>
                <a:noFill/>
              </a:ln>
              <a:solidFill>
                <a:schemeClr val="tx1"/>
              </a:solidFill>
              <a:effectLst/>
              <a:latin typeface="Arial" panose="020B0604020202020204" pitchFamily="34" charset="0"/>
            </a:endParaRPr>
          </a:p>
        </p:txBody>
      </p:sp>
      <p:graphicFrame>
        <p:nvGraphicFramePr>
          <p:cNvPr id="4" name="表格 3"/>
          <p:cNvGraphicFramePr>
            <a:graphicFrameLocks noGrp="1"/>
          </p:cNvGraphicFramePr>
          <p:nvPr>
            <p:extLst>
              <p:ext uri="{D42A27DB-BD31-4B8C-83A1-F6EECF244321}">
                <p14:modId xmlns:p14="http://schemas.microsoft.com/office/powerpoint/2010/main" val="2523695193"/>
              </p:ext>
            </p:extLst>
          </p:nvPr>
        </p:nvGraphicFramePr>
        <p:xfrm>
          <a:off x="184410" y="219187"/>
          <a:ext cx="11419986" cy="6384560"/>
        </p:xfrm>
        <a:graphic>
          <a:graphicData uri="http://schemas.openxmlformats.org/drawingml/2006/table">
            <a:tbl>
              <a:tblPr firstRow="1" bandRow="1">
                <a:tableStyleId>{5C22544A-7EE6-4342-B048-85BDC9FD1C3A}</a:tableStyleId>
              </a:tblPr>
              <a:tblGrid>
                <a:gridCol w="11419986">
                  <a:extLst>
                    <a:ext uri="{9D8B030D-6E8A-4147-A177-3AD203B41FA5}">
                      <a16:colId xmlns:a16="http://schemas.microsoft.com/office/drawing/2014/main" val="3994818564"/>
                    </a:ext>
                  </a:extLst>
                </a:gridCol>
              </a:tblGrid>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dirty="0" smtClean="0"/>
                        <a:t>7.</a:t>
                      </a:r>
                      <a:r>
                        <a:rPr lang="zh-TW" altLang="en-US" sz="2800" dirty="0" smtClean="0"/>
                        <a:t>防禦規避</a:t>
                      </a:r>
                      <a:r>
                        <a:rPr lang="en-US" altLang="zh-TW" sz="2800" dirty="0" smtClean="0"/>
                        <a:t>Defense Evasion</a:t>
                      </a:r>
                      <a:r>
                        <a:rPr lang="zh-TW" altLang="en-US" sz="2800" dirty="0" smtClean="0"/>
                        <a:t> 戰術的</a:t>
                      </a:r>
                      <a:r>
                        <a:rPr lang="en-US" altLang="zh-TW" sz="2800" dirty="0" smtClean="0"/>
                        <a:t>43</a:t>
                      </a:r>
                      <a:r>
                        <a:rPr lang="zh-TW" altLang="en-US" sz="2800" dirty="0" smtClean="0"/>
                        <a:t>大</a:t>
                      </a:r>
                      <a:r>
                        <a:rPr lang="zh-TW" altLang="en-US" sz="2800" dirty="0"/>
                        <a:t>類型技術</a:t>
                      </a:r>
                      <a:r>
                        <a:rPr lang="en-US" altLang="zh-TW" sz="2800" dirty="0"/>
                        <a:t>(Techniques)</a:t>
                      </a:r>
                    </a:p>
                  </a:txBody>
                  <a:tcPr/>
                </a:tc>
                <a:extLst>
                  <a:ext uri="{0D108BD9-81ED-4DB2-BD59-A6C34878D82A}">
                    <a16:rowId xmlns:a16="http://schemas.microsoft.com/office/drawing/2014/main" val="826265273"/>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a:t>1</a:t>
                      </a:r>
                      <a:r>
                        <a:rPr lang="en-US" altLang="zh-TW" sz="2800" b="1" dirty="0" smtClean="0"/>
                        <a:t>.</a:t>
                      </a:r>
                      <a:r>
                        <a:rPr lang="zh-TW" altLang="en-US" sz="2800" b="1" dirty="0" smtClean="0"/>
                        <a:t>濫用海拔控制機制</a:t>
                      </a:r>
                      <a:r>
                        <a:rPr lang="en-US" altLang="zh-TW" sz="2800" b="1" dirty="0" smtClean="0"/>
                        <a:t>(5) Abuse Elevation Control Mechanism</a:t>
                      </a:r>
                      <a:endParaRPr lang="en-US" altLang="zh-TW" sz="2800" b="1" dirty="0"/>
                    </a:p>
                  </a:txBody>
                  <a:tcPr/>
                </a:tc>
                <a:extLst>
                  <a:ext uri="{0D108BD9-81ED-4DB2-BD59-A6C34878D82A}">
                    <a16:rowId xmlns:a16="http://schemas.microsoft.com/office/drawing/2014/main" val="1535378437"/>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smtClean="0"/>
                        <a:t>2.</a:t>
                      </a:r>
                      <a:r>
                        <a:rPr lang="zh-TW" altLang="en-US" sz="2800" b="1" dirty="0" smtClean="0"/>
                        <a:t>訪問令牌操縱</a:t>
                      </a:r>
                      <a:r>
                        <a:rPr lang="en-US" altLang="zh-TW" sz="2800" b="1" dirty="0" smtClean="0"/>
                        <a:t>(5)</a:t>
                      </a:r>
                      <a:r>
                        <a:rPr lang="zh-TW" altLang="en-US" sz="2800" b="1" dirty="0" smtClean="0"/>
                        <a:t> </a:t>
                      </a:r>
                      <a:r>
                        <a:rPr lang="en-US" altLang="zh-TW" sz="2800" b="1" dirty="0" smtClean="0"/>
                        <a:t>Access Token Manipulation</a:t>
                      </a:r>
                      <a:endParaRPr lang="zh-TW" altLang="en-US" sz="2800" b="1" dirty="0"/>
                    </a:p>
                  </a:txBody>
                  <a:tcPr>
                    <a:solidFill>
                      <a:schemeClr val="accent6">
                        <a:lumMod val="20000"/>
                        <a:lumOff val="80000"/>
                      </a:schemeClr>
                    </a:solidFill>
                  </a:tcPr>
                </a:tc>
                <a:extLst>
                  <a:ext uri="{0D108BD9-81ED-4DB2-BD59-A6C34878D82A}">
                    <a16:rowId xmlns:a16="http://schemas.microsoft.com/office/drawing/2014/main" val="3624120180"/>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smtClean="0"/>
                        <a:t>3.</a:t>
                      </a:r>
                      <a:r>
                        <a:rPr lang="zh-TW" altLang="en-US" sz="2800" b="1" dirty="0" smtClean="0"/>
                        <a:t>處理傳輸工作 </a:t>
                      </a:r>
                      <a:r>
                        <a:rPr lang="en-US" altLang="zh-TW" sz="2800" b="1" dirty="0" smtClean="0"/>
                        <a:t>BITS Jobs</a:t>
                      </a:r>
                    </a:p>
                  </a:txBody>
                  <a:tcPr>
                    <a:solidFill>
                      <a:schemeClr val="accent6">
                        <a:lumMod val="20000"/>
                        <a:lumOff val="80000"/>
                      </a:schemeClr>
                    </a:solidFill>
                  </a:tcPr>
                </a:tc>
                <a:extLst>
                  <a:ext uri="{0D108BD9-81ED-4DB2-BD59-A6C34878D82A}">
                    <a16:rowId xmlns:a16="http://schemas.microsoft.com/office/drawing/2014/main" val="943303741"/>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a:t>4</a:t>
                      </a:r>
                      <a:r>
                        <a:rPr lang="en-US" altLang="zh-TW" sz="2800" b="1" dirty="0" smtClean="0"/>
                        <a:t>.</a:t>
                      </a:r>
                      <a:r>
                        <a:rPr lang="zh-TW" altLang="en-US" sz="2800" b="1" dirty="0" smtClean="0"/>
                        <a:t>在主機上建立鏡像 </a:t>
                      </a:r>
                      <a:r>
                        <a:rPr lang="en-US" altLang="zh-TW" sz="2800" b="1" dirty="0" smtClean="0"/>
                        <a:t>Build Image on Host</a:t>
                      </a:r>
                      <a:endParaRPr lang="en-US" altLang="zh-TW" sz="2800" b="1" dirty="0"/>
                    </a:p>
                  </a:txBody>
                  <a:tcPr>
                    <a:solidFill>
                      <a:schemeClr val="accent6">
                        <a:lumMod val="20000"/>
                        <a:lumOff val="80000"/>
                      </a:schemeClr>
                    </a:solidFill>
                  </a:tcPr>
                </a:tc>
                <a:extLst>
                  <a:ext uri="{0D108BD9-81ED-4DB2-BD59-A6C34878D82A}">
                    <a16:rowId xmlns:a16="http://schemas.microsoft.com/office/drawing/2014/main" val="1413733454"/>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a:t>5</a:t>
                      </a:r>
                      <a:r>
                        <a:rPr lang="en-US" altLang="zh-TW" sz="2800" b="1" dirty="0" smtClean="0"/>
                        <a:t>.</a:t>
                      </a:r>
                      <a:r>
                        <a:rPr lang="zh-TW" altLang="en-US" sz="2800" b="1" dirty="0" smtClean="0"/>
                        <a:t>偵錯工具規避 </a:t>
                      </a:r>
                      <a:r>
                        <a:rPr lang="en-US" altLang="zh-TW" sz="2800" b="1" dirty="0" smtClean="0"/>
                        <a:t>Debugger Evasion</a:t>
                      </a:r>
                      <a:endParaRPr lang="en-US" altLang="zh-TW" sz="2800" b="1" dirty="0"/>
                    </a:p>
                  </a:txBody>
                  <a:tcPr>
                    <a:solidFill>
                      <a:schemeClr val="accent6">
                        <a:lumMod val="20000"/>
                        <a:lumOff val="80000"/>
                      </a:schemeClr>
                    </a:solidFill>
                  </a:tcPr>
                </a:tc>
                <a:extLst>
                  <a:ext uri="{0D108BD9-81ED-4DB2-BD59-A6C34878D82A}">
                    <a16:rowId xmlns:a16="http://schemas.microsoft.com/office/drawing/2014/main" val="1450935706"/>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a:t>6</a:t>
                      </a:r>
                      <a:r>
                        <a:rPr lang="en-US" altLang="zh-TW" sz="2800" b="1" dirty="0" smtClean="0"/>
                        <a:t>.</a:t>
                      </a:r>
                      <a:r>
                        <a:rPr lang="zh-TW" altLang="en-US" sz="2800" b="1" dirty="0" smtClean="0"/>
                        <a:t>反混淆</a:t>
                      </a:r>
                      <a:r>
                        <a:rPr lang="en-US" altLang="zh-TW" sz="2800" b="1" dirty="0" smtClean="0"/>
                        <a:t>/</a:t>
                      </a:r>
                      <a:r>
                        <a:rPr lang="zh-TW" altLang="en-US" sz="2800" b="1" dirty="0" smtClean="0"/>
                        <a:t>解碼檔案或訊息 </a:t>
                      </a:r>
                      <a:r>
                        <a:rPr lang="en-US" altLang="zh-TW" sz="2800" b="1" dirty="0" err="1" smtClean="0"/>
                        <a:t>Deobfuscate</a:t>
                      </a:r>
                      <a:r>
                        <a:rPr lang="en-US" altLang="zh-TW" sz="2800" b="1" dirty="0" smtClean="0"/>
                        <a:t>/Decode Files or Information</a:t>
                      </a:r>
                      <a:endParaRPr lang="en-US" altLang="zh-TW" sz="2800" b="1" dirty="0"/>
                    </a:p>
                  </a:txBody>
                  <a:tcPr/>
                </a:tc>
                <a:extLst>
                  <a:ext uri="{0D108BD9-81ED-4DB2-BD59-A6C34878D82A}">
                    <a16:rowId xmlns:a16="http://schemas.microsoft.com/office/drawing/2014/main" val="1260882538"/>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a:t>7</a:t>
                      </a:r>
                      <a:r>
                        <a:rPr lang="en-US" altLang="zh-TW" sz="2800" b="1" dirty="0" smtClean="0"/>
                        <a:t>.</a:t>
                      </a:r>
                      <a:r>
                        <a:rPr lang="zh-TW" altLang="en-US" sz="2800" b="1" dirty="0" smtClean="0"/>
                        <a:t>部署容器 </a:t>
                      </a:r>
                      <a:r>
                        <a:rPr lang="en-US" altLang="zh-TW" sz="2800" b="1" dirty="0" smtClean="0"/>
                        <a:t>Deploy Container</a:t>
                      </a:r>
                      <a:endParaRPr lang="en-US" altLang="zh-TW" sz="2800" b="1" dirty="0"/>
                    </a:p>
                  </a:txBody>
                  <a:tcPr/>
                </a:tc>
                <a:extLst>
                  <a:ext uri="{0D108BD9-81ED-4DB2-BD59-A6C34878D82A}">
                    <a16:rowId xmlns:a16="http://schemas.microsoft.com/office/drawing/2014/main" val="211472250"/>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a:t>8</a:t>
                      </a:r>
                      <a:r>
                        <a:rPr lang="en-US" altLang="zh-TW" sz="2800" b="1" dirty="0" smtClean="0"/>
                        <a:t>.</a:t>
                      </a:r>
                      <a:r>
                        <a:rPr lang="zh-TW" altLang="en-US" sz="2800" b="1" dirty="0" smtClean="0"/>
                        <a:t>直接卷訪問 </a:t>
                      </a:r>
                      <a:r>
                        <a:rPr lang="en-US" altLang="zh-TW" sz="2800" b="1" dirty="0" smtClean="0"/>
                        <a:t>Direct Volume Access</a:t>
                      </a:r>
                      <a:endParaRPr lang="en-US" altLang="zh-TW" sz="2800" b="1" dirty="0"/>
                    </a:p>
                  </a:txBody>
                  <a:tcPr/>
                </a:tc>
                <a:extLst>
                  <a:ext uri="{0D108BD9-81ED-4DB2-BD59-A6C34878D82A}">
                    <a16:rowId xmlns:a16="http://schemas.microsoft.com/office/drawing/2014/main" val="1551759250"/>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smtClean="0"/>
                        <a:t>9.</a:t>
                      </a:r>
                      <a:r>
                        <a:rPr lang="zh-TW" altLang="en-US" sz="2800" b="1" dirty="0" smtClean="0"/>
                        <a:t>域策略修改</a:t>
                      </a:r>
                      <a:r>
                        <a:rPr lang="en-US" altLang="zh-TW" sz="2800" b="1" dirty="0" smtClean="0"/>
                        <a:t>(2) Domain Policy Modification</a:t>
                      </a:r>
                      <a:endParaRPr lang="en-US" altLang="zh-TW" sz="2800" b="1" dirty="0"/>
                    </a:p>
                  </a:txBody>
                  <a:tcPr/>
                </a:tc>
                <a:extLst>
                  <a:ext uri="{0D108BD9-81ED-4DB2-BD59-A6C34878D82A}">
                    <a16:rowId xmlns:a16="http://schemas.microsoft.com/office/drawing/2014/main" val="804109124"/>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smtClean="0"/>
                        <a:t>10.</a:t>
                      </a:r>
                      <a:r>
                        <a:rPr lang="zh-TW" altLang="en-US" sz="2800" b="1" dirty="0" smtClean="0"/>
                        <a:t>執行護欄</a:t>
                      </a:r>
                      <a:r>
                        <a:rPr lang="en-US" altLang="zh-TW" sz="2800" b="1" dirty="0" smtClean="0"/>
                        <a:t>(1)</a:t>
                      </a:r>
                      <a:r>
                        <a:rPr lang="zh-TW" altLang="en-US" sz="2800" b="1" dirty="0" smtClean="0"/>
                        <a:t> </a:t>
                      </a:r>
                      <a:r>
                        <a:rPr lang="en-US" altLang="zh-TW" sz="2800" b="1" dirty="0" smtClean="0"/>
                        <a:t>Execution Guardrails</a:t>
                      </a:r>
                      <a:endParaRPr lang="en-US" altLang="zh-TW" sz="2800" b="1" dirty="0"/>
                    </a:p>
                  </a:txBody>
                  <a:tcPr/>
                </a:tc>
                <a:extLst>
                  <a:ext uri="{0D108BD9-81ED-4DB2-BD59-A6C34878D82A}">
                    <a16:rowId xmlns:a16="http://schemas.microsoft.com/office/drawing/2014/main" val="1064759317"/>
                  </a:ext>
                </a:extLst>
              </a:tr>
            </a:tbl>
          </a:graphicData>
        </a:graphic>
      </p:graphicFrame>
      <p:sp>
        <p:nvSpPr>
          <p:cNvPr id="2" name="投影片編號版面配置區 1"/>
          <p:cNvSpPr>
            <a:spLocks noGrp="1"/>
          </p:cNvSpPr>
          <p:nvPr>
            <p:ph type="sldNum" sz="quarter" idx="12"/>
          </p:nvPr>
        </p:nvSpPr>
        <p:spPr/>
        <p:txBody>
          <a:bodyPr/>
          <a:lstStyle/>
          <a:p>
            <a:fld id="{D16C3A51-89D0-4E4D-AA61-5A30A561532A}" type="slidenum">
              <a:rPr lang="zh-TW" altLang="en-US" smtClean="0"/>
              <a:pPr/>
              <a:t>70</a:t>
            </a:fld>
            <a:endParaRPr lang="zh-TW" altLang="en-US"/>
          </a:p>
        </p:txBody>
      </p:sp>
      <p:sp>
        <p:nvSpPr>
          <p:cNvPr id="7" name="文字方塊 6"/>
          <p:cNvSpPr txBox="1"/>
          <p:nvPr/>
        </p:nvSpPr>
        <p:spPr>
          <a:xfrm>
            <a:off x="3657600" y="5951913"/>
            <a:ext cx="45719" cy="369332"/>
          </a:xfrm>
          <a:prstGeom prst="rect">
            <a:avLst/>
          </a:prstGeom>
          <a:noFill/>
        </p:spPr>
        <p:txBody>
          <a:bodyPr wrap="square" rtlCol="0">
            <a:spAutoFit/>
          </a:bodyPr>
          <a:lstStyle/>
          <a:p>
            <a:endParaRPr lang="zh-TW" altLang="en-US" dirty="0"/>
          </a:p>
        </p:txBody>
      </p:sp>
      <p:sp>
        <p:nvSpPr>
          <p:cNvPr id="8" name="Rectangle 1"/>
          <p:cNvSpPr>
            <a:spLocks noChangeArrowheads="1"/>
          </p:cNvSpPr>
          <p:nvPr/>
        </p:nvSpPr>
        <p:spPr bwMode="auto">
          <a:xfrm>
            <a:off x="300739" y="481301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800" b="0" i="0" u="none" strike="noStrike" cap="none" normalizeH="0" baseline="0" smtClean="0">
                <a:ln>
                  <a:noFill/>
                </a:ln>
                <a:solidFill>
                  <a:schemeClr val="tx1"/>
                </a:solidFill>
                <a:effectLst/>
                <a:latin typeface="Arial" panose="020B0604020202020204" pitchFamily="34" charset="0"/>
              </a:rPr>
              <a:t/>
            </a:r>
            <a:br>
              <a:rPr kumimoji="0" lang="zh-TW" altLang="zh-TW" sz="1800" b="0" i="0" u="none" strike="noStrike" cap="none" normalizeH="0" baseline="0" smtClean="0">
                <a:ln>
                  <a:noFill/>
                </a:ln>
                <a:solidFill>
                  <a:schemeClr val="tx1"/>
                </a:solidFill>
                <a:effectLst/>
                <a:latin typeface="Arial" panose="020B0604020202020204" pitchFamily="34" charset="0"/>
              </a:rPr>
            </a:br>
            <a:endParaRPr kumimoji="0" lang="zh-TW" altLang="zh-TW" sz="1800" b="0" i="0" u="none" strike="noStrike" cap="none" normalizeH="0" baseline="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95820655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5772150" y="1825625"/>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800" b="0" i="0" u="none" strike="noStrike" cap="none" normalizeH="0" baseline="0" dirty="0">
                <a:ln>
                  <a:noFill/>
                </a:ln>
                <a:solidFill>
                  <a:schemeClr val="tx1"/>
                </a:solidFill>
                <a:effectLst/>
                <a:latin typeface="Arial" panose="020B0604020202020204" pitchFamily="34" charset="0"/>
              </a:rPr>
              <a:t/>
            </a:r>
            <a:br>
              <a:rPr kumimoji="0" lang="zh-TW" altLang="zh-TW" sz="1800" b="0" i="0" u="none" strike="noStrike" cap="none" normalizeH="0" baseline="0" dirty="0">
                <a:ln>
                  <a:noFill/>
                </a:ln>
                <a:solidFill>
                  <a:schemeClr val="tx1"/>
                </a:solidFill>
                <a:effectLst/>
                <a:latin typeface="Arial" panose="020B0604020202020204" pitchFamily="34" charset="0"/>
              </a:rPr>
            </a:br>
            <a:endParaRPr kumimoji="0" lang="zh-TW" altLang="zh-TW" sz="1800" b="0" i="0" u="none" strike="noStrike" cap="none" normalizeH="0" baseline="0" dirty="0">
              <a:ln>
                <a:noFill/>
              </a:ln>
              <a:solidFill>
                <a:schemeClr val="tx1"/>
              </a:solidFill>
              <a:effectLst/>
              <a:latin typeface="Arial" panose="020B0604020202020204" pitchFamily="34" charset="0"/>
            </a:endParaRPr>
          </a:p>
        </p:txBody>
      </p:sp>
      <p:graphicFrame>
        <p:nvGraphicFramePr>
          <p:cNvPr id="4" name="表格 3"/>
          <p:cNvGraphicFramePr>
            <a:graphicFrameLocks noGrp="1"/>
          </p:cNvGraphicFramePr>
          <p:nvPr>
            <p:extLst>
              <p:ext uri="{D42A27DB-BD31-4B8C-83A1-F6EECF244321}">
                <p14:modId xmlns:p14="http://schemas.microsoft.com/office/powerpoint/2010/main" val="349560412"/>
              </p:ext>
            </p:extLst>
          </p:nvPr>
        </p:nvGraphicFramePr>
        <p:xfrm>
          <a:off x="184410" y="219187"/>
          <a:ext cx="11419986" cy="6384560"/>
        </p:xfrm>
        <a:graphic>
          <a:graphicData uri="http://schemas.openxmlformats.org/drawingml/2006/table">
            <a:tbl>
              <a:tblPr firstRow="1" bandRow="1">
                <a:tableStyleId>{5C22544A-7EE6-4342-B048-85BDC9FD1C3A}</a:tableStyleId>
              </a:tblPr>
              <a:tblGrid>
                <a:gridCol w="11419986">
                  <a:extLst>
                    <a:ext uri="{9D8B030D-6E8A-4147-A177-3AD203B41FA5}">
                      <a16:colId xmlns:a16="http://schemas.microsoft.com/office/drawing/2014/main" val="3994818564"/>
                    </a:ext>
                  </a:extLst>
                </a:gridCol>
              </a:tblGrid>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dirty="0" smtClean="0"/>
                        <a:t>7.</a:t>
                      </a:r>
                      <a:r>
                        <a:rPr lang="zh-TW" altLang="en-US" sz="2800" dirty="0" smtClean="0"/>
                        <a:t>防禦規避</a:t>
                      </a:r>
                      <a:r>
                        <a:rPr lang="en-US" altLang="zh-TW" sz="2800" dirty="0" smtClean="0"/>
                        <a:t>Defense Evasion</a:t>
                      </a:r>
                      <a:r>
                        <a:rPr lang="zh-TW" altLang="en-US" sz="2800" dirty="0" smtClean="0"/>
                        <a:t> 戰術的</a:t>
                      </a:r>
                      <a:r>
                        <a:rPr lang="en-US" altLang="zh-TW" sz="2800" dirty="0" smtClean="0"/>
                        <a:t>43</a:t>
                      </a:r>
                      <a:r>
                        <a:rPr lang="zh-TW" altLang="en-US" sz="2800" dirty="0" smtClean="0"/>
                        <a:t>大</a:t>
                      </a:r>
                      <a:r>
                        <a:rPr lang="zh-TW" altLang="en-US" sz="2800" dirty="0"/>
                        <a:t>類型技術</a:t>
                      </a:r>
                      <a:r>
                        <a:rPr lang="en-US" altLang="zh-TW" sz="2800" dirty="0"/>
                        <a:t>(Techniques)</a:t>
                      </a:r>
                    </a:p>
                  </a:txBody>
                  <a:tcPr/>
                </a:tc>
                <a:extLst>
                  <a:ext uri="{0D108BD9-81ED-4DB2-BD59-A6C34878D82A}">
                    <a16:rowId xmlns:a16="http://schemas.microsoft.com/office/drawing/2014/main" val="826265273"/>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smtClean="0"/>
                        <a:t>11.</a:t>
                      </a:r>
                      <a:r>
                        <a:rPr lang="zh-TW" altLang="en-US" sz="2800" b="1" dirty="0" smtClean="0"/>
                        <a:t>利用防禦規避 </a:t>
                      </a:r>
                      <a:r>
                        <a:rPr lang="en-US" altLang="zh-TW" sz="2800" b="1" dirty="0" smtClean="0"/>
                        <a:t>Exploitation for Defense Evasion</a:t>
                      </a:r>
                      <a:endParaRPr lang="en-US" altLang="zh-TW" sz="2800" b="1" dirty="0"/>
                    </a:p>
                  </a:txBody>
                  <a:tcPr/>
                </a:tc>
                <a:extLst>
                  <a:ext uri="{0D108BD9-81ED-4DB2-BD59-A6C34878D82A}">
                    <a16:rowId xmlns:a16="http://schemas.microsoft.com/office/drawing/2014/main" val="1535378437"/>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smtClean="0"/>
                        <a:t>12.</a:t>
                      </a:r>
                      <a:r>
                        <a:rPr lang="zh-TW" altLang="en-US" sz="2800" b="1" dirty="0" smtClean="0"/>
                        <a:t>檔案和目錄權限修改</a:t>
                      </a:r>
                      <a:r>
                        <a:rPr lang="en-US" altLang="zh-TW" sz="2800" b="1" dirty="0" smtClean="0"/>
                        <a:t>(2)</a:t>
                      </a:r>
                      <a:r>
                        <a:rPr lang="zh-TW" altLang="en-US" sz="2800" b="1" dirty="0" smtClean="0"/>
                        <a:t> </a:t>
                      </a:r>
                      <a:r>
                        <a:rPr lang="en-US" altLang="zh-TW" sz="2800" b="1" dirty="0" smtClean="0"/>
                        <a:t>File and Directory Permissions Modification</a:t>
                      </a:r>
                      <a:endParaRPr lang="zh-TW" altLang="en-US" sz="2800" b="1" dirty="0"/>
                    </a:p>
                  </a:txBody>
                  <a:tcPr>
                    <a:solidFill>
                      <a:schemeClr val="accent6">
                        <a:lumMod val="20000"/>
                        <a:lumOff val="80000"/>
                      </a:schemeClr>
                    </a:solidFill>
                  </a:tcPr>
                </a:tc>
                <a:extLst>
                  <a:ext uri="{0D108BD9-81ED-4DB2-BD59-A6C34878D82A}">
                    <a16:rowId xmlns:a16="http://schemas.microsoft.com/office/drawing/2014/main" val="3624120180"/>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smtClean="0"/>
                        <a:t>13.</a:t>
                      </a:r>
                      <a:r>
                        <a:rPr lang="zh-TW" altLang="en-US" sz="2800" b="1" dirty="0" smtClean="0"/>
                        <a:t>隱藏文物</a:t>
                      </a:r>
                      <a:r>
                        <a:rPr lang="en-US" altLang="zh-TW" sz="2800" b="1" dirty="0" smtClean="0"/>
                        <a:t>(11)</a:t>
                      </a:r>
                      <a:r>
                        <a:rPr lang="zh-TW" altLang="en-US" sz="2800" b="1" dirty="0" smtClean="0"/>
                        <a:t> </a:t>
                      </a:r>
                      <a:r>
                        <a:rPr lang="en-US" altLang="zh-TW" sz="2800" b="1" dirty="0" smtClean="0"/>
                        <a:t>Hide Artifacts</a:t>
                      </a:r>
                    </a:p>
                  </a:txBody>
                  <a:tcPr>
                    <a:solidFill>
                      <a:schemeClr val="accent6">
                        <a:lumMod val="20000"/>
                        <a:lumOff val="80000"/>
                      </a:schemeClr>
                    </a:solidFill>
                  </a:tcPr>
                </a:tc>
                <a:extLst>
                  <a:ext uri="{0D108BD9-81ED-4DB2-BD59-A6C34878D82A}">
                    <a16:rowId xmlns:a16="http://schemas.microsoft.com/office/drawing/2014/main" val="943303741"/>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smtClean="0"/>
                        <a:t>14.</a:t>
                      </a:r>
                      <a:r>
                        <a:rPr lang="zh-TW" altLang="en-US" sz="2800" b="1" dirty="0" smtClean="0"/>
                        <a:t>劫持執行流程</a:t>
                      </a:r>
                      <a:r>
                        <a:rPr lang="en-US" altLang="zh-TW" sz="2800" b="1" dirty="0" smtClean="0"/>
                        <a:t>(13)</a:t>
                      </a:r>
                      <a:r>
                        <a:rPr lang="zh-TW" altLang="en-US" sz="2800" b="1" dirty="0" smtClean="0"/>
                        <a:t> </a:t>
                      </a:r>
                      <a:r>
                        <a:rPr lang="en-US" altLang="zh-TW" sz="2800" b="1" dirty="0" smtClean="0"/>
                        <a:t>Hijack Execution Flow</a:t>
                      </a:r>
                      <a:endParaRPr lang="en-US" altLang="zh-TW" sz="2800" b="1" dirty="0"/>
                    </a:p>
                  </a:txBody>
                  <a:tcPr>
                    <a:solidFill>
                      <a:schemeClr val="accent6">
                        <a:lumMod val="20000"/>
                        <a:lumOff val="80000"/>
                      </a:schemeClr>
                    </a:solidFill>
                  </a:tcPr>
                </a:tc>
                <a:extLst>
                  <a:ext uri="{0D108BD9-81ED-4DB2-BD59-A6C34878D82A}">
                    <a16:rowId xmlns:a16="http://schemas.microsoft.com/office/drawing/2014/main" val="1413733454"/>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smtClean="0"/>
                        <a:t>15.</a:t>
                      </a:r>
                      <a:r>
                        <a:rPr lang="zh-TW" altLang="en-US" sz="2800" b="1" dirty="0" smtClean="0"/>
                        <a:t>削弱防禦能力</a:t>
                      </a:r>
                      <a:r>
                        <a:rPr lang="en-US" altLang="zh-TW" sz="2800" b="1" dirty="0" smtClean="0"/>
                        <a:t>(12)</a:t>
                      </a:r>
                      <a:r>
                        <a:rPr lang="zh-TW" altLang="en-US" sz="2800" b="1" dirty="0" smtClean="0"/>
                        <a:t> </a:t>
                      </a:r>
                      <a:r>
                        <a:rPr lang="en-US" altLang="zh-TW" sz="2800" b="1" dirty="0" smtClean="0"/>
                        <a:t>Impair Defenses</a:t>
                      </a:r>
                      <a:endParaRPr lang="en-US" altLang="zh-TW" sz="2800" b="1" dirty="0"/>
                    </a:p>
                  </a:txBody>
                  <a:tcPr>
                    <a:solidFill>
                      <a:schemeClr val="accent6">
                        <a:lumMod val="20000"/>
                        <a:lumOff val="80000"/>
                      </a:schemeClr>
                    </a:solidFill>
                  </a:tcPr>
                </a:tc>
                <a:extLst>
                  <a:ext uri="{0D108BD9-81ED-4DB2-BD59-A6C34878D82A}">
                    <a16:rowId xmlns:a16="http://schemas.microsoft.com/office/drawing/2014/main" val="1450935706"/>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smtClean="0"/>
                        <a:t>16.</a:t>
                      </a:r>
                      <a:r>
                        <a:rPr lang="zh-TW" altLang="en-US" sz="2800" b="1" dirty="0" smtClean="0"/>
                        <a:t>冒充 </a:t>
                      </a:r>
                      <a:r>
                        <a:rPr lang="en-US" altLang="zh-TW" sz="2800" b="1" dirty="0" smtClean="0"/>
                        <a:t>Impersonation</a:t>
                      </a:r>
                      <a:endParaRPr lang="en-US" altLang="zh-TW" sz="2800" b="1" dirty="0"/>
                    </a:p>
                  </a:txBody>
                  <a:tcPr/>
                </a:tc>
                <a:extLst>
                  <a:ext uri="{0D108BD9-81ED-4DB2-BD59-A6C34878D82A}">
                    <a16:rowId xmlns:a16="http://schemas.microsoft.com/office/drawing/2014/main" val="1260882538"/>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smtClean="0"/>
                        <a:t>17.</a:t>
                      </a:r>
                      <a:r>
                        <a:rPr lang="zh-TW" altLang="en-US" sz="2800" b="1" dirty="0" smtClean="0"/>
                        <a:t>指標去除</a:t>
                      </a:r>
                      <a:r>
                        <a:rPr lang="en-US" altLang="zh-TW" sz="2800" b="1" dirty="0" smtClean="0"/>
                        <a:t>(9)</a:t>
                      </a:r>
                      <a:r>
                        <a:rPr lang="zh-TW" altLang="en-US" sz="2800" b="1" dirty="0" smtClean="0"/>
                        <a:t> </a:t>
                      </a:r>
                      <a:r>
                        <a:rPr lang="en-US" altLang="zh-TW" sz="2800" b="1" dirty="0" smtClean="0"/>
                        <a:t>Indicator Removal</a:t>
                      </a:r>
                      <a:endParaRPr lang="en-US" altLang="zh-TW" sz="2800" b="1" dirty="0"/>
                    </a:p>
                  </a:txBody>
                  <a:tcPr/>
                </a:tc>
                <a:extLst>
                  <a:ext uri="{0D108BD9-81ED-4DB2-BD59-A6C34878D82A}">
                    <a16:rowId xmlns:a16="http://schemas.microsoft.com/office/drawing/2014/main" val="211472250"/>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smtClean="0"/>
                        <a:t>18.</a:t>
                      </a:r>
                      <a:r>
                        <a:rPr lang="zh-TW" altLang="en-US" sz="2800" b="1" dirty="0" smtClean="0"/>
                        <a:t>間接命令執行 </a:t>
                      </a:r>
                      <a:r>
                        <a:rPr lang="en-US" altLang="zh-TW" sz="2800" b="1" dirty="0" smtClean="0"/>
                        <a:t>Indirect Command Execution</a:t>
                      </a:r>
                      <a:endParaRPr lang="en-US" altLang="zh-TW" sz="2800" b="1" dirty="0"/>
                    </a:p>
                  </a:txBody>
                  <a:tcPr/>
                </a:tc>
                <a:extLst>
                  <a:ext uri="{0D108BD9-81ED-4DB2-BD59-A6C34878D82A}">
                    <a16:rowId xmlns:a16="http://schemas.microsoft.com/office/drawing/2014/main" val="1551759250"/>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smtClean="0"/>
                        <a:t>19.</a:t>
                      </a:r>
                      <a:r>
                        <a:rPr lang="zh-TW" altLang="en-US" sz="2800" b="1" dirty="0" smtClean="0"/>
                        <a:t>偽裝</a:t>
                      </a:r>
                      <a:r>
                        <a:rPr lang="en-US" altLang="zh-TW" sz="2800" b="1" dirty="0" smtClean="0"/>
                        <a:t>(9)</a:t>
                      </a:r>
                      <a:r>
                        <a:rPr lang="zh-TW" altLang="en-US" sz="2800" b="1" dirty="0" smtClean="0"/>
                        <a:t> </a:t>
                      </a:r>
                      <a:r>
                        <a:rPr lang="en-US" altLang="zh-TW" sz="2800" b="1" dirty="0" smtClean="0"/>
                        <a:t>Masquerading</a:t>
                      </a:r>
                      <a:endParaRPr lang="en-US" altLang="zh-TW" sz="2800" b="1" dirty="0"/>
                    </a:p>
                  </a:txBody>
                  <a:tcPr/>
                </a:tc>
                <a:extLst>
                  <a:ext uri="{0D108BD9-81ED-4DB2-BD59-A6C34878D82A}">
                    <a16:rowId xmlns:a16="http://schemas.microsoft.com/office/drawing/2014/main" val="804109124"/>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smtClean="0"/>
                        <a:t>20.</a:t>
                      </a:r>
                      <a:r>
                        <a:rPr lang="zh-TW" altLang="en-US" sz="2800" b="1" dirty="0" smtClean="0"/>
                        <a:t>修改認證流程</a:t>
                      </a:r>
                      <a:r>
                        <a:rPr lang="en-US" altLang="zh-TW" sz="2800" b="1" dirty="0" smtClean="0"/>
                        <a:t>(8) Modify Authentication Process</a:t>
                      </a:r>
                      <a:endParaRPr lang="en-US" altLang="zh-TW" sz="2800" b="1" dirty="0"/>
                    </a:p>
                  </a:txBody>
                  <a:tcPr/>
                </a:tc>
                <a:extLst>
                  <a:ext uri="{0D108BD9-81ED-4DB2-BD59-A6C34878D82A}">
                    <a16:rowId xmlns:a16="http://schemas.microsoft.com/office/drawing/2014/main" val="1064759317"/>
                  </a:ext>
                </a:extLst>
              </a:tr>
            </a:tbl>
          </a:graphicData>
        </a:graphic>
      </p:graphicFrame>
      <p:sp>
        <p:nvSpPr>
          <p:cNvPr id="2" name="投影片編號版面配置區 1"/>
          <p:cNvSpPr>
            <a:spLocks noGrp="1"/>
          </p:cNvSpPr>
          <p:nvPr>
            <p:ph type="sldNum" sz="quarter" idx="12"/>
          </p:nvPr>
        </p:nvSpPr>
        <p:spPr/>
        <p:txBody>
          <a:bodyPr/>
          <a:lstStyle/>
          <a:p>
            <a:fld id="{D16C3A51-89D0-4E4D-AA61-5A30A561532A}" type="slidenum">
              <a:rPr lang="zh-TW" altLang="en-US" smtClean="0"/>
              <a:pPr/>
              <a:t>71</a:t>
            </a:fld>
            <a:endParaRPr lang="zh-TW" altLang="en-US"/>
          </a:p>
        </p:txBody>
      </p:sp>
      <p:sp>
        <p:nvSpPr>
          <p:cNvPr id="7" name="文字方塊 6"/>
          <p:cNvSpPr txBox="1"/>
          <p:nvPr/>
        </p:nvSpPr>
        <p:spPr>
          <a:xfrm>
            <a:off x="3657600" y="5951913"/>
            <a:ext cx="45719" cy="369332"/>
          </a:xfrm>
          <a:prstGeom prst="rect">
            <a:avLst/>
          </a:prstGeom>
          <a:noFill/>
        </p:spPr>
        <p:txBody>
          <a:bodyPr wrap="square" rtlCol="0">
            <a:spAutoFit/>
          </a:bodyPr>
          <a:lstStyle/>
          <a:p>
            <a:endParaRPr lang="zh-TW" altLang="en-US" dirty="0"/>
          </a:p>
        </p:txBody>
      </p:sp>
      <p:sp>
        <p:nvSpPr>
          <p:cNvPr id="8" name="Rectangle 1"/>
          <p:cNvSpPr>
            <a:spLocks noChangeArrowheads="1"/>
          </p:cNvSpPr>
          <p:nvPr/>
        </p:nvSpPr>
        <p:spPr bwMode="auto">
          <a:xfrm>
            <a:off x="300739" y="481301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800" b="0" i="0" u="none" strike="noStrike" cap="none" normalizeH="0" baseline="0" smtClean="0">
                <a:ln>
                  <a:noFill/>
                </a:ln>
                <a:solidFill>
                  <a:schemeClr val="tx1"/>
                </a:solidFill>
                <a:effectLst/>
                <a:latin typeface="Arial" panose="020B0604020202020204" pitchFamily="34" charset="0"/>
              </a:rPr>
              <a:t/>
            </a:r>
            <a:br>
              <a:rPr kumimoji="0" lang="zh-TW" altLang="zh-TW" sz="1800" b="0" i="0" u="none" strike="noStrike" cap="none" normalizeH="0" baseline="0" smtClean="0">
                <a:ln>
                  <a:noFill/>
                </a:ln>
                <a:solidFill>
                  <a:schemeClr val="tx1"/>
                </a:solidFill>
                <a:effectLst/>
                <a:latin typeface="Arial" panose="020B0604020202020204" pitchFamily="34" charset="0"/>
              </a:rPr>
            </a:br>
            <a:endParaRPr kumimoji="0" lang="zh-TW" altLang="zh-TW" sz="1800" b="0" i="0" u="none" strike="noStrike" cap="none" normalizeH="0" baseline="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95820655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5772150" y="1825625"/>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800" b="0" i="0" u="none" strike="noStrike" cap="none" normalizeH="0" baseline="0" dirty="0">
                <a:ln>
                  <a:noFill/>
                </a:ln>
                <a:solidFill>
                  <a:schemeClr val="tx1"/>
                </a:solidFill>
                <a:effectLst/>
                <a:latin typeface="Arial" panose="020B0604020202020204" pitchFamily="34" charset="0"/>
              </a:rPr>
              <a:t/>
            </a:r>
            <a:br>
              <a:rPr kumimoji="0" lang="zh-TW" altLang="zh-TW" sz="1800" b="0" i="0" u="none" strike="noStrike" cap="none" normalizeH="0" baseline="0" dirty="0">
                <a:ln>
                  <a:noFill/>
                </a:ln>
                <a:solidFill>
                  <a:schemeClr val="tx1"/>
                </a:solidFill>
                <a:effectLst/>
                <a:latin typeface="Arial" panose="020B0604020202020204" pitchFamily="34" charset="0"/>
              </a:rPr>
            </a:br>
            <a:endParaRPr kumimoji="0" lang="zh-TW" altLang="zh-TW" sz="1800" b="0" i="0" u="none" strike="noStrike" cap="none" normalizeH="0" baseline="0" dirty="0">
              <a:ln>
                <a:noFill/>
              </a:ln>
              <a:solidFill>
                <a:schemeClr val="tx1"/>
              </a:solidFill>
              <a:effectLst/>
              <a:latin typeface="Arial" panose="020B0604020202020204" pitchFamily="34" charset="0"/>
            </a:endParaRPr>
          </a:p>
        </p:txBody>
      </p:sp>
      <p:graphicFrame>
        <p:nvGraphicFramePr>
          <p:cNvPr id="4" name="表格 3"/>
          <p:cNvGraphicFramePr>
            <a:graphicFrameLocks noGrp="1"/>
          </p:cNvGraphicFramePr>
          <p:nvPr>
            <p:extLst>
              <p:ext uri="{D42A27DB-BD31-4B8C-83A1-F6EECF244321}">
                <p14:modId xmlns:p14="http://schemas.microsoft.com/office/powerpoint/2010/main" val="337009929"/>
              </p:ext>
            </p:extLst>
          </p:nvPr>
        </p:nvGraphicFramePr>
        <p:xfrm>
          <a:off x="184410" y="219187"/>
          <a:ext cx="11419986" cy="6384560"/>
        </p:xfrm>
        <a:graphic>
          <a:graphicData uri="http://schemas.openxmlformats.org/drawingml/2006/table">
            <a:tbl>
              <a:tblPr firstRow="1" bandRow="1">
                <a:tableStyleId>{5C22544A-7EE6-4342-B048-85BDC9FD1C3A}</a:tableStyleId>
              </a:tblPr>
              <a:tblGrid>
                <a:gridCol w="11419986">
                  <a:extLst>
                    <a:ext uri="{9D8B030D-6E8A-4147-A177-3AD203B41FA5}">
                      <a16:colId xmlns:a16="http://schemas.microsoft.com/office/drawing/2014/main" val="3994818564"/>
                    </a:ext>
                  </a:extLst>
                </a:gridCol>
              </a:tblGrid>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dirty="0" smtClean="0"/>
                        <a:t>7.</a:t>
                      </a:r>
                      <a:r>
                        <a:rPr lang="zh-TW" altLang="en-US" sz="2800" dirty="0" smtClean="0"/>
                        <a:t>防禦規避</a:t>
                      </a:r>
                      <a:r>
                        <a:rPr lang="en-US" altLang="zh-TW" sz="2800" dirty="0" smtClean="0"/>
                        <a:t>Defense Evasion</a:t>
                      </a:r>
                      <a:r>
                        <a:rPr lang="zh-TW" altLang="en-US" sz="2800" dirty="0" smtClean="0"/>
                        <a:t> 戰術的</a:t>
                      </a:r>
                      <a:r>
                        <a:rPr lang="en-US" altLang="zh-TW" sz="2800" dirty="0" smtClean="0"/>
                        <a:t>43</a:t>
                      </a:r>
                      <a:r>
                        <a:rPr lang="zh-TW" altLang="en-US" sz="2800" dirty="0" smtClean="0"/>
                        <a:t>大</a:t>
                      </a:r>
                      <a:r>
                        <a:rPr lang="zh-TW" altLang="en-US" sz="2800" dirty="0"/>
                        <a:t>類型技術</a:t>
                      </a:r>
                      <a:r>
                        <a:rPr lang="en-US" altLang="zh-TW" sz="2800" dirty="0"/>
                        <a:t>(Techniques)</a:t>
                      </a:r>
                    </a:p>
                  </a:txBody>
                  <a:tcPr/>
                </a:tc>
                <a:extLst>
                  <a:ext uri="{0D108BD9-81ED-4DB2-BD59-A6C34878D82A}">
                    <a16:rowId xmlns:a16="http://schemas.microsoft.com/office/drawing/2014/main" val="826265273"/>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smtClean="0"/>
                        <a:t>21.</a:t>
                      </a:r>
                      <a:r>
                        <a:rPr lang="zh-TW" altLang="en-US" sz="2800" b="1" dirty="0" smtClean="0"/>
                        <a:t>修改雲端運算基礎設施</a:t>
                      </a:r>
                      <a:r>
                        <a:rPr lang="en-US" altLang="zh-TW" sz="2800" b="1" dirty="0" smtClean="0"/>
                        <a:t>(5) Modify Cloud Compute Infrastructure</a:t>
                      </a:r>
                      <a:endParaRPr lang="en-US" altLang="zh-TW" sz="2800" b="1" dirty="0"/>
                    </a:p>
                  </a:txBody>
                  <a:tcPr/>
                </a:tc>
                <a:extLst>
                  <a:ext uri="{0D108BD9-81ED-4DB2-BD59-A6C34878D82A}">
                    <a16:rowId xmlns:a16="http://schemas.microsoft.com/office/drawing/2014/main" val="1535378437"/>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smtClean="0"/>
                        <a:t>22.</a:t>
                      </a:r>
                      <a:r>
                        <a:rPr lang="zh-TW" altLang="en-US" sz="2800" b="1" dirty="0" smtClean="0"/>
                        <a:t>修改註冊表 </a:t>
                      </a:r>
                      <a:r>
                        <a:rPr lang="en-US" altLang="zh-TW" sz="2800" b="1" dirty="0" smtClean="0"/>
                        <a:t>Modify Registry</a:t>
                      </a:r>
                      <a:endParaRPr lang="zh-TW" altLang="en-US" sz="2800" b="1" dirty="0"/>
                    </a:p>
                  </a:txBody>
                  <a:tcPr>
                    <a:solidFill>
                      <a:schemeClr val="accent6">
                        <a:lumMod val="20000"/>
                        <a:lumOff val="80000"/>
                      </a:schemeClr>
                    </a:solidFill>
                  </a:tcPr>
                </a:tc>
                <a:extLst>
                  <a:ext uri="{0D108BD9-81ED-4DB2-BD59-A6C34878D82A}">
                    <a16:rowId xmlns:a16="http://schemas.microsoft.com/office/drawing/2014/main" val="3624120180"/>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smtClean="0"/>
                        <a:t>23.</a:t>
                      </a:r>
                      <a:r>
                        <a:rPr lang="zh-TW" altLang="en-US" sz="2800" b="1" dirty="0" smtClean="0"/>
                        <a:t>修改系統鏡像</a:t>
                      </a:r>
                      <a:r>
                        <a:rPr lang="en-US" altLang="zh-TW" sz="2800" b="1" dirty="0" smtClean="0"/>
                        <a:t>(2)</a:t>
                      </a:r>
                      <a:r>
                        <a:rPr lang="zh-TW" altLang="en-US" sz="2800" b="1" dirty="0" smtClean="0"/>
                        <a:t> </a:t>
                      </a:r>
                      <a:r>
                        <a:rPr lang="en-US" altLang="zh-TW" sz="2800" b="1" dirty="0" smtClean="0"/>
                        <a:t>Modify System Image</a:t>
                      </a:r>
                    </a:p>
                  </a:txBody>
                  <a:tcPr>
                    <a:solidFill>
                      <a:schemeClr val="accent6">
                        <a:lumMod val="20000"/>
                        <a:lumOff val="80000"/>
                      </a:schemeClr>
                    </a:solidFill>
                  </a:tcPr>
                </a:tc>
                <a:extLst>
                  <a:ext uri="{0D108BD9-81ED-4DB2-BD59-A6C34878D82A}">
                    <a16:rowId xmlns:a16="http://schemas.microsoft.com/office/drawing/2014/main" val="943303741"/>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smtClean="0"/>
                        <a:t>24.</a:t>
                      </a:r>
                      <a:r>
                        <a:rPr lang="zh-TW" altLang="en-US" sz="2800" b="1" dirty="0" smtClean="0"/>
                        <a:t>網路邊界橋接</a:t>
                      </a:r>
                      <a:r>
                        <a:rPr lang="en-US" altLang="zh-TW" sz="2800" b="1" dirty="0" smtClean="0"/>
                        <a:t>(1)</a:t>
                      </a:r>
                      <a:r>
                        <a:rPr lang="zh-TW" altLang="en-US" sz="2800" b="1" dirty="0" smtClean="0"/>
                        <a:t> </a:t>
                      </a:r>
                      <a:r>
                        <a:rPr lang="en-US" altLang="zh-TW" sz="2800" b="1" dirty="0" smtClean="0"/>
                        <a:t>Network Boundary Bridging</a:t>
                      </a:r>
                      <a:endParaRPr lang="en-US" altLang="zh-TW" sz="2800" b="1" dirty="0"/>
                    </a:p>
                  </a:txBody>
                  <a:tcPr>
                    <a:solidFill>
                      <a:schemeClr val="accent6">
                        <a:lumMod val="20000"/>
                        <a:lumOff val="80000"/>
                      </a:schemeClr>
                    </a:solidFill>
                  </a:tcPr>
                </a:tc>
                <a:extLst>
                  <a:ext uri="{0D108BD9-81ED-4DB2-BD59-A6C34878D82A}">
                    <a16:rowId xmlns:a16="http://schemas.microsoft.com/office/drawing/2014/main" val="1413733454"/>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smtClean="0"/>
                        <a:t>25.</a:t>
                      </a:r>
                      <a:r>
                        <a:rPr lang="zh-TW" altLang="en-US" sz="2800" b="1" dirty="0" smtClean="0"/>
                        <a:t>混淆的文件或訊息</a:t>
                      </a:r>
                      <a:r>
                        <a:rPr lang="en-US" altLang="zh-TW" sz="2800" b="1" dirty="0" smtClean="0"/>
                        <a:t>(12)</a:t>
                      </a:r>
                      <a:r>
                        <a:rPr lang="zh-TW" altLang="en-US" sz="2800" b="1" dirty="0" smtClean="0"/>
                        <a:t> </a:t>
                      </a:r>
                      <a:r>
                        <a:rPr lang="en-US" altLang="zh-TW" sz="2800" b="1" dirty="0" smtClean="0"/>
                        <a:t>Obfuscated Files or Information</a:t>
                      </a:r>
                      <a:endParaRPr lang="en-US" altLang="zh-TW" sz="2800" b="1" dirty="0"/>
                    </a:p>
                  </a:txBody>
                  <a:tcPr>
                    <a:solidFill>
                      <a:schemeClr val="accent6">
                        <a:lumMod val="20000"/>
                        <a:lumOff val="80000"/>
                      </a:schemeClr>
                    </a:solidFill>
                  </a:tcPr>
                </a:tc>
                <a:extLst>
                  <a:ext uri="{0D108BD9-81ED-4DB2-BD59-A6C34878D82A}">
                    <a16:rowId xmlns:a16="http://schemas.microsoft.com/office/drawing/2014/main" val="1450935706"/>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smtClean="0"/>
                        <a:t>26. </a:t>
                      </a:r>
                      <a:r>
                        <a:rPr lang="en-US" altLang="zh-TW" sz="2800" b="1" dirty="0" err="1" smtClean="0"/>
                        <a:t>Plist</a:t>
                      </a:r>
                      <a:r>
                        <a:rPr lang="zh-TW" altLang="en-US" sz="2800" b="1" dirty="0" smtClean="0"/>
                        <a:t>檔案修改 </a:t>
                      </a:r>
                      <a:r>
                        <a:rPr lang="en-US" altLang="zh-TW" sz="2800" b="1" dirty="0" err="1" smtClean="0"/>
                        <a:t>Plist</a:t>
                      </a:r>
                      <a:r>
                        <a:rPr lang="en-US" altLang="zh-TW" sz="2800" b="1" dirty="0" smtClean="0"/>
                        <a:t> File Modification</a:t>
                      </a:r>
                      <a:endParaRPr lang="en-US" altLang="zh-TW" sz="2800" b="1" dirty="0"/>
                    </a:p>
                  </a:txBody>
                  <a:tcPr/>
                </a:tc>
                <a:extLst>
                  <a:ext uri="{0D108BD9-81ED-4DB2-BD59-A6C34878D82A}">
                    <a16:rowId xmlns:a16="http://schemas.microsoft.com/office/drawing/2014/main" val="1260882538"/>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smtClean="0"/>
                        <a:t>27.</a:t>
                      </a:r>
                      <a:r>
                        <a:rPr lang="zh-TW" altLang="en-US" sz="2800" b="1" dirty="0" smtClean="0"/>
                        <a:t>預先作業系統啟動</a:t>
                      </a:r>
                      <a:r>
                        <a:rPr lang="en-US" altLang="zh-TW" sz="2800" b="1" dirty="0" smtClean="0"/>
                        <a:t>(5)</a:t>
                      </a:r>
                      <a:r>
                        <a:rPr lang="zh-TW" altLang="en-US" sz="2800" b="1" dirty="0" smtClean="0"/>
                        <a:t> </a:t>
                      </a:r>
                      <a:r>
                        <a:rPr lang="en-US" altLang="zh-TW" sz="2800" b="1" dirty="0" smtClean="0"/>
                        <a:t>Pre-OS Boot</a:t>
                      </a:r>
                    </a:p>
                  </a:txBody>
                  <a:tcPr/>
                </a:tc>
                <a:extLst>
                  <a:ext uri="{0D108BD9-81ED-4DB2-BD59-A6C34878D82A}">
                    <a16:rowId xmlns:a16="http://schemas.microsoft.com/office/drawing/2014/main" val="211472250"/>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smtClean="0"/>
                        <a:t>28.</a:t>
                      </a:r>
                      <a:r>
                        <a:rPr lang="zh-TW" altLang="en-US" sz="2800" b="1" dirty="0" smtClean="0"/>
                        <a:t>行程注入</a:t>
                      </a:r>
                      <a:r>
                        <a:rPr lang="en-US" altLang="zh-TW" sz="2800" b="1" dirty="0" smtClean="0"/>
                        <a:t>(12)</a:t>
                      </a:r>
                      <a:r>
                        <a:rPr lang="zh-TW" altLang="en-US" sz="2800" b="1" dirty="0" smtClean="0"/>
                        <a:t> </a:t>
                      </a:r>
                      <a:r>
                        <a:rPr lang="en-US" altLang="zh-TW" sz="2800" b="1" dirty="0" smtClean="0"/>
                        <a:t>Process Injection</a:t>
                      </a:r>
                      <a:endParaRPr lang="en-US" altLang="zh-TW" sz="2800" b="1" dirty="0"/>
                    </a:p>
                  </a:txBody>
                  <a:tcPr/>
                </a:tc>
                <a:extLst>
                  <a:ext uri="{0D108BD9-81ED-4DB2-BD59-A6C34878D82A}">
                    <a16:rowId xmlns:a16="http://schemas.microsoft.com/office/drawing/2014/main" val="1551759250"/>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smtClean="0"/>
                        <a:t>29.</a:t>
                      </a:r>
                      <a:r>
                        <a:rPr lang="zh-TW" altLang="en-US" sz="2800" b="1" dirty="0" smtClean="0"/>
                        <a:t>反射程式碼載入 </a:t>
                      </a:r>
                      <a:r>
                        <a:rPr lang="en-US" altLang="zh-TW" sz="2800" b="1" dirty="0" smtClean="0"/>
                        <a:t>Reflective Code Loading</a:t>
                      </a:r>
                      <a:endParaRPr lang="en-US" altLang="zh-TW" sz="2800" b="1" dirty="0"/>
                    </a:p>
                  </a:txBody>
                  <a:tcPr/>
                </a:tc>
                <a:extLst>
                  <a:ext uri="{0D108BD9-81ED-4DB2-BD59-A6C34878D82A}">
                    <a16:rowId xmlns:a16="http://schemas.microsoft.com/office/drawing/2014/main" val="804109124"/>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smtClean="0"/>
                        <a:t>30.</a:t>
                      </a:r>
                      <a:r>
                        <a:rPr lang="zh-TW" altLang="en-US" sz="2800" b="1" dirty="0" smtClean="0"/>
                        <a:t>惡意網域控制器 </a:t>
                      </a:r>
                      <a:r>
                        <a:rPr lang="en-US" altLang="zh-TW" sz="2800" b="1" dirty="0" smtClean="0"/>
                        <a:t>Rogue Domain Controller</a:t>
                      </a:r>
                      <a:endParaRPr lang="en-US" altLang="zh-TW" sz="2800" b="1" dirty="0"/>
                    </a:p>
                  </a:txBody>
                  <a:tcPr/>
                </a:tc>
                <a:extLst>
                  <a:ext uri="{0D108BD9-81ED-4DB2-BD59-A6C34878D82A}">
                    <a16:rowId xmlns:a16="http://schemas.microsoft.com/office/drawing/2014/main" val="1064759317"/>
                  </a:ext>
                </a:extLst>
              </a:tr>
            </a:tbl>
          </a:graphicData>
        </a:graphic>
      </p:graphicFrame>
      <p:sp>
        <p:nvSpPr>
          <p:cNvPr id="2" name="投影片編號版面配置區 1"/>
          <p:cNvSpPr>
            <a:spLocks noGrp="1"/>
          </p:cNvSpPr>
          <p:nvPr>
            <p:ph type="sldNum" sz="quarter" idx="12"/>
          </p:nvPr>
        </p:nvSpPr>
        <p:spPr/>
        <p:txBody>
          <a:bodyPr/>
          <a:lstStyle/>
          <a:p>
            <a:fld id="{D16C3A51-89D0-4E4D-AA61-5A30A561532A}" type="slidenum">
              <a:rPr lang="zh-TW" altLang="en-US" smtClean="0"/>
              <a:pPr/>
              <a:t>72</a:t>
            </a:fld>
            <a:endParaRPr lang="zh-TW" altLang="en-US"/>
          </a:p>
        </p:txBody>
      </p:sp>
      <p:sp>
        <p:nvSpPr>
          <p:cNvPr id="7" name="文字方塊 6"/>
          <p:cNvSpPr txBox="1"/>
          <p:nvPr/>
        </p:nvSpPr>
        <p:spPr>
          <a:xfrm>
            <a:off x="3657600" y="5951913"/>
            <a:ext cx="45719" cy="369332"/>
          </a:xfrm>
          <a:prstGeom prst="rect">
            <a:avLst/>
          </a:prstGeom>
          <a:noFill/>
        </p:spPr>
        <p:txBody>
          <a:bodyPr wrap="square" rtlCol="0">
            <a:spAutoFit/>
          </a:bodyPr>
          <a:lstStyle/>
          <a:p>
            <a:endParaRPr lang="zh-TW" altLang="en-US" dirty="0"/>
          </a:p>
        </p:txBody>
      </p:sp>
      <p:sp>
        <p:nvSpPr>
          <p:cNvPr id="8" name="Rectangle 1"/>
          <p:cNvSpPr>
            <a:spLocks noChangeArrowheads="1"/>
          </p:cNvSpPr>
          <p:nvPr/>
        </p:nvSpPr>
        <p:spPr bwMode="auto">
          <a:xfrm>
            <a:off x="300739" y="481301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800" b="0" i="0" u="none" strike="noStrike" cap="none" normalizeH="0" baseline="0" smtClean="0">
                <a:ln>
                  <a:noFill/>
                </a:ln>
                <a:solidFill>
                  <a:schemeClr val="tx1"/>
                </a:solidFill>
                <a:effectLst/>
                <a:latin typeface="Arial" panose="020B0604020202020204" pitchFamily="34" charset="0"/>
              </a:rPr>
              <a:t/>
            </a:r>
            <a:br>
              <a:rPr kumimoji="0" lang="zh-TW" altLang="zh-TW" sz="1800" b="0" i="0" u="none" strike="noStrike" cap="none" normalizeH="0" baseline="0" smtClean="0">
                <a:ln>
                  <a:noFill/>
                </a:ln>
                <a:solidFill>
                  <a:schemeClr val="tx1"/>
                </a:solidFill>
                <a:effectLst/>
                <a:latin typeface="Arial" panose="020B0604020202020204" pitchFamily="34" charset="0"/>
              </a:rPr>
            </a:br>
            <a:endParaRPr kumimoji="0" lang="zh-TW" altLang="zh-TW" sz="1800" b="0" i="0" u="none" strike="noStrike" cap="none" normalizeH="0" baseline="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95820655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5772150" y="1825625"/>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800" b="0" i="0" u="none" strike="noStrike" cap="none" normalizeH="0" baseline="0" dirty="0">
                <a:ln>
                  <a:noFill/>
                </a:ln>
                <a:solidFill>
                  <a:schemeClr val="tx1"/>
                </a:solidFill>
                <a:effectLst/>
                <a:latin typeface="Arial" panose="020B0604020202020204" pitchFamily="34" charset="0"/>
              </a:rPr>
              <a:t/>
            </a:r>
            <a:br>
              <a:rPr kumimoji="0" lang="zh-TW" altLang="zh-TW" sz="1800" b="0" i="0" u="none" strike="noStrike" cap="none" normalizeH="0" baseline="0" dirty="0">
                <a:ln>
                  <a:noFill/>
                </a:ln>
                <a:solidFill>
                  <a:schemeClr val="tx1"/>
                </a:solidFill>
                <a:effectLst/>
                <a:latin typeface="Arial" panose="020B0604020202020204" pitchFamily="34" charset="0"/>
              </a:rPr>
            </a:br>
            <a:endParaRPr kumimoji="0" lang="zh-TW" altLang="zh-TW" sz="1800" b="0" i="0" u="none" strike="noStrike" cap="none" normalizeH="0" baseline="0" dirty="0">
              <a:ln>
                <a:noFill/>
              </a:ln>
              <a:solidFill>
                <a:schemeClr val="tx1"/>
              </a:solidFill>
              <a:effectLst/>
              <a:latin typeface="Arial" panose="020B0604020202020204" pitchFamily="34" charset="0"/>
            </a:endParaRPr>
          </a:p>
        </p:txBody>
      </p:sp>
      <p:graphicFrame>
        <p:nvGraphicFramePr>
          <p:cNvPr id="4" name="表格 3"/>
          <p:cNvGraphicFramePr>
            <a:graphicFrameLocks noGrp="1"/>
          </p:cNvGraphicFramePr>
          <p:nvPr>
            <p:extLst>
              <p:ext uri="{D42A27DB-BD31-4B8C-83A1-F6EECF244321}">
                <p14:modId xmlns:p14="http://schemas.microsoft.com/office/powerpoint/2010/main" val="1353044204"/>
              </p:ext>
            </p:extLst>
          </p:nvPr>
        </p:nvGraphicFramePr>
        <p:xfrm>
          <a:off x="184410" y="219187"/>
          <a:ext cx="11419986" cy="6384560"/>
        </p:xfrm>
        <a:graphic>
          <a:graphicData uri="http://schemas.openxmlformats.org/drawingml/2006/table">
            <a:tbl>
              <a:tblPr firstRow="1" bandRow="1">
                <a:tableStyleId>{5C22544A-7EE6-4342-B048-85BDC9FD1C3A}</a:tableStyleId>
              </a:tblPr>
              <a:tblGrid>
                <a:gridCol w="11419986">
                  <a:extLst>
                    <a:ext uri="{9D8B030D-6E8A-4147-A177-3AD203B41FA5}">
                      <a16:colId xmlns:a16="http://schemas.microsoft.com/office/drawing/2014/main" val="3994818564"/>
                    </a:ext>
                  </a:extLst>
                </a:gridCol>
              </a:tblGrid>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dirty="0" smtClean="0"/>
                        <a:t>7.</a:t>
                      </a:r>
                      <a:r>
                        <a:rPr lang="zh-TW" altLang="en-US" sz="2800" dirty="0" smtClean="0"/>
                        <a:t>防禦規避</a:t>
                      </a:r>
                      <a:r>
                        <a:rPr lang="en-US" altLang="zh-TW" sz="2800" dirty="0" smtClean="0"/>
                        <a:t>Defense Evasion</a:t>
                      </a:r>
                      <a:r>
                        <a:rPr lang="zh-TW" altLang="en-US" sz="2800" dirty="0" smtClean="0"/>
                        <a:t> 戰術的</a:t>
                      </a:r>
                      <a:r>
                        <a:rPr lang="en-US" altLang="zh-TW" sz="2800" dirty="0" smtClean="0"/>
                        <a:t>43</a:t>
                      </a:r>
                      <a:r>
                        <a:rPr lang="zh-TW" altLang="en-US" sz="2800" dirty="0" smtClean="0"/>
                        <a:t>大</a:t>
                      </a:r>
                      <a:r>
                        <a:rPr lang="zh-TW" altLang="en-US" sz="2800" dirty="0"/>
                        <a:t>類型技術</a:t>
                      </a:r>
                      <a:r>
                        <a:rPr lang="en-US" altLang="zh-TW" sz="2800" dirty="0"/>
                        <a:t>(Techniques)</a:t>
                      </a:r>
                    </a:p>
                  </a:txBody>
                  <a:tcPr/>
                </a:tc>
                <a:extLst>
                  <a:ext uri="{0D108BD9-81ED-4DB2-BD59-A6C34878D82A}">
                    <a16:rowId xmlns:a16="http://schemas.microsoft.com/office/drawing/2014/main" val="826265273"/>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smtClean="0"/>
                        <a:t>31. Rootkit</a:t>
                      </a:r>
                      <a:r>
                        <a:rPr lang="zh-TW" altLang="en-US" sz="2800" b="1" dirty="0" smtClean="0"/>
                        <a:t> </a:t>
                      </a:r>
                      <a:endParaRPr lang="en-US" altLang="zh-TW" sz="2800" b="1" dirty="0"/>
                    </a:p>
                  </a:txBody>
                  <a:tcPr/>
                </a:tc>
                <a:extLst>
                  <a:ext uri="{0D108BD9-81ED-4DB2-BD59-A6C34878D82A}">
                    <a16:rowId xmlns:a16="http://schemas.microsoft.com/office/drawing/2014/main" val="1535378437"/>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smtClean="0"/>
                        <a:t>32.</a:t>
                      </a:r>
                      <a:r>
                        <a:rPr lang="zh-TW" altLang="en-US" sz="2800" b="1" dirty="0" smtClean="0"/>
                        <a:t>顛覆信任控制</a:t>
                      </a:r>
                      <a:r>
                        <a:rPr lang="en-US" altLang="zh-TW" sz="2800" b="1" dirty="0" smtClean="0"/>
                        <a:t>(6) Subvert Trust Controls</a:t>
                      </a:r>
                      <a:r>
                        <a:rPr lang="zh-TW" altLang="en-US" sz="2800" b="1" dirty="0" smtClean="0"/>
                        <a:t> </a:t>
                      </a:r>
                      <a:endParaRPr lang="zh-TW" altLang="en-US" sz="2800" b="1" dirty="0"/>
                    </a:p>
                  </a:txBody>
                  <a:tcPr>
                    <a:solidFill>
                      <a:schemeClr val="accent6">
                        <a:lumMod val="20000"/>
                        <a:lumOff val="80000"/>
                      </a:schemeClr>
                    </a:solidFill>
                  </a:tcPr>
                </a:tc>
                <a:extLst>
                  <a:ext uri="{0D108BD9-81ED-4DB2-BD59-A6C34878D82A}">
                    <a16:rowId xmlns:a16="http://schemas.microsoft.com/office/drawing/2014/main" val="3624120180"/>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smtClean="0"/>
                        <a:t>33.</a:t>
                      </a:r>
                      <a:r>
                        <a:rPr lang="zh-TW" altLang="en-US" sz="2800" b="1" dirty="0" smtClean="0"/>
                        <a:t>系統二進位代理執行</a:t>
                      </a:r>
                      <a:r>
                        <a:rPr lang="en-US" altLang="zh-TW" sz="2800" b="1" dirty="0" smtClean="0"/>
                        <a:t>(13)</a:t>
                      </a:r>
                      <a:r>
                        <a:rPr lang="zh-TW" altLang="en-US" sz="2800" b="1" dirty="0" smtClean="0"/>
                        <a:t> </a:t>
                      </a:r>
                      <a:r>
                        <a:rPr lang="en-US" altLang="zh-TW" sz="2800" b="1" dirty="0" smtClean="0"/>
                        <a:t>System Binary Proxy Execution</a:t>
                      </a:r>
                    </a:p>
                  </a:txBody>
                  <a:tcPr>
                    <a:solidFill>
                      <a:schemeClr val="accent6">
                        <a:lumMod val="20000"/>
                        <a:lumOff val="80000"/>
                      </a:schemeClr>
                    </a:solidFill>
                  </a:tcPr>
                </a:tc>
                <a:extLst>
                  <a:ext uri="{0D108BD9-81ED-4DB2-BD59-A6C34878D82A}">
                    <a16:rowId xmlns:a16="http://schemas.microsoft.com/office/drawing/2014/main" val="943303741"/>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smtClean="0"/>
                        <a:t>34.</a:t>
                      </a:r>
                      <a:r>
                        <a:rPr lang="zh-TW" altLang="en-US" sz="2800" b="1" dirty="0" smtClean="0"/>
                        <a:t>系統腳本代理執行</a:t>
                      </a:r>
                      <a:r>
                        <a:rPr lang="en-US" altLang="zh-TW" sz="2800" b="1" dirty="0" smtClean="0"/>
                        <a:t>(1) System Script Proxy Execution</a:t>
                      </a:r>
                      <a:endParaRPr lang="en-US" altLang="zh-TW" sz="2800" b="1" dirty="0"/>
                    </a:p>
                  </a:txBody>
                  <a:tcPr>
                    <a:solidFill>
                      <a:schemeClr val="accent6">
                        <a:lumMod val="20000"/>
                        <a:lumOff val="80000"/>
                      </a:schemeClr>
                    </a:solidFill>
                  </a:tcPr>
                </a:tc>
                <a:extLst>
                  <a:ext uri="{0D108BD9-81ED-4DB2-BD59-A6C34878D82A}">
                    <a16:rowId xmlns:a16="http://schemas.microsoft.com/office/drawing/2014/main" val="1413733454"/>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smtClean="0"/>
                        <a:t>35.</a:t>
                      </a:r>
                      <a:r>
                        <a:rPr lang="zh-TW" altLang="en-US" sz="2800" b="1" dirty="0" smtClean="0"/>
                        <a:t>模板注入 </a:t>
                      </a:r>
                      <a:r>
                        <a:rPr lang="en-US" altLang="zh-TW" sz="2800" b="1" dirty="0" smtClean="0"/>
                        <a:t>Template Injection</a:t>
                      </a:r>
                      <a:endParaRPr lang="en-US" altLang="zh-TW" sz="2800" b="1" dirty="0"/>
                    </a:p>
                  </a:txBody>
                  <a:tcPr>
                    <a:solidFill>
                      <a:schemeClr val="accent6">
                        <a:lumMod val="20000"/>
                        <a:lumOff val="80000"/>
                      </a:schemeClr>
                    </a:solidFill>
                  </a:tcPr>
                </a:tc>
                <a:extLst>
                  <a:ext uri="{0D108BD9-81ED-4DB2-BD59-A6C34878D82A}">
                    <a16:rowId xmlns:a16="http://schemas.microsoft.com/office/drawing/2014/main" val="1450935706"/>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smtClean="0"/>
                        <a:t>36.</a:t>
                      </a:r>
                      <a:r>
                        <a:rPr lang="zh-TW" altLang="en-US" sz="2800" b="1" dirty="0" smtClean="0"/>
                        <a:t>貿易訊號</a:t>
                      </a:r>
                      <a:r>
                        <a:rPr lang="en-US" altLang="zh-TW" sz="2800" b="1" dirty="0" smtClean="0"/>
                        <a:t>(2) Traffic Signaling</a:t>
                      </a:r>
                      <a:endParaRPr lang="en-US" altLang="zh-TW" sz="2800" b="1" dirty="0"/>
                    </a:p>
                  </a:txBody>
                  <a:tcPr/>
                </a:tc>
                <a:extLst>
                  <a:ext uri="{0D108BD9-81ED-4DB2-BD59-A6C34878D82A}">
                    <a16:rowId xmlns:a16="http://schemas.microsoft.com/office/drawing/2014/main" val="1260882538"/>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smtClean="0"/>
                        <a:t>37.</a:t>
                      </a:r>
                      <a:r>
                        <a:rPr lang="zh-TW" altLang="en-US" sz="2800" b="1" dirty="0" smtClean="0"/>
                        <a:t>受信任的開發人員實用程式代理執行</a:t>
                      </a:r>
                      <a:r>
                        <a:rPr lang="en-US" altLang="zh-TW" sz="2800" b="1" dirty="0" smtClean="0"/>
                        <a:t>(1) Trusted Developer Utilities Proxy Execution</a:t>
                      </a:r>
                      <a:endParaRPr lang="en-US" altLang="zh-TW" sz="2800" b="1" dirty="0"/>
                    </a:p>
                  </a:txBody>
                  <a:tcPr/>
                </a:tc>
                <a:extLst>
                  <a:ext uri="{0D108BD9-81ED-4DB2-BD59-A6C34878D82A}">
                    <a16:rowId xmlns:a16="http://schemas.microsoft.com/office/drawing/2014/main" val="211472250"/>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smtClean="0"/>
                        <a:t>38.</a:t>
                      </a:r>
                      <a:r>
                        <a:rPr lang="zh-TW" altLang="en-US" sz="2800" b="1" dirty="0" smtClean="0"/>
                        <a:t>未使用</a:t>
                      </a:r>
                      <a:r>
                        <a:rPr lang="en-US" altLang="zh-TW" sz="2800" b="1" dirty="0" smtClean="0"/>
                        <a:t>/</a:t>
                      </a:r>
                      <a:r>
                        <a:rPr lang="zh-TW" altLang="en-US" sz="2800" b="1" dirty="0" smtClean="0"/>
                        <a:t>不支援的雲端區域 </a:t>
                      </a:r>
                      <a:r>
                        <a:rPr lang="en-US" altLang="zh-TW" sz="2800" b="1" dirty="0" smtClean="0"/>
                        <a:t>Unused/Unsupported Cloud Regions</a:t>
                      </a:r>
                      <a:endParaRPr lang="en-US" altLang="zh-TW" sz="2800" b="1" dirty="0"/>
                    </a:p>
                  </a:txBody>
                  <a:tcPr/>
                </a:tc>
                <a:extLst>
                  <a:ext uri="{0D108BD9-81ED-4DB2-BD59-A6C34878D82A}">
                    <a16:rowId xmlns:a16="http://schemas.microsoft.com/office/drawing/2014/main" val="1551759250"/>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smtClean="0"/>
                        <a:t>39.</a:t>
                      </a:r>
                      <a:r>
                        <a:rPr lang="zh-TW" altLang="en-US" sz="2800" b="1" dirty="0" smtClean="0"/>
                        <a:t>使用替代驗證材料(</a:t>
                      </a:r>
                      <a:r>
                        <a:rPr lang="en-US" altLang="zh-TW" sz="2800" b="1" dirty="0" smtClean="0"/>
                        <a:t>4)</a:t>
                      </a:r>
                      <a:r>
                        <a:rPr lang="zh-TW" altLang="en-US" sz="2800" b="1" dirty="0" smtClean="0"/>
                        <a:t> </a:t>
                      </a:r>
                      <a:r>
                        <a:rPr lang="en-US" altLang="zh-TW" sz="2800" b="1" dirty="0" smtClean="0"/>
                        <a:t>Use Alternate Authentication Material</a:t>
                      </a:r>
                      <a:endParaRPr lang="en-US" altLang="zh-TW" sz="2800" b="1" dirty="0"/>
                    </a:p>
                  </a:txBody>
                  <a:tcPr/>
                </a:tc>
                <a:extLst>
                  <a:ext uri="{0D108BD9-81ED-4DB2-BD59-A6C34878D82A}">
                    <a16:rowId xmlns:a16="http://schemas.microsoft.com/office/drawing/2014/main" val="804109124"/>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smtClean="0"/>
                        <a:t>40.</a:t>
                      </a:r>
                      <a:r>
                        <a:rPr lang="zh-TW" altLang="en-US" sz="2800" b="1" dirty="0" smtClean="0"/>
                        <a:t>有效帳戶</a:t>
                      </a:r>
                      <a:r>
                        <a:rPr lang="en-US" altLang="zh-TW" sz="2800" b="1" dirty="0" smtClean="0"/>
                        <a:t>(4)</a:t>
                      </a:r>
                      <a:r>
                        <a:rPr lang="zh-TW" altLang="en-US" sz="2800" b="1" dirty="0" smtClean="0"/>
                        <a:t> </a:t>
                      </a:r>
                      <a:r>
                        <a:rPr lang="en-US" altLang="zh-TW" sz="2800" b="1" dirty="0" smtClean="0"/>
                        <a:t>Valid Accounts</a:t>
                      </a:r>
                      <a:endParaRPr lang="en-US" altLang="zh-TW" sz="2800" b="1" dirty="0"/>
                    </a:p>
                  </a:txBody>
                  <a:tcPr/>
                </a:tc>
                <a:extLst>
                  <a:ext uri="{0D108BD9-81ED-4DB2-BD59-A6C34878D82A}">
                    <a16:rowId xmlns:a16="http://schemas.microsoft.com/office/drawing/2014/main" val="1064759317"/>
                  </a:ext>
                </a:extLst>
              </a:tr>
            </a:tbl>
          </a:graphicData>
        </a:graphic>
      </p:graphicFrame>
      <p:sp>
        <p:nvSpPr>
          <p:cNvPr id="2" name="投影片編號版面配置區 1"/>
          <p:cNvSpPr>
            <a:spLocks noGrp="1"/>
          </p:cNvSpPr>
          <p:nvPr>
            <p:ph type="sldNum" sz="quarter" idx="12"/>
          </p:nvPr>
        </p:nvSpPr>
        <p:spPr/>
        <p:txBody>
          <a:bodyPr/>
          <a:lstStyle/>
          <a:p>
            <a:fld id="{D16C3A51-89D0-4E4D-AA61-5A30A561532A}" type="slidenum">
              <a:rPr lang="zh-TW" altLang="en-US" smtClean="0"/>
              <a:pPr/>
              <a:t>73</a:t>
            </a:fld>
            <a:endParaRPr lang="zh-TW" altLang="en-US"/>
          </a:p>
        </p:txBody>
      </p:sp>
      <p:sp>
        <p:nvSpPr>
          <p:cNvPr id="7" name="文字方塊 6"/>
          <p:cNvSpPr txBox="1"/>
          <p:nvPr/>
        </p:nvSpPr>
        <p:spPr>
          <a:xfrm>
            <a:off x="3657600" y="5951913"/>
            <a:ext cx="45719" cy="369332"/>
          </a:xfrm>
          <a:prstGeom prst="rect">
            <a:avLst/>
          </a:prstGeom>
          <a:noFill/>
        </p:spPr>
        <p:txBody>
          <a:bodyPr wrap="square" rtlCol="0">
            <a:spAutoFit/>
          </a:bodyPr>
          <a:lstStyle/>
          <a:p>
            <a:endParaRPr lang="zh-TW" altLang="en-US" dirty="0"/>
          </a:p>
        </p:txBody>
      </p:sp>
      <p:sp>
        <p:nvSpPr>
          <p:cNvPr id="8" name="Rectangle 1"/>
          <p:cNvSpPr>
            <a:spLocks noChangeArrowheads="1"/>
          </p:cNvSpPr>
          <p:nvPr/>
        </p:nvSpPr>
        <p:spPr bwMode="auto">
          <a:xfrm>
            <a:off x="300739" y="481301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800" b="0" i="0" u="none" strike="noStrike" cap="none" normalizeH="0" baseline="0" smtClean="0">
                <a:ln>
                  <a:noFill/>
                </a:ln>
                <a:solidFill>
                  <a:schemeClr val="tx1"/>
                </a:solidFill>
                <a:effectLst/>
                <a:latin typeface="Arial" panose="020B0604020202020204" pitchFamily="34" charset="0"/>
              </a:rPr>
              <a:t/>
            </a:r>
            <a:br>
              <a:rPr kumimoji="0" lang="zh-TW" altLang="zh-TW" sz="1800" b="0" i="0" u="none" strike="noStrike" cap="none" normalizeH="0" baseline="0" smtClean="0">
                <a:ln>
                  <a:noFill/>
                </a:ln>
                <a:solidFill>
                  <a:schemeClr val="tx1"/>
                </a:solidFill>
                <a:effectLst/>
                <a:latin typeface="Arial" panose="020B0604020202020204" pitchFamily="34" charset="0"/>
              </a:rPr>
            </a:br>
            <a:endParaRPr kumimoji="0" lang="zh-TW" altLang="zh-TW" sz="1800" b="0" i="0" u="none" strike="noStrike" cap="none" normalizeH="0" baseline="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95820655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5772150" y="1825625"/>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800" b="0" i="0" u="none" strike="noStrike" cap="none" normalizeH="0" baseline="0" dirty="0">
                <a:ln>
                  <a:noFill/>
                </a:ln>
                <a:solidFill>
                  <a:schemeClr val="tx1"/>
                </a:solidFill>
                <a:effectLst/>
                <a:latin typeface="Arial" panose="020B0604020202020204" pitchFamily="34" charset="0"/>
              </a:rPr>
              <a:t/>
            </a:r>
            <a:br>
              <a:rPr kumimoji="0" lang="zh-TW" altLang="zh-TW" sz="1800" b="0" i="0" u="none" strike="noStrike" cap="none" normalizeH="0" baseline="0" dirty="0">
                <a:ln>
                  <a:noFill/>
                </a:ln>
                <a:solidFill>
                  <a:schemeClr val="tx1"/>
                </a:solidFill>
                <a:effectLst/>
                <a:latin typeface="Arial" panose="020B0604020202020204" pitchFamily="34" charset="0"/>
              </a:rPr>
            </a:br>
            <a:endParaRPr kumimoji="0" lang="zh-TW" altLang="zh-TW" sz="1800" b="0" i="0" u="none" strike="noStrike" cap="none" normalizeH="0" baseline="0" dirty="0">
              <a:ln>
                <a:noFill/>
              </a:ln>
              <a:solidFill>
                <a:schemeClr val="tx1"/>
              </a:solidFill>
              <a:effectLst/>
              <a:latin typeface="Arial" panose="020B0604020202020204" pitchFamily="34" charset="0"/>
            </a:endParaRPr>
          </a:p>
        </p:txBody>
      </p:sp>
      <p:graphicFrame>
        <p:nvGraphicFramePr>
          <p:cNvPr id="4" name="表格 3"/>
          <p:cNvGraphicFramePr>
            <a:graphicFrameLocks noGrp="1"/>
          </p:cNvGraphicFramePr>
          <p:nvPr>
            <p:extLst>
              <p:ext uri="{D42A27DB-BD31-4B8C-83A1-F6EECF244321}">
                <p14:modId xmlns:p14="http://schemas.microsoft.com/office/powerpoint/2010/main" val="1877102122"/>
              </p:ext>
            </p:extLst>
          </p:nvPr>
        </p:nvGraphicFramePr>
        <p:xfrm>
          <a:off x="184410" y="219187"/>
          <a:ext cx="11419986" cy="2175872"/>
        </p:xfrm>
        <a:graphic>
          <a:graphicData uri="http://schemas.openxmlformats.org/drawingml/2006/table">
            <a:tbl>
              <a:tblPr firstRow="1" bandRow="1">
                <a:tableStyleId>{5C22544A-7EE6-4342-B048-85BDC9FD1C3A}</a:tableStyleId>
              </a:tblPr>
              <a:tblGrid>
                <a:gridCol w="11419986">
                  <a:extLst>
                    <a:ext uri="{9D8B030D-6E8A-4147-A177-3AD203B41FA5}">
                      <a16:colId xmlns:a16="http://schemas.microsoft.com/office/drawing/2014/main" val="3994818564"/>
                    </a:ext>
                  </a:extLst>
                </a:gridCol>
              </a:tblGrid>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dirty="0" smtClean="0"/>
                        <a:t>7.</a:t>
                      </a:r>
                      <a:r>
                        <a:rPr lang="zh-TW" altLang="en-US" sz="2800" dirty="0" smtClean="0"/>
                        <a:t>防禦規避</a:t>
                      </a:r>
                      <a:r>
                        <a:rPr lang="en-US" altLang="zh-TW" sz="2800" dirty="0" smtClean="0"/>
                        <a:t>Defense Evasion</a:t>
                      </a:r>
                      <a:r>
                        <a:rPr lang="zh-TW" altLang="en-US" sz="2800" dirty="0" smtClean="0"/>
                        <a:t> 戰術的</a:t>
                      </a:r>
                      <a:r>
                        <a:rPr lang="en-US" altLang="zh-TW" sz="2800" dirty="0" smtClean="0"/>
                        <a:t>43</a:t>
                      </a:r>
                      <a:r>
                        <a:rPr lang="zh-TW" altLang="en-US" sz="2800" dirty="0" smtClean="0"/>
                        <a:t>大</a:t>
                      </a:r>
                      <a:r>
                        <a:rPr lang="zh-TW" altLang="en-US" sz="2800" dirty="0"/>
                        <a:t>類型技術</a:t>
                      </a:r>
                      <a:r>
                        <a:rPr lang="en-US" altLang="zh-TW" sz="2800" dirty="0"/>
                        <a:t>(Techniques)</a:t>
                      </a:r>
                    </a:p>
                  </a:txBody>
                  <a:tcPr/>
                </a:tc>
                <a:extLst>
                  <a:ext uri="{0D108BD9-81ED-4DB2-BD59-A6C34878D82A}">
                    <a16:rowId xmlns:a16="http://schemas.microsoft.com/office/drawing/2014/main" val="826265273"/>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smtClean="0"/>
                        <a:t>41.</a:t>
                      </a:r>
                      <a:r>
                        <a:rPr lang="zh-TW" altLang="en-US" sz="2800" b="1" dirty="0" smtClean="0"/>
                        <a:t>虛擬化</a:t>
                      </a:r>
                      <a:r>
                        <a:rPr lang="en-US" altLang="zh-TW" sz="2800" b="1" dirty="0" smtClean="0"/>
                        <a:t>/</a:t>
                      </a:r>
                      <a:r>
                        <a:rPr lang="zh-TW" altLang="en-US" sz="2800" b="1" dirty="0" smtClean="0"/>
                        <a:t>沙盒規避</a:t>
                      </a:r>
                      <a:r>
                        <a:rPr lang="en-US" altLang="zh-TW" sz="2800" b="1" dirty="0" smtClean="0"/>
                        <a:t>(3) </a:t>
                      </a:r>
                      <a:r>
                        <a:rPr lang="zh-TW" altLang="en-US" sz="2800" b="1" dirty="0" smtClean="0"/>
                        <a:t> </a:t>
                      </a:r>
                      <a:r>
                        <a:rPr lang="en-US" altLang="zh-TW" sz="2800" b="1" dirty="0" smtClean="0"/>
                        <a:t>Virtualization/Sandbox Evasion</a:t>
                      </a:r>
                      <a:endParaRPr lang="en-US" altLang="zh-TW" sz="2800" b="1" dirty="0"/>
                    </a:p>
                  </a:txBody>
                  <a:tcPr/>
                </a:tc>
                <a:extLst>
                  <a:ext uri="{0D108BD9-81ED-4DB2-BD59-A6C34878D82A}">
                    <a16:rowId xmlns:a16="http://schemas.microsoft.com/office/drawing/2014/main" val="1535378437"/>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smtClean="0"/>
                        <a:t>42.</a:t>
                      </a:r>
                      <a:r>
                        <a:rPr lang="zh-TW" altLang="en-US" sz="2800" b="1" dirty="0" smtClean="0"/>
                        <a:t>弱化加密</a:t>
                      </a:r>
                      <a:r>
                        <a:rPr lang="en-US" altLang="zh-TW" sz="2800" b="1" dirty="0" smtClean="0"/>
                        <a:t>(2)</a:t>
                      </a:r>
                      <a:r>
                        <a:rPr lang="zh-TW" altLang="en-US" sz="2800" b="1" dirty="0" smtClean="0"/>
                        <a:t> </a:t>
                      </a:r>
                      <a:r>
                        <a:rPr lang="en-US" altLang="zh-TW" sz="2800" b="1" dirty="0" smtClean="0"/>
                        <a:t>Weaken Encryption</a:t>
                      </a:r>
                      <a:endParaRPr lang="zh-TW" altLang="en-US" sz="2800" b="1" dirty="0"/>
                    </a:p>
                  </a:txBody>
                  <a:tcPr>
                    <a:solidFill>
                      <a:schemeClr val="accent6">
                        <a:lumMod val="20000"/>
                        <a:lumOff val="80000"/>
                      </a:schemeClr>
                    </a:solidFill>
                  </a:tcPr>
                </a:tc>
                <a:extLst>
                  <a:ext uri="{0D108BD9-81ED-4DB2-BD59-A6C34878D82A}">
                    <a16:rowId xmlns:a16="http://schemas.microsoft.com/office/drawing/2014/main" val="3624120180"/>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smtClean="0"/>
                        <a:t>43. XSL </a:t>
                      </a:r>
                      <a:r>
                        <a:rPr lang="zh-TW" altLang="en-US" sz="2800" b="1" dirty="0" smtClean="0"/>
                        <a:t>腳本處理 </a:t>
                      </a:r>
                      <a:r>
                        <a:rPr lang="en-US" altLang="zh-TW" sz="2800" b="1" dirty="0" smtClean="0"/>
                        <a:t>XSL Script Processing</a:t>
                      </a:r>
                    </a:p>
                  </a:txBody>
                  <a:tcPr>
                    <a:solidFill>
                      <a:schemeClr val="accent6">
                        <a:lumMod val="20000"/>
                        <a:lumOff val="80000"/>
                      </a:schemeClr>
                    </a:solidFill>
                  </a:tcPr>
                </a:tc>
                <a:extLst>
                  <a:ext uri="{0D108BD9-81ED-4DB2-BD59-A6C34878D82A}">
                    <a16:rowId xmlns:a16="http://schemas.microsoft.com/office/drawing/2014/main" val="943303741"/>
                  </a:ext>
                </a:extLst>
              </a:tr>
            </a:tbl>
          </a:graphicData>
        </a:graphic>
      </p:graphicFrame>
      <p:sp>
        <p:nvSpPr>
          <p:cNvPr id="2" name="投影片編號版面配置區 1"/>
          <p:cNvSpPr>
            <a:spLocks noGrp="1"/>
          </p:cNvSpPr>
          <p:nvPr>
            <p:ph type="sldNum" sz="quarter" idx="12"/>
          </p:nvPr>
        </p:nvSpPr>
        <p:spPr/>
        <p:txBody>
          <a:bodyPr/>
          <a:lstStyle/>
          <a:p>
            <a:fld id="{D16C3A51-89D0-4E4D-AA61-5A30A561532A}" type="slidenum">
              <a:rPr lang="zh-TW" altLang="en-US" smtClean="0"/>
              <a:pPr/>
              <a:t>74</a:t>
            </a:fld>
            <a:endParaRPr lang="zh-TW" altLang="en-US"/>
          </a:p>
        </p:txBody>
      </p:sp>
      <p:sp>
        <p:nvSpPr>
          <p:cNvPr id="7" name="文字方塊 6"/>
          <p:cNvSpPr txBox="1"/>
          <p:nvPr/>
        </p:nvSpPr>
        <p:spPr>
          <a:xfrm>
            <a:off x="3657600" y="5951913"/>
            <a:ext cx="45719" cy="369332"/>
          </a:xfrm>
          <a:prstGeom prst="rect">
            <a:avLst/>
          </a:prstGeom>
          <a:noFill/>
        </p:spPr>
        <p:txBody>
          <a:bodyPr wrap="square" rtlCol="0">
            <a:spAutoFit/>
          </a:bodyPr>
          <a:lstStyle/>
          <a:p>
            <a:endParaRPr lang="zh-TW" altLang="en-US" dirty="0"/>
          </a:p>
        </p:txBody>
      </p:sp>
      <p:sp>
        <p:nvSpPr>
          <p:cNvPr id="8" name="Rectangle 1"/>
          <p:cNvSpPr>
            <a:spLocks noChangeArrowheads="1"/>
          </p:cNvSpPr>
          <p:nvPr/>
        </p:nvSpPr>
        <p:spPr bwMode="auto">
          <a:xfrm>
            <a:off x="300739" y="481301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800" b="0" i="0" u="none" strike="noStrike" cap="none" normalizeH="0" baseline="0" smtClean="0">
                <a:ln>
                  <a:noFill/>
                </a:ln>
                <a:solidFill>
                  <a:schemeClr val="tx1"/>
                </a:solidFill>
                <a:effectLst/>
                <a:latin typeface="Arial" panose="020B0604020202020204" pitchFamily="34" charset="0"/>
              </a:rPr>
              <a:t/>
            </a:r>
            <a:br>
              <a:rPr kumimoji="0" lang="zh-TW" altLang="zh-TW" sz="1800" b="0" i="0" u="none" strike="noStrike" cap="none" normalizeH="0" baseline="0" smtClean="0">
                <a:ln>
                  <a:noFill/>
                </a:ln>
                <a:solidFill>
                  <a:schemeClr val="tx1"/>
                </a:solidFill>
                <a:effectLst/>
                <a:latin typeface="Arial" panose="020B0604020202020204" pitchFamily="34" charset="0"/>
              </a:rPr>
            </a:br>
            <a:endParaRPr kumimoji="0" lang="zh-TW" altLang="zh-TW" sz="1800" b="0" i="0" u="none" strike="noStrike" cap="none" normalizeH="0" baseline="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95820655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5772150" y="1825625"/>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800" b="0" i="0" u="none" strike="noStrike" cap="none" normalizeH="0" baseline="0" dirty="0">
                <a:ln>
                  <a:noFill/>
                </a:ln>
                <a:solidFill>
                  <a:schemeClr val="tx1"/>
                </a:solidFill>
                <a:effectLst/>
                <a:latin typeface="Arial" panose="020B0604020202020204" pitchFamily="34" charset="0"/>
              </a:rPr>
              <a:t/>
            </a:r>
            <a:br>
              <a:rPr kumimoji="0" lang="zh-TW" altLang="zh-TW" sz="1800" b="0" i="0" u="none" strike="noStrike" cap="none" normalizeH="0" baseline="0" dirty="0">
                <a:ln>
                  <a:noFill/>
                </a:ln>
                <a:solidFill>
                  <a:schemeClr val="tx1"/>
                </a:solidFill>
                <a:effectLst/>
                <a:latin typeface="Arial" panose="020B0604020202020204" pitchFamily="34" charset="0"/>
              </a:rPr>
            </a:br>
            <a:endParaRPr kumimoji="0" lang="zh-TW" altLang="zh-TW" sz="1800" b="0" i="0" u="none" strike="noStrike" cap="none" normalizeH="0" baseline="0" dirty="0">
              <a:ln>
                <a:noFill/>
              </a:ln>
              <a:solidFill>
                <a:schemeClr val="tx1"/>
              </a:solidFill>
              <a:effectLst/>
              <a:latin typeface="Arial" panose="020B0604020202020204" pitchFamily="34" charset="0"/>
            </a:endParaRPr>
          </a:p>
        </p:txBody>
      </p:sp>
      <p:sp>
        <p:nvSpPr>
          <p:cNvPr id="2" name="投影片編號版面配置區 1"/>
          <p:cNvSpPr>
            <a:spLocks noGrp="1"/>
          </p:cNvSpPr>
          <p:nvPr>
            <p:ph type="sldNum" sz="quarter" idx="12"/>
          </p:nvPr>
        </p:nvSpPr>
        <p:spPr/>
        <p:txBody>
          <a:bodyPr/>
          <a:lstStyle/>
          <a:p>
            <a:fld id="{D16C3A51-89D0-4E4D-AA61-5A30A561532A}" type="slidenum">
              <a:rPr lang="zh-TW" altLang="en-US" smtClean="0"/>
              <a:pPr/>
              <a:t>75</a:t>
            </a:fld>
            <a:endParaRPr lang="zh-TW" altLang="en-US"/>
          </a:p>
        </p:txBody>
      </p:sp>
      <p:sp>
        <p:nvSpPr>
          <p:cNvPr id="7" name="文字方塊 6"/>
          <p:cNvSpPr txBox="1"/>
          <p:nvPr/>
        </p:nvSpPr>
        <p:spPr>
          <a:xfrm>
            <a:off x="3657600" y="5951913"/>
            <a:ext cx="45719" cy="369332"/>
          </a:xfrm>
          <a:prstGeom prst="rect">
            <a:avLst/>
          </a:prstGeom>
          <a:noFill/>
        </p:spPr>
        <p:txBody>
          <a:bodyPr wrap="square" rtlCol="0">
            <a:spAutoFit/>
          </a:bodyPr>
          <a:lstStyle/>
          <a:p>
            <a:endParaRPr lang="zh-TW" altLang="en-US" dirty="0"/>
          </a:p>
        </p:txBody>
      </p:sp>
      <p:sp>
        <p:nvSpPr>
          <p:cNvPr id="8" name="Rectangle 1"/>
          <p:cNvSpPr>
            <a:spLocks noChangeArrowheads="1"/>
          </p:cNvSpPr>
          <p:nvPr/>
        </p:nvSpPr>
        <p:spPr bwMode="auto">
          <a:xfrm>
            <a:off x="300739" y="481301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800" b="0" i="0" u="none" strike="noStrike" cap="none" normalizeH="0" baseline="0" smtClean="0">
                <a:ln>
                  <a:noFill/>
                </a:ln>
                <a:solidFill>
                  <a:schemeClr val="tx1"/>
                </a:solidFill>
                <a:effectLst/>
                <a:latin typeface="Arial" panose="020B0604020202020204" pitchFamily="34" charset="0"/>
              </a:rPr>
              <a:t/>
            </a:r>
            <a:br>
              <a:rPr kumimoji="0" lang="zh-TW" altLang="zh-TW" sz="1800" b="0" i="0" u="none" strike="noStrike" cap="none" normalizeH="0" baseline="0" smtClean="0">
                <a:ln>
                  <a:noFill/>
                </a:ln>
                <a:solidFill>
                  <a:schemeClr val="tx1"/>
                </a:solidFill>
                <a:effectLst/>
                <a:latin typeface="Arial" panose="020B0604020202020204" pitchFamily="34" charset="0"/>
              </a:rPr>
            </a:br>
            <a:endParaRPr kumimoji="0" lang="zh-TW" altLang="zh-TW" sz="1800" b="0" i="0" u="none" strike="noStrike" cap="none" normalizeH="0" baseline="0" smtClean="0">
              <a:ln>
                <a:noFill/>
              </a:ln>
              <a:solidFill>
                <a:schemeClr val="tx1"/>
              </a:solidFill>
              <a:effectLst/>
              <a:latin typeface="Arial" panose="020B0604020202020204" pitchFamily="34" charset="0"/>
            </a:endParaRPr>
          </a:p>
        </p:txBody>
      </p:sp>
      <p:graphicFrame>
        <p:nvGraphicFramePr>
          <p:cNvPr id="9" name="表格 8"/>
          <p:cNvGraphicFramePr>
            <a:graphicFrameLocks noGrp="1"/>
          </p:cNvGraphicFramePr>
          <p:nvPr>
            <p:extLst>
              <p:ext uri="{D42A27DB-BD31-4B8C-83A1-F6EECF244321}">
                <p14:modId xmlns:p14="http://schemas.microsoft.com/office/powerpoint/2010/main" val="2379425077"/>
              </p:ext>
            </p:extLst>
          </p:nvPr>
        </p:nvGraphicFramePr>
        <p:xfrm>
          <a:off x="0" y="765748"/>
          <a:ext cx="12192000" cy="5638800"/>
        </p:xfrm>
        <a:graphic>
          <a:graphicData uri="http://schemas.openxmlformats.org/drawingml/2006/table">
            <a:tbl>
              <a:tblPr/>
              <a:tblGrid>
                <a:gridCol w="1498293">
                  <a:extLst>
                    <a:ext uri="{9D8B030D-6E8A-4147-A177-3AD203B41FA5}">
                      <a16:colId xmlns:a16="http://schemas.microsoft.com/office/drawing/2014/main" val="2340207979"/>
                    </a:ext>
                  </a:extLst>
                </a:gridCol>
                <a:gridCol w="2963537">
                  <a:extLst>
                    <a:ext uri="{9D8B030D-6E8A-4147-A177-3AD203B41FA5}">
                      <a16:colId xmlns:a16="http://schemas.microsoft.com/office/drawing/2014/main" val="3916782922"/>
                    </a:ext>
                  </a:extLst>
                </a:gridCol>
                <a:gridCol w="7730170">
                  <a:extLst>
                    <a:ext uri="{9D8B030D-6E8A-4147-A177-3AD203B41FA5}">
                      <a16:colId xmlns:a16="http://schemas.microsoft.com/office/drawing/2014/main" val="3528596248"/>
                    </a:ext>
                  </a:extLst>
                </a:gridCol>
              </a:tblGrid>
              <a:tr h="0">
                <a:tc gridSpan="3">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2000" b="0" i="0" u="none" strike="noStrike" cap="none" normalizeH="0" baseline="0" dirty="0">
                          <a:ln>
                            <a:noFill/>
                          </a:ln>
                          <a:solidFill>
                            <a:srgbClr val="39434C"/>
                          </a:solidFill>
                          <a:effectLst/>
                          <a:latin typeface="Arial" panose="020B0604020202020204" pitchFamily="34" charset="0"/>
                          <a:ea typeface="Roboto-Regular"/>
                        </a:rPr>
                        <a:t>Sub-techniques </a:t>
                      </a:r>
                      <a:r>
                        <a:rPr kumimoji="0" lang="zh-TW" altLang="zh-TW" sz="2000" b="0" i="0" u="none" strike="noStrike" cap="none" normalizeH="0" baseline="0" dirty="0" smtClean="0">
                          <a:ln>
                            <a:noFill/>
                          </a:ln>
                          <a:solidFill>
                            <a:srgbClr val="39434C"/>
                          </a:solidFill>
                          <a:effectLst/>
                          <a:latin typeface="Arial" panose="020B0604020202020204" pitchFamily="34" charset="0"/>
                          <a:ea typeface="Roboto-Regular"/>
                        </a:rPr>
                        <a:t>(</a:t>
                      </a:r>
                      <a:r>
                        <a:rPr kumimoji="0" lang="en-US" altLang="zh-TW" sz="2000" b="0" i="0" u="none" strike="noStrike" cap="none" normalizeH="0" baseline="0" dirty="0" smtClean="0">
                          <a:ln>
                            <a:noFill/>
                          </a:ln>
                          <a:solidFill>
                            <a:srgbClr val="39434C"/>
                          </a:solidFill>
                          <a:effectLst/>
                          <a:latin typeface="Arial" panose="020B0604020202020204" pitchFamily="34" charset="0"/>
                          <a:ea typeface="Roboto-Regular"/>
                        </a:rPr>
                        <a:t>2</a:t>
                      </a:r>
                      <a:r>
                        <a:rPr kumimoji="0" lang="zh-TW" altLang="zh-TW" sz="2000" b="0" i="0" u="none" strike="noStrike" cap="none" normalizeH="0" baseline="0" dirty="0" smtClean="0">
                          <a:ln>
                            <a:noFill/>
                          </a:ln>
                          <a:solidFill>
                            <a:srgbClr val="39434C"/>
                          </a:solidFill>
                          <a:effectLst/>
                          <a:latin typeface="Arial" panose="020B0604020202020204" pitchFamily="34" charset="0"/>
                          <a:ea typeface="Roboto-Regular"/>
                        </a:rPr>
                        <a:t>)</a:t>
                      </a:r>
                      <a:endParaRPr kumimoji="0" lang="zh-TW" altLang="zh-TW" sz="2000" b="0" i="0" u="none" strike="noStrike" cap="none" normalizeH="0" baseline="0" dirty="0">
                        <a:ln>
                          <a:noFill/>
                        </a:ln>
                        <a:solidFill>
                          <a:srgbClr val="39434C"/>
                        </a:solidFill>
                        <a:effectLst/>
                        <a:latin typeface="Arial" panose="020B0604020202020204" pitchFamily="34" charset="0"/>
                        <a:ea typeface="Roboto-Regular"/>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4F5D1"/>
                    </a:solidFill>
                  </a:tcPr>
                </a:tc>
                <a:tc hMerge="1">
                  <a:txBody>
                    <a:bodyPr/>
                    <a:lstStyle/>
                    <a:p>
                      <a:pPr algn="l" fontAlgn="b"/>
                      <a:endParaRPr lang="en-US" dirty="0">
                        <a:effectLst/>
                      </a:endParaRPr>
                    </a:p>
                  </a:txBody>
                  <a:tcPr anchor="b">
                    <a:lnL w="9525" cap="flat" cmpd="sng" algn="ctr">
                      <a:solidFill>
                        <a:srgbClr val="DFDFDF"/>
                      </a:solidFill>
                      <a:prstDash val="solid"/>
                      <a:round/>
                      <a:headEnd type="none" w="med" len="med"/>
                      <a:tailEnd type="none" w="med" len="med"/>
                    </a:lnL>
                    <a:lnR>
                      <a:noFill/>
                    </a:lnR>
                    <a:lnT w="9525" cap="flat" cmpd="sng" algn="ctr">
                      <a:solidFill>
                        <a:srgbClr val="A0CD9D"/>
                      </a:solidFill>
                      <a:prstDash val="solid"/>
                      <a:round/>
                      <a:headEnd type="none" w="med" len="med"/>
                      <a:tailEnd type="none" w="med" len="med"/>
                    </a:lnT>
                    <a:lnB w="9525" cap="flat" cmpd="sng" algn="ctr">
                      <a:solidFill>
                        <a:srgbClr val="E0CC9D"/>
                      </a:solidFill>
                      <a:prstDash val="solid"/>
                      <a:round/>
                      <a:headEnd type="none" w="med" len="med"/>
                      <a:tailEnd type="none" w="med" len="med"/>
                    </a:lnB>
                  </a:tcPr>
                </a:tc>
                <a:tc hMerge="1">
                  <a:txBody>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zh-TW" sz="2000" b="0" i="0" u="none" strike="noStrike" cap="none" normalizeH="0" baseline="0" dirty="0">
                        <a:ln>
                          <a:noFill/>
                        </a:ln>
                        <a:solidFill>
                          <a:srgbClr val="39434C"/>
                        </a:solidFill>
                        <a:effectLst/>
                        <a:latin typeface="Arial" panose="020B0604020202020204" pitchFamily="34" charset="0"/>
                        <a:ea typeface="Roboto-Regular"/>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94320160"/>
                  </a:ext>
                </a:extLst>
              </a:tr>
              <a:tr h="0">
                <a:tc>
                  <a:txBody>
                    <a:bodyPr/>
                    <a:lstStyle/>
                    <a:p>
                      <a:pPr algn="l" fontAlgn="b"/>
                      <a:r>
                        <a:rPr lang="en-US" sz="2000" dirty="0">
                          <a:effectLst/>
                        </a:rPr>
                        <a:t>ID</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4F5D1"/>
                    </a:solidFill>
                  </a:tcPr>
                </a:tc>
                <a:tc>
                  <a:txBody>
                    <a:bodyPr/>
                    <a:lstStyle/>
                    <a:p>
                      <a:pPr algn="l" fontAlgn="b"/>
                      <a:r>
                        <a:rPr lang="en-US" sz="2000" dirty="0">
                          <a:effectLst/>
                        </a:rPr>
                        <a:t>Name</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4F5D1"/>
                    </a:solidFill>
                  </a:tcPr>
                </a:tc>
                <a:tc>
                  <a:txBody>
                    <a:bodyPr/>
                    <a:lstStyle/>
                    <a:p>
                      <a:pPr algn="l" fontAlgn="b"/>
                      <a:r>
                        <a:rPr lang="en-US" altLang="zh-TW" sz="2000" dirty="0" smtClean="0">
                          <a:effectLst/>
                        </a:rPr>
                        <a:t>Description</a:t>
                      </a:r>
                      <a:endParaRPr lang="en-US" sz="2000" dirty="0">
                        <a:effectLst/>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4F5D1"/>
                    </a:solidFill>
                  </a:tcPr>
                </a:tc>
                <a:extLst>
                  <a:ext uri="{0D108BD9-81ED-4DB2-BD59-A6C34878D82A}">
                    <a16:rowId xmlns:a16="http://schemas.microsoft.com/office/drawing/2014/main" val="1934092260"/>
                  </a:ext>
                </a:extLst>
              </a:tr>
              <a:tr h="0">
                <a:tc>
                  <a:txBody>
                    <a:bodyPr/>
                    <a:lstStyle/>
                    <a:p>
                      <a:pPr fontAlgn="t"/>
                      <a:r>
                        <a:rPr lang="en-US" altLang="zh-TW" sz="2000" dirty="0" smtClean="0">
                          <a:hlinkClick r:id="rId2"/>
                        </a:rPr>
                        <a:t>T1601.001</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4F5D1"/>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3"/>
                        </a:rPr>
                        <a:t>Patch System Image</a:t>
                      </a:r>
                      <a:endParaRPr lang="en-US" altLang="zh-TW" sz="1800" b="0" i="0" u="none" strike="noStrike" kern="1200" dirty="0" smtClean="0">
                        <a:solidFill>
                          <a:schemeClr val="tx1"/>
                        </a:solidFill>
                        <a:effectLst/>
                        <a:latin typeface="+mn-lt"/>
                        <a:ea typeface="+mn-ea"/>
                        <a:cs typeface="+mn-cs"/>
                      </a:endParaRPr>
                    </a:p>
                    <a:p>
                      <a:pPr fontAlgn="t"/>
                      <a:r>
                        <a:rPr lang="zh-TW" altLang="en-US" sz="2000" dirty="0" smtClean="0">
                          <a:effectLst/>
                        </a:rPr>
                        <a:t>補丁系統鏡像</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4F5D1"/>
                    </a:solidFill>
                  </a:tcPr>
                </a:tc>
                <a:tc>
                  <a:txBody>
                    <a:bodyPr/>
                    <a:lstStyle/>
                    <a:p>
                      <a:pPr marL="285750" indent="-285750" fontAlgn="t">
                        <a:buFont typeface="Wingdings" panose="05000000000000000000" pitchFamily="2" charset="2"/>
                        <a:buChar char="n"/>
                      </a:pPr>
                      <a:r>
                        <a:rPr lang="en-US" altLang="zh-TW" sz="1800" b="0" i="0" kern="1200" dirty="0" smtClean="0">
                          <a:solidFill>
                            <a:schemeClr val="tx1"/>
                          </a:solidFill>
                          <a:effectLst/>
                          <a:latin typeface="+mn-lt"/>
                          <a:ea typeface="+mn-ea"/>
                          <a:cs typeface="+mn-cs"/>
                        </a:rPr>
                        <a:t>Adversaries may modify the operating system of a network device to introduce new capabilities or weaken existing defenses. Some network devices are built with a monolithic architecture, where the entire operating system and most of the functionality of the device is contained within a single file. Adversaries may change this file in storage, to be loaded in a future boot, or in memory during runtime.</a:t>
                      </a:r>
                    </a:p>
                    <a:p>
                      <a:pPr marL="285750" indent="-285750" fontAlgn="t">
                        <a:buFont typeface="Wingdings" panose="05000000000000000000" pitchFamily="2" charset="2"/>
                        <a:buChar char="n"/>
                      </a:pPr>
                      <a:r>
                        <a:rPr lang="zh-TW" altLang="en-US" sz="1800" b="0" i="0" kern="1200" dirty="0" smtClean="0">
                          <a:solidFill>
                            <a:schemeClr val="tx1"/>
                          </a:solidFill>
                          <a:effectLst/>
                          <a:latin typeface="+mn-lt"/>
                          <a:ea typeface="+mn-ea"/>
                          <a:cs typeface="+mn-cs"/>
                        </a:rPr>
                        <a:t>攻擊者可能會修改網路設備的作業系統以引入新功能或削弱現有防禦。一些網路設備採用整體架構構建，其中整個作業系統和設備的大部分功能都包含在單一檔案中。攻擊者可能會在儲存中更改此文件，以便在未來啟動時加載，或在運行時在記憶體中更改。</a:t>
                      </a:r>
                      <a:endParaRPr lang="en-US" sz="18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4F5D1"/>
                    </a:solidFill>
                  </a:tcPr>
                </a:tc>
                <a:extLst>
                  <a:ext uri="{0D108BD9-81ED-4DB2-BD59-A6C34878D82A}">
                    <a16:rowId xmlns:a16="http://schemas.microsoft.com/office/drawing/2014/main" val="1331283260"/>
                  </a:ext>
                </a:extLst>
              </a:tr>
              <a:tr h="0">
                <a:tc>
                  <a:txBody>
                    <a:bodyPr/>
                    <a:lstStyle/>
                    <a:p>
                      <a:pPr fontAlgn="t"/>
                      <a:r>
                        <a:rPr lang="en-US" altLang="zh-TW" sz="2000" dirty="0" smtClean="0">
                          <a:hlinkClick r:id="rId4"/>
                        </a:rPr>
                        <a:t>T1601.002</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4F5D1"/>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5"/>
                        </a:rPr>
                        <a:t>Downgrade System Image</a:t>
                      </a:r>
                      <a:endParaRPr lang="en-US" altLang="zh-TW" sz="1800" b="0" i="0" u="none" strike="noStrike" kern="1200" dirty="0" smtClean="0">
                        <a:solidFill>
                          <a:schemeClr val="tx1"/>
                        </a:solidFill>
                        <a:effectLst/>
                        <a:latin typeface="+mn-lt"/>
                        <a:ea typeface="+mn-ea"/>
                        <a:cs typeface="+mn-cs"/>
                      </a:endParaRPr>
                    </a:p>
                    <a:p>
                      <a:pPr fontAlgn="t"/>
                      <a:r>
                        <a:rPr lang="zh-TW" altLang="en-US" sz="2000" dirty="0" smtClean="0">
                          <a:effectLst/>
                        </a:rPr>
                        <a:t>降級系統映像</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4F5D1"/>
                    </a:solidFill>
                  </a:tcPr>
                </a:tc>
                <a:tc>
                  <a:txBody>
                    <a:bodyPr/>
                    <a:lstStyle/>
                    <a:p>
                      <a:pPr marL="285750" indent="-285750" fontAlgn="t">
                        <a:buFont typeface="Wingdings" panose="05000000000000000000" pitchFamily="2" charset="2"/>
                        <a:buChar char="n"/>
                      </a:pPr>
                      <a:r>
                        <a:rPr lang="en-US" altLang="zh-TW" sz="1800" b="0" i="0" kern="1200" dirty="0" smtClean="0">
                          <a:solidFill>
                            <a:schemeClr val="tx1"/>
                          </a:solidFill>
                          <a:effectLst/>
                          <a:latin typeface="+mn-lt"/>
                          <a:ea typeface="+mn-ea"/>
                          <a:cs typeface="+mn-cs"/>
                        </a:rPr>
                        <a:t>Adversaries may install an older version of the operating system of a network device to weaken security. Older operating system versions on network devices often have weaker encryption ciphers and, in general, fewer/less updated defensive features.</a:t>
                      </a:r>
                    </a:p>
                    <a:p>
                      <a:pPr marL="285750" indent="-285750" fontAlgn="t">
                        <a:buFont typeface="Wingdings" panose="05000000000000000000" pitchFamily="2" charset="2"/>
                        <a:buChar char="n"/>
                      </a:pPr>
                      <a:r>
                        <a:rPr lang="zh-TW" altLang="en-US" sz="1800" b="0" i="0" kern="1200" dirty="0" smtClean="0">
                          <a:solidFill>
                            <a:schemeClr val="tx1"/>
                          </a:solidFill>
                          <a:effectLst/>
                          <a:latin typeface="+mn-lt"/>
                          <a:ea typeface="+mn-ea"/>
                          <a:cs typeface="+mn-cs"/>
                        </a:rPr>
                        <a:t>攻擊者可能會安裝網路設備的舊版作業系統以削弱安全性。網路裝置上較舊的作業系統版本通常具有較弱的加密密碼，並且通常更新的防禦功能較少</a:t>
                      </a:r>
                      <a:r>
                        <a:rPr lang="en-US" altLang="zh-TW" sz="1800" b="0" i="0" kern="1200" dirty="0" smtClean="0">
                          <a:solidFill>
                            <a:schemeClr val="tx1"/>
                          </a:solidFill>
                          <a:effectLst/>
                          <a:latin typeface="+mn-lt"/>
                          <a:ea typeface="+mn-ea"/>
                          <a:cs typeface="+mn-cs"/>
                        </a:rPr>
                        <a:t>/</a:t>
                      </a:r>
                      <a:r>
                        <a:rPr lang="zh-TW" altLang="en-US" sz="1800" b="0" i="0" kern="1200" dirty="0" smtClean="0">
                          <a:solidFill>
                            <a:schemeClr val="tx1"/>
                          </a:solidFill>
                          <a:effectLst/>
                          <a:latin typeface="+mn-lt"/>
                          <a:ea typeface="+mn-ea"/>
                          <a:cs typeface="+mn-cs"/>
                        </a:rPr>
                        <a:t>較少。</a:t>
                      </a:r>
                      <a:endParaRPr lang="en-US" sz="18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4F5D1"/>
                    </a:solidFill>
                  </a:tcPr>
                </a:tc>
                <a:extLst>
                  <a:ext uri="{0D108BD9-81ED-4DB2-BD59-A6C34878D82A}">
                    <a16:rowId xmlns:a16="http://schemas.microsoft.com/office/drawing/2014/main" val="4237149618"/>
                  </a:ext>
                </a:extLst>
              </a:tr>
            </a:tbl>
          </a:graphicData>
        </a:graphic>
      </p:graphicFrame>
      <p:sp>
        <p:nvSpPr>
          <p:cNvPr id="10" name="矩形 9"/>
          <p:cNvSpPr/>
          <p:nvPr/>
        </p:nvSpPr>
        <p:spPr>
          <a:xfrm>
            <a:off x="0" y="136525"/>
            <a:ext cx="11699100" cy="461665"/>
          </a:xfrm>
          <a:prstGeom prst="rect">
            <a:avLst/>
          </a:prstGeom>
        </p:spPr>
        <p:txBody>
          <a:bodyPr wrap="none">
            <a:spAutoFit/>
          </a:bodyPr>
          <a:lstStyle/>
          <a:p>
            <a:r>
              <a:rPr lang="en-US" altLang="zh-TW" sz="2400" dirty="0"/>
              <a:t>7</a:t>
            </a:r>
            <a:r>
              <a:rPr lang="en-US" altLang="zh-TW" sz="2400" dirty="0" smtClean="0"/>
              <a:t>.</a:t>
            </a:r>
            <a:r>
              <a:rPr lang="zh-TW" altLang="en-US" sz="2400" dirty="0" smtClean="0"/>
              <a:t>防禦規避</a:t>
            </a:r>
            <a:r>
              <a:rPr lang="en-US" altLang="zh-TW" sz="2400" dirty="0" smtClean="0"/>
              <a:t>Defense Evasion</a:t>
            </a:r>
            <a:r>
              <a:rPr lang="zh-TW" altLang="en-US" sz="2400" dirty="0" smtClean="0"/>
              <a:t> 戰術</a:t>
            </a:r>
            <a:r>
              <a:rPr lang="en-US" altLang="zh-TW" sz="2400" dirty="0" smtClean="0"/>
              <a:t>| 22.</a:t>
            </a:r>
            <a:r>
              <a:rPr lang="zh-TW" altLang="en-US" sz="2400" b="1" dirty="0">
                <a:solidFill>
                  <a:srgbClr val="FF0000"/>
                </a:solidFill>
              </a:rPr>
              <a:t>修改系統鏡像 </a:t>
            </a:r>
            <a:r>
              <a:rPr lang="en-US" altLang="zh-TW" sz="2400" b="1" dirty="0" smtClean="0">
                <a:solidFill>
                  <a:srgbClr val="FF0000"/>
                </a:solidFill>
              </a:rPr>
              <a:t>Modify System Image </a:t>
            </a:r>
            <a:r>
              <a:rPr lang="en-US" altLang="zh-TW" sz="2400" dirty="0" smtClean="0"/>
              <a:t>(2)</a:t>
            </a:r>
            <a:r>
              <a:rPr lang="zh-TW" altLang="en-US" sz="2400" dirty="0" smtClean="0"/>
              <a:t>技術</a:t>
            </a:r>
            <a:endParaRPr lang="en-US" altLang="zh-TW" sz="2400" dirty="0"/>
          </a:p>
        </p:txBody>
      </p:sp>
    </p:spTree>
    <p:extLst>
      <p:ext uri="{BB962C8B-B14F-4D97-AF65-F5344CB8AC3E}">
        <p14:creationId xmlns:p14="http://schemas.microsoft.com/office/powerpoint/2010/main" val="405624687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p:cNvGraphicFramePr>
            <a:graphicFrameLocks noGrp="1"/>
          </p:cNvGraphicFramePr>
          <p:nvPr>
            <p:extLst>
              <p:ext uri="{D42A27DB-BD31-4B8C-83A1-F6EECF244321}">
                <p14:modId xmlns:p14="http://schemas.microsoft.com/office/powerpoint/2010/main" val="1064913843"/>
              </p:ext>
            </p:extLst>
          </p:nvPr>
        </p:nvGraphicFramePr>
        <p:xfrm>
          <a:off x="6878656" y="4259996"/>
          <a:ext cx="4918825" cy="1584960"/>
        </p:xfrm>
        <a:graphic>
          <a:graphicData uri="http://schemas.openxmlformats.org/drawingml/2006/table">
            <a:tbl>
              <a:tblPr/>
              <a:tblGrid>
                <a:gridCol w="1849562">
                  <a:extLst>
                    <a:ext uri="{9D8B030D-6E8A-4147-A177-3AD203B41FA5}">
                      <a16:colId xmlns:a16="http://schemas.microsoft.com/office/drawing/2014/main" val="2340207979"/>
                    </a:ext>
                  </a:extLst>
                </a:gridCol>
                <a:gridCol w="3069263">
                  <a:extLst>
                    <a:ext uri="{9D8B030D-6E8A-4147-A177-3AD203B41FA5}">
                      <a16:colId xmlns:a16="http://schemas.microsoft.com/office/drawing/2014/main" val="3916782922"/>
                    </a:ext>
                  </a:extLst>
                </a:gridCol>
              </a:tblGrid>
              <a:tr h="0">
                <a:tc gridSpan="2">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2000" b="0" i="0" u="none" strike="noStrike" cap="none" normalizeH="0" baseline="0" dirty="0">
                          <a:ln>
                            <a:noFill/>
                          </a:ln>
                          <a:solidFill>
                            <a:srgbClr val="39434C"/>
                          </a:solidFill>
                          <a:effectLst/>
                          <a:latin typeface="Arial" panose="020B0604020202020204" pitchFamily="34" charset="0"/>
                          <a:ea typeface="Roboto-Regular"/>
                        </a:rPr>
                        <a:t>Sub-techniques </a:t>
                      </a:r>
                      <a:r>
                        <a:rPr kumimoji="0" lang="zh-TW" altLang="zh-TW" sz="2000" b="0" i="0" u="none" strike="noStrike" cap="none" normalizeH="0" baseline="0" dirty="0" smtClean="0">
                          <a:ln>
                            <a:noFill/>
                          </a:ln>
                          <a:solidFill>
                            <a:srgbClr val="39434C"/>
                          </a:solidFill>
                          <a:effectLst/>
                          <a:latin typeface="Arial" panose="020B0604020202020204" pitchFamily="34" charset="0"/>
                          <a:ea typeface="Roboto-Regular"/>
                        </a:rPr>
                        <a:t>(</a:t>
                      </a:r>
                      <a:r>
                        <a:rPr kumimoji="0" lang="en-US" altLang="zh-TW" sz="2000" b="0" i="0" u="none" strike="noStrike" cap="none" normalizeH="0" baseline="0" dirty="0" smtClean="0">
                          <a:ln>
                            <a:noFill/>
                          </a:ln>
                          <a:solidFill>
                            <a:srgbClr val="39434C"/>
                          </a:solidFill>
                          <a:effectLst/>
                          <a:latin typeface="Arial" panose="020B0604020202020204" pitchFamily="34" charset="0"/>
                          <a:ea typeface="Roboto-Regular"/>
                        </a:rPr>
                        <a:t>2</a:t>
                      </a:r>
                      <a:r>
                        <a:rPr kumimoji="0" lang="zh-TW" altLang="zh-TW" sz="2000" b="0" i="0" u="none" strike="noStrike" cap="none" normalizeH="0" baseline="0" dirty="0" smtClean="0">
                          <a:ln>
                            <a:noFill/>
                          </a:ln>
                          <a:solidFill>
                            <a:srgbClr val="39434C"/>
                          </a:solidFill>
                          <a:effectLst/>
                          <a:latin typeface="Arial" panose="020B0604020202020204" pitchFamily="34" charset="0"/>
                          <a:ea typeface="Roboto-Regular"/>
                        </a:rPr>
                        <a:t>)</a:t>
                      </a:r>
                      <a:endParaRPr kumimoji="0" lang="zh-TW" altLang="zh-TW" sz="2000" b="0" i="0" u="none" strike="noStrike" cap="none" normalizeH="0" baseline="0" dirty="0">
                        <a:ln>
                          <a:noFill/>
                        </a:ln>
                        <a:solidFill>
                          <a:srgbClr val="39434C"/>
                        </a:solidFill>
                        <a:effectLst/>
                        <a:latin typeface="Arial" panose="020B0604020202020204" pitchFamily="34" charset="0"/>
                        <a:ea typeface="Roboto-Regular"/>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l" fontAlgn="b"/>
                      <a:endParaRPr lang="en-US" dirty="0">
                        <a:effectLst/>
                      </a:endParaRPr>
                    </a:p>
                  </a:txBody>
                  <a:tcPr anchor="b">
                    <a:lnL w="9525" cap="flat" cmpd="sng" algn="ctr">
                      <a:solidFill>
                        <a:srgbClr val="DFDFDF"/>
                      </a:solidFill>
                      <a:prstDash val="solid"/>
                      <a:round/>
                      <a:headEnd type="none" w="med" len="med"/>
                      <a:tailEnd type="none" w="med" len="med"/>
                    </a:lnL>
                    <a:lnR>
                      <a:noFill/>
                    </a:lnR>
                    <a:lnT w="9525" cap="flat" cmpd="sng" algn="ctr">
                      <a:solidFill>
                        <a:srgbClr val="A0CD9D"/>
                      </a:solidFill>
                      <a:prstDash val="solid"/>
                      <a:round/>
                      <a:headEnd type="none" w="med" len="med"/>
                      <a:tailEnd type="none" w="med" len="med"/>
                    </a:lnT>
                    <a:lnB w="9525" cap="flat" cmpd="sng" algn="ctr">
                      <a:solidFill>
                        <a:srgbClr val="E0CC9D"/>
                      </a:solidFill>
                      <a:prstDash val="solid"/>
                      <a:round/>
                      <a:headEnd type="none" w="med" len="med"/>
                      <a:tailEnd type="none" w="med" len="med"/>
                    </a:lnB>
                  </a:tcPr>
                </a:tc>
                <a:extLst>
                  <a:ext uri="{0D108BD9-81ED-4DB2-BD59-A6C34878D82A}">
                    <a16:rowId xmlns:a16="http://schemas.microsoft.com/office/drawing/2014/main" val="2394320160"/>
                  </a:ext>
                </a:extLst>
              </a:tr>
              <a:tr h="0">
                <a:tc>
                  <a:txBody>
                    <a:bodyPr/>
                    <a:lstStyle/>
                    <a:p>
                      <a:pPr algn="l" fontAlgn="b"/>
                      <a:r>
                        <a:rPr lang="en-US" sz="2000" dirty="0">
                          <a:effectLst/>
                        </a:rPr>
                        <a:t>ID</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2000" dirty="0">
                          <a:effectLst/>
                        </a:rPr>
                        <a:t>Name</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34092260"/>
                  </a:ext>
                </a:extLst>
              </a:tr>
              <a:tr h="0">
                <a:tc>
                  <a:txBody>
                    <a:bodyPr/>
                    <a:lstStyle/>
                    <a:p>
                      <a:pPr fontAlgn="t"/>
                      <a:r>
                        <a:rPr lang="en-US" altLang="zh-TW" sz="2000" dirty="0" smtClean="0">
                          <a:hlinkClick r:id="rId2"/>
                        </a:rPr>
                        <a:t>T1601.001</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US" altLang="zh-TW" sz="1800" b="0" i="0" u="none" strike="noStrike" kern="1200" dirty="0" smtClean="0">
                          <a:solidFill>
                            <a:schemeClr val="tx1"/>
                          </a:solidFill>
                          <a:effectLst/>
                          <a:latin typeface="+mn-lt"/>
                          <a:ea typeface="+mn-ea"/>
                          <a:cs typeface="+mn-cs"/>
                          <a:hlinkClick r:id="rId3"/>
                        </a:rPr>
                        <a:t>Patch System Image</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31283260"/>
                  </a:ext>
                </a:extLst>
              </a:tr>
              <a:tr h="0">
                <a:tc>
                  <a:txBody>
                    <a:bodyPr/>
                    <a:lstStyle/>
                    <a:p>
                      <a:pPr fontAlgn="t"/>
                      <a:r>
                        <a:rPr lang="en-US" altLang="zh-TW" sz="2000" dirty="0" smtClean="0">
                          <a:hlinkClick r:id="rId4"/>
                        </a:rPr>
                        <a:t>T1601.002</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US" altLang="zh-TW" sz="1800" b="0" i="0" u="none" strike="noStrike" kern="1200" dirty="0" smtClean="0">
                          <a:solidFill>
                            <a:schemeClr val="tx1"/>
                          </a:solidFill>
                          <a:effectLst/>
                          <a:latin typeface="+mn-lt"/>
                          <a:ea typeface="+mn-ea"/>
                          <a:cs typeface="+mn-cs"/>
                          <a:hlinkClick r:id="rId5"/>
                        </a:rPr>
                        <a:t>Downgrade System Image</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37149618"/>
                  </a:ext>
                </a:extLst>
              </a:tr>
            </a:tbl>
          </a:graphicData>
        </a:graphic>
      </p:graphicFrame>
      <p:sp>
        <p:nvSpPr>
          <p:cNvPr id="4" name="矩形 3"/>
          <p:cNvSpPr/>
          <p:nvPr/>
        </p:nvSpPr>
        <p:spPr>
          <a:xfrm>
            <a:off x="0" y="136525"/>
            <a:ext cx="11699100" cy="461665"/>
          </a:xfrm>
          <a:prstGeom prst="rect">
            <a:avLst/>
          </a:prstGeom>
        </p:spPr>
        <p:txBody>
          <a:bodyPr wrap="none">
            <a:spAutoFit/>
          </a:bodyPr>
          <a:lstStyle/>
          <a:p>
            <a:r>
              <a:rPr lang="en-US" altLang="zh-TW" sz="2400" dirty="0"/>
              <a:t>7</a:t>
            </a:r>
            <a:r>
              <a:rPr lang="en-US" altLang="zh-TW" sz="2400" dirty="0" smtClean="0"/>
              <a:t>.</a:t>
            </a:r>
            <a:r>
              <a:rPr lang="zh-TW" altLang="en-US" sz="2400" dirty="0" smtClean="0"/>
              <a:t>防禦規避</a:t>
            </a:r>
            <a:r>
              <a:rPr lang="en-US" altLang="zh-TW" sz="2400" dirty="0" smtClean="0"/>
              <a:t>Defense Evasion</a:t>
            </a:r>
            <a:r>
              <a:rPr lang="zh-TW" altLang="en-US" sz="2400" dirty="0" smtClean="0"/>
              <a:t> 戰術</a:t>
            </a:r>
            <a:r>
              <a:rPr lang="en-US" altLang="zh-TW" sz="2400" dirty="0" smtClean="0"/>
              <a:t>| 22.</a:t>
            </a:r>
            <a:r>
              <a:rPr lang="zh-TW" altLang="en-US" sz="2400" b="1" dirty="0">
                <a:solidFill>
                  <a:srgbClr val="FF0000"/>
                </a:solidFill>
              </a:rPr>
              <a:t>修改系統鏡像 </a:t>
            </a:r>
            <a:r>
              <a:rPr lang="en-US" altLang="zh-TW" sz="2400" b="1" dirty="0" smtClean="0">
                <a:solidFill>
                  <a:srgbClr val="FF0000"/>
                </a:solidFill>
              </a:rPr>
              <a:t>Modify System Image </a:t>
            </a:r>
            <a:r>
              <a:rPr lang="en-US" altLang="zh-TW" sz="2400" dirty="0" smtClean="0"/>
              <a:t>(2)</a:t>
            </a:r>
            <a:r>
              <a:rPr lang="zh-TW" altLang="en-US" sz="2400" dirty="0" smtClean="0"/>
              <a:t>技術</a:t>
            </a:r>
            <a:endParaRPr lang="en-US" altLang="zh-TW" sz="2400" dirty="0"/>
          </a:p>
        </p:txBody>
      </p:sp>
      <p:sp>
        <p:nvSpPr>
          <p:cNvPr id="5" name="矩形 4"/>
          <p:cNvSpPr/>
          <p:nvPr/>
        </p:nvSpPr>
        <p:spPr>
          <a:xfrm>
            <a:off x="166643" y="889843"/>
            <a:ext cx="6096000" cy="5909310"/>
          </a:xfrm>
          <a:prstGeom prst="rect">
            <a:avLst/>
          </a:prstGeom>
        </p:spPr>
        <p:txBody>
          <a:bodyPr>
            <a:spAutoFit/>
          </a:bodyPr>
          <a:lstStyle/>
          <a:p>
            <a:pPr marL="285750" indent="-285750">
              <a:buFont typeface="Wingdings" panose="05000000000000000000" pitchFamily="2" charset="2"/>
              <a:buChar char="n"/>
            </a:pPr>
            <a:r>
              <a:rPr lang="en-US" altLang="zh-TW" dirty="0"/>
              <a:t>Adversaries(</a:t>
            </a:r>
            <a:r>
              <a:rPr lang="zh-TW" altLang="en-US" dirty="0"/>
              <a:t>攻擊者</a:t>
            </a:r>
            <a:r>
              <a:rPr lang="en-US" altLang="zh-TW" dirty="0"/>
              <a:t>)</a:t>
            </a:r>
            <a:r>
              <a:rPr lang="zh-TW" altLang="en-US" dirty="0" smtClean="0"/>
              <a:t>可能</a:t>
            </a:r>
            <a:r>
              <a:rPr lang="zh-TW" altLang="en-US" dirty="0"/>
              <a:t>會更改嵌入式網路設備的作業系統，以削弱防禦並為自己提供新的功能。在此類設備上，作業系統通常是整體式的，並且大多數設備功能和能力都包含在單一檔案中</a:t>
            </a:r>
            <a:r>
              <a:rPr lang="zh-TW" altLang="en-US" dirty="0" smtClean="0"/>
              <a:t>。</a:t>
            </a:r>
            <a:endParaRPr lang="en-US" altLang="zh-TW" dirty="0" smtClean="0"/>
          </a:p>
          <a:p>
            <a:pPr marL="285750" indent="-285750">
              <a:buFont typeface="Wingdings" panose="05000000000000000000" pitchFamily="2" charset="2"/>
              <a:buChar char="n"/>
            </a:pPr>
            <a:r>
              <a:rPr lang="zh-TW" altLang="en-US" dirty="0" smtClean="0"/>
              <a:t>要</a:t>
            </a:r>
            <a:r>
              <a:rPr lang="zh-TW" altLang="en-US" dirty="0"/>
              <a:t>更改作業系統，攻擊者通常只需要影響該文件，替換或修改它。這可以在系統運行時在內存中即時完成以立即生效，也可以在存儲中完成以在網路設備下次啟動時實現更改</a:t>
            </a:r>
            <a:r>
              <a:rPr lang="zh-TW" altLang="en-US" dirty="0" smtClean="0"/>
              <a:t>。</a:t>
            </a:r>
            <a:endParaRPr lang="en-US" altLang="zh-TW" dirty="0"/>
          </a:p>
          <a:p>
            <a:pPr marL="285750" indent="-285750">
              <a:buFont typeface="Wingdings" panose="05000000000000000000" pitchFamily="2" charset="2"/>
              <a:buChar char="n"/>
            </a:pPr>
            <a:r>
              <a:rPr lang="en-US" altLang="zh-TW" dirty="0" smtClean="0"/>
              <a:t>Adversaries </a:t>
            </a:r>
            <a:r>
              <a:rPr lang="en-US" altLang="zh-TW" dirty="0"/>
              <a:t>may make changes to the operating system of embedded network devices to weaken defenses and provide new capabilities for themselves. On such devices, the operating systems are typically monolithic and most of the device functionality and capabilities are contained within a single </a:t>
            </a:r>
            <a:r>
              <a:rPr lang="en-US" altLang="zh-TW" dirty="0" smtClean="0"/>
              <a:t>file.</a:t>
            </a:r>
          </a:p>
          <a:p>
            <a:pPr marL="285750" indent="-285750">
              <a:buFont typeface="Wingdings" panose="05000000000000000000" pitchFamily="2" charset="2"/>
              <a:buChar char="n"/>
            </a:pPr>
            <a:r>
              <a:rPr lang="en-US" altLang="zh-TW" dirty="0" smtClean="0"/>
              <a:t>To </a:t>
            </a:r>
            <a:r>
              <a:rPr lang="en-US" altLang="zh-TW" dirty="0"/>
              <a:t>change the operating system, the adversary typically only needs to affect this one file, replacing or modifying it. This can either be done live in memory during system runtime for immediate effect, or in storage to implement the change on the next boot of the network device</a:t>
            </a:r>
            <a:r>
              <a:rPr lang="en-US" altLang="zh-TW" dirty="0" smtClean="0"/>
              <a:t>.</a:t>
            </a:r>
            <a:endParaRPr lang="zh-TW" altLang="en-US" dirty="0" smtClean="0"/>
          </a:p>
        </p:txBody>
      </p:sp>
      <p:sp>
        <p:nvSpPr>
          <p:cNvPr id="6" name="矩形 5"/>
          <p:cNvSpPr/>
          <p:nvPr/>
        </p:nvSpPr>
        <p:spPr>
          <a:xfrm>
            <a:off x="6878656" y="1732297"/>
            <a:ext cx="4649189" cy="1877437"/>
          </a:xfrm>
          <a:prstGeom prst="rect">
            <a:avLst/>
          </a:prstGeom>
          <a:solidFill>
            <a:srgbClr val="D4F5D1"/>
          </a:solidFill>
        </p:spPr>
        <p:txBody>
          <a:bodyPr wrap="square">
            <a:spAutoFit/>
          </a:bodyPr>
          <a:lstStyle/>
          <a:p>
            <a:r>
              <a:rPr lang="en-US" altLang="zh-TW" sz="1400" b="1" dirty="0" smtClean="0">
                <a:latin typeface="Roboto-Regular"/>
              </a:rPr>
              <a:t>ID</a:t>
            </a:r>
            <a:r>
              <a:rPr lang="en-US" altLang="zh-TW" sz="1400" b="1" dirty="0">
                <a:latin typeface="Roboto-Regular"/>
              </a:rPr>
              <a:t>: T1601</a:t>
            </a:r>
          </a:p>
          <a:p>
            <a:r>
              <a:rPr lang="en-US" altLang="zh-TW" sz="1400" b="1" dirty="0" smtClean="0">
                <a:latin typeface="Roboto-Regular"/>
              </a:rPr>
              <a:t>Sub-techniques : </a:t>
            </a:r>
            <a:r>
              <a:rPr lang="en-US" altLang="zh-TW" sz="1400" dirty="0" smtClean="0">
                <a:hlinkClick r:id="rId2"/>
              </a:rPr>
              <a:t>T1601.001</a:t>
            </a:r>
            <a:r>
              <a:rPr lang="en-US" altLang="zh-TW" sz="1400" dirty="0"/>
              <a:t>, </a:t>
            </a:r>
            <a:r>
              <a:rPr lang="en-US" altLang="zh-TW" sz="1400" dirty="0">
                <a:hlinkClick r:id="rId4"/>
              </a:rPr>
              <a:t>T1601.002</a:t>
            </a:r>
            <a:endParaRPr lang="en-US" altLang="zh-TW" sz="1200" b="1" dirty="0">
              <a:latin typeface="Roboto-Regular"/>
            </a:endParaRPr>
          </a:p>
          <a:p>
            <a:r>
              <a:rPr lang="en-US" altLang="zh-TW" sz="1400" b="1" dirty="0" smtClean="0">
                <a:latin typeface="Roboto-Regular"/>
              </a:rPr>
              <a:t>Tactic : </a:t>
            </a:r>
            <a:r>
              <a:rPr lang="en-US" altLang="zh-TW" sz="1400" dirty="0">
                <a:hlinkClick r:id="rId6"/>
              </a:rPr>
              <a:t>Defense Evasion</a:t>
            </a:r>
            <a:endParaRPr lang="en-US" altLang="zh-TW" sz="1100" b="1" dirty="0">
              <a:latin typeface="Roboto-Regular"/>
            </a:endParaRPr>
          </a:p>
          <a:p>
            <a:r>
              <a:rPr lang="en-US" altLang="zh-TW" sz="1400" b="1" dirty="0" smtClean="0">
                <a:latin typeface="Roboto-Regular"/>
              </a:rPr>
              <a:t>Platforms : Network</a:t>
            </a:r>
            <a:endParaRPr lang="en-US" altLang="zh-TW" sz="1400" b="1" dirty="0">
              <a:latin typeface="Roboto-Regular"/>
            </a:endParaRPr>
          </a:p>
          <a:p>
            <a:r>
              <a:rPr lang="en-US" altLang="zh-TW" sz="1400" b="1" dirty="0">
                <a:latin typeface="Roboto-Regular"/>
              </a:rPr>
              <a:t>Permissions Required: Administrator</a:t>
            </a:r>
          </a:p>
          <a:p>
            <a:r>
              <a:rPr lang="en-US" altLang="zh-TW" sz="1400" b="1" dirty="0" smtClean="0">
                <a:latin typeface="Roboto-Regular"/>
              </a:rPr>
              <a:t>Version : </a:t>
            </a:r>
            <a:r>
              <a:rPr lang="en-US" altLang="zh-TW" sz="1400" b="1" dirty="0">
                <a:latin typeface="Roboto-Regular"/>
              </a:rPr>
              <a:t>1.0</a:t>
            </a:r>
          </a:p>
          <a:p>
            <a:r>
              <a:rPr lang="en-US" altLang="zh-TW" sz="1400" b="1" dirty="0" smtClean="0">
                <a:latin typeface="Roboto-Regular"/>
              </a:rPr>
              <a:t>Created : </a:t>
            </a:r>
            <a:r>
              <a:rPr lang="en-US" altLang="zh-TW" sz="1400" b="1" dirty="0">
                <a:latin typeface="Roboto-Regular"/>
              </a:rPr>
              <a:t>19 October 2020</a:t>
            </a:r>
          </a:p>
          <a:p>
            <a:r>
              <a:rPr lang="en-US" altLang="zh-TW" sz="1400" b="1" dirty="0">
                <a:latin typeface="Roboto-Regular"/>
              </a:rPr>
              <a:t>Last </a:t>
            </a:r>
            <a:r>
              <a:rPr lang="en-US" altLang="zh-TW" sz="1400" b="1" dirty="0" smtClean="0">
                <a:latin typeface="Roboto-Regular"/>
              </a:rPr>
              <a:t>Modified : </a:t>
            </a:r>
            <a:r>
              <a:rPr lang="en-US" altLang="zh-TW" sz="1400" b="1" dirty="0">
                <a:latin typeface="Roboto-Regular"/>
              </a:rPr>
              <a:t>22 October 2020</a:t>
            </a:r>
            <a:endParaRPr lang="en-US" altLang="zh-TW" sz="1400" b="1" i="0" dirty="0">
              <a:latin typeface="Roboto-Regular"/>
            </a:endParaRPr>
          </a:p>
        </p:txBody>
      </p:sp>
      <p:sp>
        <p:nvSpPr>
          <p:cNvPr id="3" name="投影片編號版面配置區 2"/>
          <p:cNvSpPr>
            <a:spLocks noGrp="1"/>
          </p:cNvSpPr>
          <p:nvPr>
            <p:ph type="sldNum" sz="quarter" idx="12"/>
          </p:nvPr>
        </p:nvSpPr>
        <p:spPr/>
        <p:txBody>
          <a:bodyPr/>
          <a:lstStyle/>
          <a:p>
            <a:fld id="{D16C3A51-89D0-4E4D-AA61-5A30A561532A}" type="slidenum">
              <a:rPr lang="zh-TW" altLang="en-US" smtClean="0"/>
              <a:pPr/>
              <a:t>76</a:t>
            </a:fld>
            <a:endParaRPr lang="zh-TW" altLang="en-US"/>
          </a:p>
        </p:txBody>
      </p:sp>
    </p:spTree>
    <p:extLst>
      <p:ext uri="{BB962C8B-B14F-4D97-AF65-F5344CB8AC3E}">
        <p14:creationId xmlns:p14="http://schemas.microsoft.com/office/powerpoint/2010/main" val="379099579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p:cNvGraphicFramePr>
            <a:graphicFrameLocks noGrp="1"/>
          </p:cNvGraphicFramePr>
          <p:nvPr>
            <p:extLst/>
          </p:nvPr>
        </p:nvGraphicFramePr>
        <p:xfrm>
          <a:off x="146223" y="508054"/>
          <a:ext cx="11804985" cy="6151531"/>
        </p:xfrm>
        <a:graphic>
          <a:graphicData uri="http://schemas.openxmlformats.org/drawingml/2006/table">
            <a:tbl>
              <a:tblPr/>
              <a:tblGrid>
                <a:gridCol w="938755">
                  <a:extLst>
                    <a:ext uri="{9D8B030D-6E8A-4147-A177-3AD203B41FA5}">
                      <a16:colId xmlns:a16="http://schemas.microsoft.com/office/drawing/2014/main" val="3772659884"/>
                    </a:ext>
                  </a:extLst>
                </a:gridCol>
                <a:gridCol w="1609527">
                  <a:extLst>
                    <a:ext uri="{9D8B030D-6E8A-4147-A177-3AD203B41FA5}">
                      <a16:colId xmlns:a16="http://schemas.microsoft.com/office/drawing/2014/main" val="2877839457"/>
                    </a:ext>
                  </a:extLst>
                </a:gridCol>
                <a:gridCol w="9256703">
                  <a:extLst>
                    <a:ext uri="{9D8B030D-6E8A-4147-A177-3AD203B41FA5}">
                      <a16:colId xmlns:a16="http://schemas.microsoft.com/office/drawing/2014/main" val="3645969166"/>
                    </a:ext>
                  </a:extLst>
                </a:gridCol>
              </a:tblGrid>
              <a:tr h="412957">
                <a:tc>
                  <a:txBody>
                    <a:bodyPr/>
                    <a:lstStyle/>
                    <a:p>
                      <a:pPr algn="l" fontAlgn="b"/>
                      <a:r>
                        <a:rPr lang="en-US" sz="1400" b="1" dirty="0">
                          <a:effectLst/>
                        </a:rPr>
                        <a:t>ID</a:t>
                      </a:r>
                    </a:p>
                  </a:txBody>
                  <a:tcPr marL="68870" marR="68870" marT="34435" marB="3443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a:effectLst/>
                        </a:rPr>
                        <a:t>Mitigation</a:t>
                      </a:r>
                    </a:p>
                  </a:txBody>
                  <a:tcPr marL="68870" marR="68870" marT="34435" marB="3443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a:effectLst/>
                        </a:rPr>
                        <a:t>Description</a:t>
                      </a:r>
                    </a:p>
                  </a:txBody>
                  <a:tcPr marL="68870" marR="68870" marT="34435" marB="3443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2095200646"/>
                  </a:ext>
                </a:extLst>
              </a:tr>
              <a:tr h="1051008">
                <a:tc>
                  <a:txBody>
                    <a:bodyPr/>
                    <a:lstStyle/>
                    <a:p>
                      <a:pPr fontAlgn="t"/>
                      <a:r>
                        <a:rPr lang="en-US" altLang="zh-TW" sz="1800" b="0" i="0" u="none" strike="noStrike" kern="1200" dirty="0" smtClean="0">
                          <a:solidFill>
                            <a:schemeClr val="tx1"/>
                          </a:solidFill>
                          <a:effectLst/>
                          <a:latin typeface="+mn-lt"/>
                          <a:ea typeface="+mn-ea"/>
                          <a:cs typeface="+mn-cs"/>
                          <a:hlinkClick r:id="rId2"/>
                        </a:rPr>
                        <a:t>M1046</a:t>
                      </a:r>
                      <a:endParaRPr lang="en-US" sz="1800" b="1" dirty="0">
                        <a:effectLst/>
                        <a:latin typeface="+mn-l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2"/>
                        </a:rPr>
                        <a:t>Boot Integrity</a:t>
                      </a:r>
                      <a:endParaRPr lang="en-US"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marL="285750" indent="-285750" fontAlgn="t">
                        <a:buFont typeface="Wingdings" panose="05000000000000000000" pitchFamily="2" charset="2"/>
                        <a:buChar char="n"/>
                      </a:pPr>
                      <a:r>
                        <a:rPr lang="en-US" altLang="zh-TW" sz="1800" b="0" i="0" kern="1200" dirty="0" smtClean="0">
                          <a:solidFill>
                            <a:schemeClr val="tx1"/>
                          </a:solidFill>
                          <a:effectLst/>
                          <a:latin typeface="+mn-lt"/>
                          <a:ea typeface="+mn-ea"/>
                          <a:cs typeface="+mn-cs"/>
                        </a:rPr>
                        <a:t>Use auditing tools capable of detecting privilege and service abuse opportunities on systems within an enterprise and correct them.</a:t>
                      </a:r>
                    </a:p>
                    <a:p>
                      <a:pPr marL="285750" indent="-285750" fontAlgn="t">
                        <a:buFont typeface="Wingdings" panose="05000000000000000000" pitchFamily="2" charset="2"/>
                        <a:buChar char="n"/>
                      </a:pPr>
                      <a:r>
                        <a:rPr lang="zh-TW" altLang="en-US" sz="1800" b="0" i="0" kern="1200" dirty="0" smtClean="0">
                          <a:solidFill>
                            <a:schemeClr val="tx1"/>
                          </a:solidFill>
                          <a:effectLst/>
                          <a:latin typeface="+mn-lt"/>
                          <a:ea typeface="+mn-ea"/>
                          <a:cs typeface="+mn-cs"/>
                        </a:rPr>
                        <a:t>使用能夠檢測企業內系統上的特權和服務濫用機會並糾正它們的審核工具。</a:t>
                      </a:r>
                      <a:endParaRPr lang="en-US" altLang="zh-TW" sz="1700" b="0" i="0" kern="1200" dirty="0" smtClean="0">
                        <a:solidFill>
                          <a:schemeClr val="tx1"/>
                        </a:solidFill>
                        <a:effectLst/>
                        <a:latin typeface="+mn-lt"/>
                        <a:ea typeface="+mn-ea"/>
                        <a:cs typeface="+mn-cs"/>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2489582577"/>
                  </a:ext>
                </a:extLst>
              </a:tr>
              <a:tr h="1337943">
                <a:tc>
                  <a:txBody>
                    <a:bodyPr/>
                    <a:lstStyle/>
                    <a:p>
                      <a:pPr fontAlgn="t"/>
                      <a:r>
                        <a:rPr lang="en-US" altLang="zh-TW" sz="1800" b="0" i="0" u="none" strike="noStrike" kern="1200" dirty="0" smtClean="0">
                          <a:solidFill>
                            <a:schemeClr val="tx1"/>
                          </a:solidFill>
                          <a:effectLst/>
                          <a:latin typeface="+mn-lt"/>
                          <a:ea typeface="+mn-ea"/>
                          <a:cs typeface="+mn-cs"/>
                          <a:hlinkClick r:id="rId3"/>
                        </a:rPr>
                        <a:t>M1045</a:t>
                      </a:r>
                      <a:endParaRPr lang="en-US" sz="14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3"/>
                        </a:rPr>
                        <a:t>Code Signing</a:t>
                      </a:r>
                      <a:endParaRPr lang="en-US" sz="1400" b="1" dirty="0">
                        <a:effectLst/>
                        <a:latin typeface="+mn-l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marL="285750" indent="-285750" fontAlgn="t">
                        <a:buClrTx/>
                        <a:buFont typeface="Wingdings" panose="05000000000000000000" pitchFamily="2" charset="2"/>
                        <a:buChar char="n"/>
                      </a:pPr>
                      <a:r>
                        <a:rPr lang="en-US" altLang="zh-TW" sz="1800" b="0" i="0" kern="1200" dirty="0" smtClean="0">
                          <a:solidFill>
                            <a:schemeClr val="tx1"/>
                          </a:solidFill>
                          <a:effectLst/>
                          <a:latin typeface="+mn-lt"/>
                          <a:ea typeface="+mn-ea"/>
                          <a:cs typeface="+mn-cs"/>
                        </a:rPr>
                        <a:t>On Windows 10, enable Attack Surface Reduction (ASR) rules to prevent an application from writing a signed vulnerable driver to the system. On Windows 10 and 11, enable Microsoft Vulnerable Driver </a:t>
                      </a:r>
                      <a:r>
                        <a:rPr lang="en-US" altLang="zh-TW" sz="1800" b="0" i="0" kern="1200" dirty="0" err="1" smtClean="0">
                          <a:solidFill>
                            <a:schemeClr val="tx1"/>
                          </a:solidFill>
                          <a:effectLst/>
                          <a:latin typeface="+mn-lt"/>
                          <a:ea typeface="+mn-ea"/>
                          <a:cs typeface="+mn-cs"/>
                        </a:rPr>
                        <a:t>Blocklist</a:t>
                      </a:r>
                      <a:r>
                        <a:rPr lang="en-US" altLang="zh-TW" sz="1800" b="0" i="0" kern="1200" dirty="0" smtClean="0">
                          <a:solidFill>
                            <a:schemeClr val="tx1"/>
                          </a:solidFill>
                          <a:effectLst/>
                          <a:latin typeface="+mn-lt"/>
                          <a:ea typeface="+mn-ea"/>
                          <a:cs typeface="+mn-cs"/>
                        </a:rPr>
                        <a:t> to assist in hardening against third party-developed drivers.</a:t>
                      </a:r>
                    </a:p>
                    <a:p>
                      <a:pPr marL="285750" indent="-285750" fontAlgn="t">
                        <a:buClrTx/>
                        <a:buFont typeface="Wingdings" panose="05000000000000000000" pitchFamily="2" charset="2"/>
                        <a:buChar char="n"/>
                      </a:pPr>
                      <a:r>
                        <a:rPr lang="zh-TW" altLang="en-US" sz="1800" b="0" i="0" kern="1200" dirty="0" smtClean="0">
                          <a:solidFill>
                            <a:schemeClr val="tx1"/>
                          </a:solidFill>
                          <a:effectLst/>
                          <a:latin typeface="+mn-lt"/>
                          <a:ea typeface="+mn-ea"/>
                          <a:cs typeface="+mn-cs"/>
                        </a:rPr>
                        <a:t>在 </a:t>
                      </a:r>
                      <a:r>
                        <a:rPr lang="en-US" altLang="zh-TW" sz="1800" b="0" i="0" kern="1200" dirty="0" smtClean="0">
                          <a:solidFill>
                            <a:schemeClr val="tx1"/>
                          </a:solidFill>
                          <a:effectLst/>
                          <a:latin typeface="+mn-lt"/>
                          <a:ea typeface="+mn-ea"/>
                          <a:cs typeface="+mn-cs"/>
                        </a:rPr>
                        <a:t>Windows 10 </a:t>
                      </a:r>
                      <a:r>
                        <a:rPr lang="zh-TW" altLang="en-US" sz="1800" b="0" i="0" kern="1200" dirty="0" smtClean="0">
                          <a:solidFill>
                            <a:schemeClr val="tx1"/>
                          </a:solidFill>
                          <a:effectLst/>
                          <a:latin typeface="+mn-lt"/>
                          <a:ea typeface="+mn-ea"/>
                          <a:cs typeface="+mn-cs"/>
                        </a:rPr>
                        <a:t>上，啟用攻擊面減少 </a:t>
                      </a:r>
                      <a:r>
                        <a:rPr lang="en-US" altLang="zh-TW" sz="1800" b="0" i="0" kern="1200" dirty="0" smtClean="0">
                          <a:solidFill>
                            <a:schemeClr val="tx1"/>
                          </a:solidFill>
                          <a:effectLst/>
                          <a:latin typeface="+mn-lt"/>
                          <a:ea typeface="+mn-ea"/>
                          <a:cs typeface="+mn-cs"/>
                        </a:rPr>
                        <a:t>(ASR) </a:t>
                      </a:r>
                      <a:r>
                        <a:rPr lang="zh-TW" altLang="en-US" sz="1800" b="0" i="0" kern="1200" dirty="0" smtClean="0">
                          <a:solidFill>
                            <a:schemeClr val="tx1"/>
                          </a:solidFill>
                          <a:effectLst/>
                          <a:latin typeface="+mn-lt"/>
                          <a:ea typeface="+mn-ea"/>
                          <a:cs typeface="+mn-cs"/>
                        </a:rPr>
                        <a:t>規則以防止應用程式將簽署的易受攻擊的驅動程式寫入系統。在 </a:t>
                      </a:r>
                      <a:r>
                        <a:rPr lang="en-US" altLang="zh-TW" sz="1800" b="0" i="0" kern="1200" dirty="0" smtClean="0">
                          <a:solidFill>
                            <a:schemeClr val="tx1"/>
                          </a:solidFill>
                          <a:effectLst/>
                          <a:latin typeface="+mn-lt"/>
                          <a:ea typeface="+mn-ea"/>
                          <a:cs typeface="+mn-cs"/>
                        </a:rPr>
                        <a:t>Windows 10 </a:t>
                      </a:r>
                      <a:r>
                        <a:rPr lang="zh-TW" altLang="en-US" sz="1800" b="0" i="0" kern="1200" dirty="0" smtClean="0">
                          <a:solidFill>
                            <a:schemeClr val="tx1"/>
                          </a:solidFill>
                          <a:effectLst/>
                          <a:latin typeface="+mn-lt"/>
                          <a:ea typeface="+mn-ea"/>
                          <a:cs typeface="+mn-cs"/>
                        </a:rPr>
                        <a:t>和 </a:t>
                      </a:r>
                      <a:r>
                        <a:rPr lang="en-US" altLang="zh-TW" sz="1800" b="0" i="0" kern="1200" dirty="0" smtClean="0">
                          <a:solidFill>
                            <a:schemeClr val="tx1"/>
                          </a:solidFill>
                          <a:effectLst/>
                          <a:latin typeface="+mn-lt"/>
                          <a:ea typeface="+mn-ea"/>
                          <a:cs typeface="+mn-cs"/>
                        </a:rPr>
                        <a:t>11 </a:t>
                      </a:r>
                      <a:r>
                        <a:rPr lang="zh-TW" altLang="en-US" sz="1800" b="0" i="0" kern="1200" dirty="0" smtClean="0">
                          <a:solidFill>
                            <a:schemeClr val="tx1"/>
                          </a:solidFill>
                          <a:effectLst/>
                          <a:latin typeface="+mn-lt"/>
                          <a:ea typeface="+mn-ea"/>
                          <a:cs typeface="+mn-cs"/>
                        </a:rPr>
                        <a:t>上，啟用 </a:t>
                      </a:r>
                      <a:r>
                        <a:rPr lang="en-US" altLang="zh-TW" sz="1800" b="0" i="0" kern="1200" dirty="0" smtClean="0">
                          <a:solidFill>
                            <a:schemeClr val="tx1"/>
                          </a:solidFill>
                          <a:effectLst/>
                          <a:latin typeface="+mn-lt"/>
                          <a:ea typeface="+mn-ea"/>
                          <a:cs typeface="+mn-cs"/>
                        </a:rPr>
                        <a:t>Microsoft </a:t>
                      </a:r>
                      <a:r>
                        <a:rPr lang="zh-TW" altLang="en-US" sz="1800" b="0" i="0" kern="1200" dirty="0" smtClean="0">
                          <a:solidFill>
                            <a:schemeClr val="tx1"/>
                          </a:solidFill>
                          <a:effectLst/>
                          <a:latin typeface="+mn-lt"/>
                          <a:ea typeface="+mn-ea"/>
                          <a:cs typeface="+mn-cs"/>
                        </a:rPr>
                        <a:t>漏洞驅動程式阻止清單以協助針對第三方開發的驅動程式進行強化。</a:t>
                      </a:r>
                      <a:endParaRPr lang="zh-TW" altLang="en-US" sz="17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2916449438"/>
                  </a:ext>
                </a:extLst>
              </a:tr>
              <a:tr h="1337943">
                <a:tc>
                  <a:txBody>
                    <a:bodyPr/>
                    <a:lstStyle/>
                    <a:p>
                      <a:pPr fontAlgn="t"/>
                      <a:r>
                        <a:rPr lang="en-US" altLang="zh-TW" sz="1800" b="0" i="0" u="none" strike="noStrike" kern="1200" dirty="0" smtClean="0">
                          <a:solidFill>
                            <a:schemeClr val="tx1"/>
                          </a:solidFill>
                          <a:effectLst/>
                          <a:latin typeface="+mn-lt"/>
                          <a:ea typeface="+mn-ea"/>
                          <a:cs typeface="+mn-cs"/>
                          <a:hlinkClick r:id="rId4"/>
                        </a:rPr>
                        <a:t>M1043</a:t>
                      </a:r>
                      <a:endParaRPr lang="en-US" sz="14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fontAlgn="t"/>
                      <a:r>
                        <a:rPr lang="en-US" altLang="zh-TW" sz="1800" b="0" i="0" u="none" strike="noStrike" kern="1200" smtClean="0">
                          <a:solidFill>
                            <a:schemeClr val="tx1"/>
                          </a:solidFill>
                          <a:effectLst/>
                          <a:latin typeface="+mn-lt"/>
                          <a:ea typeface="+mn-ea"/>
                          <a:cs typeface="+mn-cs"/>
                          <a:hlinkClick r:id="rId4"/>
                        </a:rPr>
                        <a:t>Credential Access Protection</a:t>
                      </a:r>
                      <a:endParaRPr lang="en-US" sz="1400" b="1" dirty="0">
                        <a:effectLst/>
                        <a:latin typeface="+mn-l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marL="285750" indent="-285750" fontAlgn="t">
                        <a:buClrTx/>
                        <a:buFont typeface="Wingdings" panose="05000000000000000000" pitchFamily="2" charset="2"/>
                        <a:buChar char="n"/>
                      </a:pPr>
                      <a:r>
                        <a:rPr lang="en-US" altLang="zh-TW" sz="1800" b="0" i="0" kern="1200" dirty="0" smtClean="0">
                          <a:solidFill>
                            <a:schemeClr val="tx1"/>
                          </a:solidFill>
                          <a:effectLst/>
                          <a:latin typeface="+mn-lt"/>
                          <a:ea typeface="+mn-ea"/>
                          <a:cs typeface="+mn-cs"/>
                        </a:rPr>
                        <a:t>Enforce registration and execution of only legitimately signed service drivers where possible.</a:t>
                      </a:r>
                    </a:p>
                    <a:p>
                      <a:pPr marL="285750" indent="-285750" fontAlgn="t">
                        <a:buClrTx/>
                        <a:buFont typeface="Wingdings" panose="05000000000000000000" pitchFamily="2" charset="2"/>
                        <a:buChar char="n"/>
                      </a:pPr>
                      <a:r>
                        <a:rPr lang="zh-TW" altLang="en-US" sz="1800" b="0" i="0" kern="1200" dirty="0" smtClean="0">
                          <a:solidFill>
                            <a:schemeClr val="tx1"/>
                          </a:solidFill>
                          <a:effectLst/>
                          <a:latin typeface="+mn-lt"/>
                          <a:ea typeface="+mn-ea"/>
                          <a:cs typeface="+mn-cs"/>
                        </a:rPr>
                        <a:t>盡可能強制註冊並執行僅合法簽署的服務驅動程式。</a:t>
                      </a:r>
                      <a:endParaRPr lang="zh-TW" altLang="en-US" sz="17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3991531576"/>
                  </a:ext>
                </a:extLst>
              </a:tr>
              <a:tr h="1337943">
                <a:tc>
                  <a:txBody>
                    <a:bodyPr/>
                    <a:lstStyle/>
                    <a:p>
                      <a:pPr fontAlgn="t"/>
                      <a:r>
                        <a:rPr lang="en-US" altLang="zh-TW" sz="1800" b="0" i="0" u="none" strike="noStrike" kern="1200" dirty="0" smtClean="0">
                          <a:solidFill>
                            <a:schemeClr val="tx1"/>
                          </a:solidFill>
                          <a:effectLst/>
                          <a:latin typeface="+mn-lt"/>
                          <a:ea typeface="+mn-ea"/>
                          <a:cs typeface="+mn-cs"/>
                          <a:hlinkClick r:id="rId5"/>
                        </a:rPr>
                        <a:t>M1032</a:t>
                      </a:r>
                      <a:endParaRPr lang="en-US"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5"/>
                        </a:rPr>
                        <a:t>Multi-factor Authentication</a:t>
                      </a:r>
                      <a:endParaRPr lang="en-US" sz="1400" b="1" dirty="0">
                        <a:effectLst/>
                        <a:latin typeface="+mn-l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marL="285750" marR="0" indent="-285750" algn="l" defTabSz="914400" rtl="0" eaLnBrk="1" fontAlgn="t" latinLnBrk="0" hangingPunct="1">
                        <a:lnSpc>
                          <a:spcPct val="100000"/>
                        </a:lnSpc>
                        <a:spcBef>
                          <a:spcPts val="0"/>
                        </a:spcBef>
                        <a:spcAft>
                          <a:spcPts val="0"/>
                        </a:spcAft>
                        <a:buClrTx/>
                        <a:buSzTx/>
                        <a:buFont typeface="Wingdings" panose="05000000000000000000" pitchFamily="2" charset="2"/>
                        <a:buChar char="n"/>
                        <a:tabLst/>
                        <a:defRPr/>
                      </a:pPr>
                      <a:r>
                        <a:rPr lang="en-US" altLang="zh-TW" sz="1800" b="0" i="0" kern="1200" dirty="0" smtClean="0">
                          <a:solidFill>
                            <a:schemeClr val="tx1"/>
                          </a:solidFill>
                          <a:effectLst/>
                          <a:latin typeface="+mn-lt"/>
                          <a:ea typeface="+mn-ea"/>
                          <a:cs typeface="+mn-cs"/>
                        </a:rPr>
                        <a:t>Restrict software installation to trusted repositories only and be cautious of orphaned software packages.</a:t>
                      </a:r>
                    </a:p>
                    <a:p>
                      <a:pPr marL="285750" marR="0" indent="-285750" algn="l" defTabSz="914400" rtl="0" eaLnBrk="1" fontAlgn="t" latinLnBrk="0" hangingPunct="1">
                        <a:lnSpc>
                          <a:spcPct val="100000"/>
                        </a:lnSpc>
                        <a:spcBef>
                          <a:spcPts val="0"/>
                        </a:spcBef>
                        <a:spcAft>
                          <a:spcPts val="0"/>
                        </a:spcAft>
                        <a:buClrTx/>
                        <a:buSzTx/>
                        <a:buFont typeface="Wingdings" panose="05000000000000000000" pitchFamily="2" charset="2"/>
                        <a:buChar char="n"/>
                        <a:tabLst/>
                        <a:defRPr/>
                      </a:pPr>
                      <a:r>
                        <a:rPr lang="zh-TW" altLang="en-US" sz="1800" b="0" i="0" kern="1200" dirty="0" smtClean="0">
                          <a:solidFill>
                            <a:schemeClr val="tx1"/>
                          </a:solidFill>
                          <a:effectLst/>
                          <a:latin typeface="+mn-lt"/>
                          <a:ea typeface="+mn-ea"/>
                          <a:cs typeface="+mn-cs"/>
                        </a:rPr>
                        <a:t>僅將軟體安裝限製到受信任的儲存庫，並謹慎對待孤立的軟體包。</a:t>
                      </a:r>
                      <a:endParaRPr lang="en-US" altLang="zh-TW" sz="1800" b="0" i="0" kern="1200" dirty="0" smtClean="0">
                        <a:solidFill>
                          <a:schemeClr val="tx1"/>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3595323131"/>
                  </a:ext>
                </a:extLst>
              </a:tr>
            </a:tbl>
          </a:graphicData>
        </a:graphic>
      </p:graphicFrame>
      <p:sp>
        <p:nvSpPr>
          <p:cNvPr id="7" name="投影片編號版面配置區 6"/>
          <p:cNvSpPr>
            <a:spLocks noGrp="1"/>
          </p:cNvSpPr>
          <p:nvPr>
            <p:ph type="sldNum" sz="quarter" idx="12"/>
          </p:nvPr>
        </p:nvSpPr>
        <p:spPr/>
        <p:txBody>
          <a:bodyPr/>
          <a:lstStyle/>
          <a:p>
            <a:fld id="{D16C3A51-89D0-4E4D-AA61-5A30A561532A}" type="slidenum">
              <a:rPr lang="zh-TW" altLang="en-US" smtClean="0"/>
              <a:pPr/>
              <a:t>77</a:t>
            </a:fld>
            <a:endParaRPr lang="zh-TW" altLang="en-US"/>
          </a:p>
        </p:txBody>
      </p:sp>
      <p:sp>
        <p:nvSpPr>
          <p:cNvPr id="6" name="矩形 5"/>
          <p:cNvSpPr/>
          <p:nvPr/>
        </p:nvSpPr>
        <p:spPr>
          <a:xfrm>
            <a:off x="0" y="0"/>
            <a:ext cx="3175356" cy="461665"/>
          </a:xfrm>
          <a:prstGeom prst="rect">
            <a:avLst/>
          </a:prstGeom>
        </p:spPr>
        <p:txBody>
          <a:bodyPr wrap="none">
            <a:spAutoFit/>
          </a:bodyPr>
          <a:lstStyle/>
          <a:p>
            <a:r>
              <a:rPr lang="en-US" altLang="zh-TW" sz="2400" b="1" dirty="0">
                <a:solidFill>
                  <a:srgbClr val="39434C"/>
                </a:solidFill>
                <a:latin typeface="Roboto-Light"/>
              </a:rPr>
              <a:t>Mitigations</a:t>
            </a:r>
            <a:r>
              <a:rPr lang="zh-TW" altLang="en-US" sz="2400" b="1" dirty="0">
                <a:solidFill>
                  <a:srgbClr val="39434C"/>
                </a:solidFill>
                <a:latin typeface="Roboto-Light"/>
              </a:rPr>
              <a:t> </a:t>
            </a:r>
            <a:r>
              <a:rPr lang="zh-TW" altLang="en-US" sz="2400" b="1" dirty="0"/>
              <a:t>緩解措施</a:t>
            </a:r>
          </a:p>
        </p:txBody>
      </p:sp>
    </p:spTree>
    <p:extLst>
      <p:ext uri="{BB962C8B-B14F-4D97-AF65-F5344CB8AC3E}">
        <p14:creationId xmlns:p14="http://schemas.microsoft.com/office/powerpoint/2010/main" val="278852669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p:cNvGraphicFramePr>
            <a:graphicFrameLocks noGrp="1"/>
          </p:cNvGraphicFramePr>
          <p:nvPr>
            <p:extLst>
              <p:ext uri="{D42A27DB-BD31-4B8C-83A1-F6EECF244321}">
                <p14:modId xmlns:p14="http://schemas.microsoft.com/office/powerpoint/2010/main" val="4207085204"/>
              </p:ext>
            </p:extLst>
          </p:nvPr>
        </p:nvGraphicFramePr>
        <p:xfrm>
          <a:off x="146223" y="508054"/>
          <a:ext cx="11804985" cy="4603773"/>
        </p:xfrm>
        <a:graphic>
          <a:graphicData uri="http://schemas.openxmlformats.org/drawingml/2006/table">
            <a:tbl>
              <a:tblPr/>
              <a:tblGrid>
                <a:gridCol w="938755">
                  <a:extLst>
                    <a:ext uri="{9D8B030D-6E8A-4147-A177-3AD203B41FA5}">
                      <a16:colId xmlns:a16="http://schemas.microsoft.com/office/drawing/2014/main" val="3772659884"/>
                    </a:ext>
                  </a:extLst>
                </a:gridCol>
                <a:gridCol w="1609527">
                  <a:extLst>
                    <a:ext uri="{9D8B030D-6E8A-4147-A177-3AD203B41FA5}">
                      <a16:colId xmlns:a16="http://schemas.microsoft.com/office/drawing/2014/main" val="2877839457"/>
                    </a:ext>
                  </a:extLst>
                </a:gridCol>
                <a:gridCol w="9256703">
                  <a:extLst>
                    <a:ext uri="{9D8B030D-6E8A-4147-A177-3AD203B41FA5}">
                      <a16:colId xmlns:a16="http://schemas.microsoft.com/office/drawing/2014/main" val="3645969166"/>
                    </a:ext>
                  </a:extLst>
                </a:gridCol>
              </a:tblGrid>
              <a:tr h="593867">
                <a:tc>
                  <a:txBody>
                    <a:bodyPr/>
                    <a:lstStyle/>
                    <a:p>
                      <a:pPr algn="l" fontAlgn="b"/>
                      <a:r>
                        <a:rPr lang="en-US" sz="1400" b="1" dirty="0">
                          <a:effectLst/>
                        </a:rPr>
                        <a:t>ID</a:t>
                      </a:r>
                    </a:p>
                  </a:txBody>
                  <a:tcPr marL="68870" marR="68870" marT="34435" marB="3443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a:effectLst/>
                        </a:rPr>
                        <a:t>Mitigation</a:t>
                      </a:r>
                    </a:p>
                  </a:txBody>
                  <a:tcPr marL="68870" marR="68870" marT="34435" marB="3443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a:effectLst/>
                        </a:rPr>
                        <a:t>Description</a:t>
                      </a:r>
                    </a:p>
                  </a:txBody>
                  <a:tcPr marL="68870" marR="68870" marT="34435" marB="3443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2095200646"/>
                  </a:ext>
                </a:extLst>
              </a:tr>
              <a:tr h="1511437">
                <a:tc>
                  <a:txBody>
                    <a:bodyPr/>
                    <a:lstStyle/>
                    <a:p>
                      <a:pPr fontAlgn="t"/>
                      <a:r>
                        <a:rPr lang="en-US" altLang="zh-TW" sz="1800" b="0" i="0" u="none" strike="noStrike" kern="1200" dirty="0" smtClean="0">
                          <a:solidFill>
                            <a:schemeClr val="tx1"/>
                          </a:solidFill>
                          <a:effectLst/>
                          <a:latin typeface="+mn-lt"/>
                          <a:ea typeface="+mn-ea"/>
                          <a:cs typeface="+mn-cs"/>
                          <a:hlinkClick r:id="rId2"/>
                        </a:rPr>
                        <a:t>M1027</a:t>
                      </a:r>
                      <a:endParaRPr lang="en-US" sz="1800" b="1" dirty="0">
                        <a:effectLst/>
                        <a:latin typeface="+mn-l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2"/>
                        </a:rPr>
                        <a:t>Password Policies</a:t>
                      </a:r>
                      <a:endParaRPr lang="en-US" altLang="zh-TW" sz="1800" b="0" i="0" u="none" strike="noStrike" kern="1200" dirty="0" smtClean="0">
                        <a:solidFill>
                          <a:schemeClr val="tx1"/>
                        </a:solidFill>
                        <a:effectLst/>
                        <a:latin typeface="+mn-lt"/>
                        <a:ea typeface="+mn-ea"/>
                        <a:cs typeface="+mn-cs"/>
                      </a:endParaRPr>
                    </a:p>
                    <a:p>
                      <a:pPr fontAlgn="t"/>
                      <a:endParaRPr lang="en-US"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marL="285750" indent="-285750" fontAlgn="t">
                        <a:buFont typeface="Wingdings" panose="05000000000000000000" pitchFamily="2" charset="2"/>
                        <a:buChar char="n"/>
                      </a:pPr>
                      <a:r>
                        <a:rPr lang="en-US" altLang="zh-TW" sz="1800" b="0" i="0" kern="1200" dirty="0" smtClean="0">
                          <a:solidFill>
                            <a:schemeClr val="tx1"/>
                          </a:solidFill>
                          <a:effectLst/>
                          <a:latin typeface="+mn-lt"/>
                          <a:ea typeface="+mn-ea"/>
                          <a:cs typeface="+mn-cs"/>
                        </a:rPr>
                        <a:t>Refer to NIST guidelines when creating password policies.</a:t>
                      </a:r>
                    </a:p>
                    <a:p>
                      <a:pPr marL="285750" indent="-285750" fontAlgn="t">
                        <a:buFont typeface="Wingdings" panose="05000000000000000000" pitchFamily="2" charset="2"/>
                        <a:buChar char="n"/>
                      </a:pPr>
                      <a:r>
                        <a:rPr lang="zh-TW" altLang="en-US" sz="1800" b="0" i="0" kern="1200" dirty="0" smtClean="0">
                          <a:solidFill>
                            <a:schemeClr val="tx1"/>
                          </a:solidFill>
                          <a:effectLst/>
                          <a:latin typeface="+mn-lt"/>
                          <a:ea typeface="+mn-ea"/>
                          <a:cs typeface="+mn-cs"/>
                        </a:rPr>
                        <a:t>建立密碼原則時請參閱 </a:t>
                      </a:r>
                      <a:r>
                        <a:rPr lang="en-US" altLang="zh-TW" sz="1800" b="0" i="0" kern="1200" dirty="0" smtClean="0">
                          <a:solidFill>
                            <a:schemeClr val="tx1"/>
                          </a:solidFill>
                          <a:effectLst/>
                          <a:latin typeface="+mn-lt"/>
                          <a:ea typeface="+mn-ea"/>
                          <a:cs typeface="+mn-cs"/>
                        </a:rPr>
                        <a:t>NIST </a:t>
                      </a:r>
                      <a:r>
                        <a:rPr lang="zh-TW" altLang="en-US" sz="1800" b="0" i="0" kern="1200" dirty="0" smtClean="0">
                          <a:solidFill>
                            <a:schemeClr val="tx1"/>
                          </a:solidFill>
                          <a:effectLst/>
                          <a:latin typeface="+mn-lt"/>
                          <a:ea typeface="+mn-ea"/>
                          <a:cs typeface="+mn-cs"/>
                        </a:rPr>
                        <a:t>指南。</a:t>
                      </a:r>
                      <a:endParaRPr lang="en-US" altLang="zh-TW" sz="1700" b="0" i="0" kern="1200" dirty="0" smtClean="0">
                        <a:solidFill>
                          <a:schemeClr val="tx1"/>
                        </a:solidFill>
                        <a:effectLst/>
                        <a:latin typeface="+mn-lt"/>
                        <a:ea typeface="+mn-ea"/>
                        <a:cs typeface="+mn-cs"/>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2489582577"/>
                  </a:ext>
                </a:extLst>
              </a:tr>
              <a:tr h="2498469">
                <a:tc>
                  <a:txBody>
                    <a:bodyPr/>
                    <a:lstStyle/>
                    <a:p>
                      <a:pPr fontAlgn="t"/>
                      <a:r>
                        <a:rPr lang="en-US" altLang="zh-TW" sz="1800" b="0" i="0" u="none" strike="noStrike" kern="1200" dirty="0" smtClean="0">
                          <a:solidFill>
                            <a:schemeClr val="tx1"/>
                          </a:solidFill>
                          <a:effectLst/>
                          <a:latin typeface="+mn-lt"/>
                          <a:ea typeface="+mn-ea"/>
                          <a:cs typeface="+mn-cs"/>
                          <a:hlinkClick r:id="rId3"/>
                        </a:rPr>
                        <a:t>M1026</a:t>
                      </a:r>
                      <a:endParaRPr lang="en-US" sz="14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3"/>
                        </a:rPr>
                        <a:t>Privileged Account Management</a:t>
                      </a:r>
                      <a:endParaRPr lang="en-US" sz="1400" b="1" dirty="0">
                        <a:effectLst/>
                        <a:latin typeface="+mn-l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marL="285750" indent="-285750" fontAlgn="t">
                        <a:buClrTx/>
                        <a:buFont typeface="Wingdings" panose="05000000000000000000" pitchFamily="2" charset="2"/>
                        <a:buChar char="n"/>
                      </a:pPr>
                      <a:r>
                        <a:rPr lang="en-US" altLang="zh-TW" sz="1800" b="0" i="0" kern="1200" dirty="0" smtClean="0">
                          <a:solidFill>
                            <a:schemeClr val="tx1"/>
                          </a:solidFill>
                          <a:effectLst/>
                          <a:latin typeface="+mn-lt"/>
                          <a:ea typeface="+mn-ea"/>
                          <a:cs typeface="+mn-cs"/>
                        </a:rPr>
                        <a:t>Restrict administrator accounts to as few individuals as possible, following least privilege principles. Prevent credential overlap across systems of administrator and privileged accounts, particularly between network and non-network platforms, such as servers or endpoints.</a:t>
                      </a:r>
                    </a:p>
                    <a:p>
                      <a:pPr marL="285750" indent="-285750" fontAlgn="t">
                        <a:buClrTx/>
                        <a:buFont typeface="Wingdings" panose="05000000000000000000" pitchFamily="2" charset="2"/>
                        <a:buChar char="n"/>
                      </a:pPr>
                      <a:r>
                        <a:rPr lang="zh-TW" altLang="en-US" sz="1800" b="0" i="0" kern="1200" dirty="0" smtClean="0">
                          <a:solidFill>
                            <a:schemeClr val="tx1"/>
                          </a:solidFill>
                          <a:effectLst/>
                          <a:latin typeface="+mn-lt"/>
                          <a:ea typeface="+mn-ea"/>
                          <a:cs typeface="+mn-cs"/>
                        </a:rPr>
                        <a:t>遵循最小權限原則，將管理員帳戶限制為盡可能少的個人。防止管理員和特權帳戶系統之間的憑證重疊，特別是網路和非網路平台（例如伺服器或端點）之間的憑證重疊。</a:t>
                      </a:r>
                      <a:endParaRPr lang="zh-TW" altLang="en-US" sz="17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2916449438"/>
                  </a:ext>
                </a:extLst>
              </a:tr>
            </a:tbl>
          </a:graphicData>
        </a:graphic>
      </p:graphicFrame>
      <p:sp>
        <p:nvSpPr>
          <p:cNvPr id="7" name="投影片編號版面配置區 6"/>
          <p:cNvSpPr>
            <a:spLocks noGrp="1"/>
          </p:cNvSpPr>
          <p:nvPr>
            <p:ph type="sldNum" sz="quarter" idx="12"/>
          </p:nvPr>
        </p:nvSpPr>
        <p:spPr/>
        <p:txBody>
          <a:bodyPr/>
          <a:lstStyle/>
          <a:p>
            <a:fld id="{D16C3A51-89D0-4E4D-AA61-5A30A561532A}" type="slidenum">
              <a:rPr lang="zh-TW" altLang="en-US" smtClean="0"/>
              <a:pPr/>
              <a:t>78</a:t>
            </a:fld>
            <a:endParaRPr lang="zh-TW" altLang="en-US"/>
          </a:p>
        </p:txBody>
      </p:sp>
      <p:sp>
        <p:nvSpPr>
          <p:cNvPr id="6" name="矩形 5"/>
          <p:cNvSpPr/>
          <p:nvPr/>
        </p:nvSpPr>
        <p:spPr>
          <a:xfrm>
            <a:off x="0" y="0"/>
            <a:ext cx="3175356" cy="461665"/>
          </a:xfrm>
          <a:prstGeom prst="rect">
            <a:avLst/>
          </a:prstGeom>
        </p:spPr>
        <p:txBody>
          <a:bodyPr wrap="none">
            <a:spAutoFit/>
          </a:bodyPr>
          <a:lstStyle/>
          <a:p>
            <a:r>
              <a:rPr lang="en-US" altLang="zh-TW" sz="2400" b="1" dirty="0">
                <a:solidFill>
                  <a:srgbClr val="39434C"/>
                </a:solidFill>
                <a:latin typeface="Roboto-Light"/>
              </a:rPr>
              <a:t>Mitigations</a:t>
            </a:r>
            <a:r>
              <a:rPr lang="zh-TW" altLang="en-US" sz="2400" b="1" dirty="0">
                <a:solidFill>
                  <a:srgbClr val="39434C"/>
                </a:solidFill>
                <a:latin typeface="Roboto-Light"/>
              </a:rPr>
              <a:t> </a:t>
            </a:r>
            <a:r>
              <a:rPr lang="zh-TW" altLang="en-US" sz="2400" b="1" dirty="0"/>
              <a:t>緩解措施</a:t>
            </a:r>
          </a:p>
        </p:txBody>
      </p:sp>
    </p:spTree>
    <p:extLst>
      <p:ext uri="{BB962C8B-B14F-4D97-AF65-F5344CB8AC3E}">
        <p14:creationId xmlns:p14="http://schemas.microsoft.com/office/powerpoint/2010/main" val="187100538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78036" y="90783"/>
            <a:ext cx="2955553" cy="584775"/>
          </a:xfrm>
          <a:prstGeom prst="rect">
            <a:avLst/>
          </a:prstGeom>
        </p:spPr>
        <p:txBody>
          <a:bodyPr wrap="none">
            <a:spAutoFit/>
          </a:bodyPr>
          <a:lstStyle/>
          <a:p>
            <a:r>
              <a:rPr lang="en-US" altLang="zh-TW" sz="3200" b="1" dirty="0">
                <a:solidFill>
                  <a:srgbClr val="39434C"/>
                </a:solidFill>
                <a:latin typeface="Roboto-Light"/>
              </a:rPr>
              <a:t>Detection</a:t>
            </a:r>
            <a:r>
              <a:rPr lang="zh-TW" altLang="en-US" sz="3200" b="1" dirty="0">
                <a:solidFill>
                  <a:srgbClr val="39434C"/>
                </a:solidFill>
                <a:latin typeface="Roboto-Light"/>
              </a:rPr>
              <a:t>偵測</a:t>
            </a:r>
            <a:endParaRPr lang="en-US" altLang="zh-TW" sz="3200" b="1" dirty="0">
              <a:solidFill>
                <a:srgbClr val="39434C"/>
              </a:solidFill>
              <a:latin typeface="Roboto-Light"/>
            </a:endParaRPr>
          </a:p>
        </p:txBody>
      </p:sp>
      <p:graphicFrame>
        <p:nvGraphicFramePr>
          <p:cNvPr id="5" name="表格 4"/>
          <p:cNvGraphicFramePr>
            <a:graphicFrameLocks noGrp="1"/>
          </p:cNvGraphicFramePr>
          <p:nvPr>
            <p:extLst>
              <p:ext uri="{D42A27DB-BD31-4B8C-83A1-F6EECF244321}">
                <p14:modId xmlns:p14="http://schemas.microsoft.com/office/powerpoint/2010/main" val="2103530768"/>
              </p:ext>
            </p:extLst>
          </p:nvPr>
        </p:nvGraphicFramePr>
        <p:xfrm>
          <a:off x="0" y="954306"/>
          <a:ext cx="12192000" cy="5318478"/>
        </p:xfrm>
        <a:graphic>
          <a:graphicData uri="http://schemas.openxmlformats.org/drawingml/2006/table">
            <a:tbl>
              <a:tblPr/>
              <a:tblGrid>
                <a:gridCol w="991518">
                  <a:extLst>
                    <a:ext uri="{9D8B030D-6E8A-4147-A177-3AD203B41FA5}">
                      <a16:colId xmlns:a16="http://schemas.microsoft.com/office/drawing/2014/main" val="906928145"/>
                    </a:ext>
                  </a:extLst>
                </a:gridCol>
                <a:gridCol w="1233889">
                  <a:extLst>
                    <a:ext uri="{9D8B030D-6E8A-4147-A177-3AD203B41FA5}">
                      <a16:colId xmlns:a16="http://schemas.microsoft.com/office/drawing/2014/main" val="515423261"/>
                    </a:ext>
                  </a:extLst>
                </a:gridCol>
                <a:gridCol w="1737536">
                  <a:extLst>
                    <a:ext uri="{9D8B030D-6E8A-4147-A177-3AD203B41FA5}">
                      <a16:colId xmlns:a16="http://schemas.microsoft.com/office/drawing/2014/main" val="951650634"/>
                    </a:ext>
                  </a:extLst>
                </a:gridCol>
                <a:gridCol w="8229057">
                  <a:extLst>
                    <a:ext uri="{9D8B030D-6E8A-4147-A177-3AD203B41FA5}">
                      <a16:colId xmlns:a16="http://schemas.microsoft.com/office/drawing/2014/main" val="1647455623"/>
                    </a:ext>
                  </a:extLst>
                </a:gridCol>
              </a:tblGrid>
              <a:tr h="257378">
                <a:tc>
                  <a:txBody>
                    <a:bodyPr/>
                    <a:lstStyle/>
                    <a:p>
                      <a:pPr algn="l" fontAlgn="b"/>
                      <a:r>
                        <a:rPr lang="en-US" sz="1400" b="1" dirty="0">
                          <a:effectLst/>
                        </a:rPr>
                        <a:t>ID</a:t>
                      </a:r>
                    </a:p>
                  </a:txBody>
                  <a:tcPr marL="54279" marR="54279" marT="27139" marB="2713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a:effectLst/>
                        </a:rPr>
                        <a:t>Data Source</a:t>
                      </a:r>
                    </a:p>
                  </a:txBody>
                  <a:tcPr marL="54279" marR="54279" marT="27139" marB="2713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u="none" dirty="0">
                          <a:effectLst/>
                        </a:rPr>
                        <a:t>Data Component</a:t>
                      </a:r>
                    </a:p>
                  </a:txBody>
                  <a:tcPr marL="54279" marR="54279" marT="27139" marB="2713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a:effectLst/>
                        </a:rPr>
                        <a:t>Detects</a:t>
                      </a:r>
                    </a:p>
                  </a:txBody>
                  <a:tcPr marL="54279" marR="54279" marT="27139" marB="2713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228550365"/>
                  </a:ext>
                </a:extLst>
              </a:tr>
              <a:tr h="2219176">
                <a:tc>
                  <a:txBody>
                    <a:bodyPr/>
                    <a:lstStyle/>
                    <a:p>
                      <a:pPr fontAlgn="t"/>
                      <a:r>
                        <a:rPr lang="en-US" altLang="zh-TW" sz="1800" b="0" i="0" u="none" strike="noStrike" kern="1200" dirty="0" smtClean="0">
                          <a:solidFill>
                            <a:schemeClr val="tx1"/>
                          </a:solidFill>
                          <a:effectLst/>
                          <a:latin typeface="+mn-lt"/>
                          <a:ea typeface="+mn-ea"/>
                          <a:cs typeface="+mn-cs"/>
                          <a:hlinkClick r:id="rId2"/>
                        </a:rPr>
                        <a:t>DS0022</a:t>
                      </a:r>
                      <a:endParaRPr lang="en-US" sz="1400" b="1"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t"/>
                      <a:r>
                        <a:rPr lang="en-US" altLang="zh-TW" sz="1800" b="0" i="0" u="none" strike="noStrike" kern="1200" smtClean="0">
                          <a:solidFill>
                            <a:schemeClr val="tx1"/>
                          </a:solidFill>
                          <a:effectLst/>
                          <a:latin typeface="+mn-lt"/>
                          <a:ea typeface="+mn-ea"/>
                          <a:cs typeface="+mn-cs"/>
                          <a:hlinkClick r:id="rId2"/>
                        </a:rPr>
                        <a:t>File</a:t>
                      </a:r>
                      <a:endParaRPr lang="en-US" sz="1400" b="1"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3"/>
                        </a:rPr>
                        <a:t>File Modification</a:t>
                      </a:r>
                      <a:endParaRPr lang="en-US" altLang="zh-TW" sz="1800" b="0" i="0" u="none" strike="noStrike" kern="1200" dirty="0" smtClean="0">
                        <a:solidFill>
                          <a:schemeClr val="tx1"/>
                        </a:solidFill>
                        <a:effectLst/>
                        <a:latin typeface="+mn-lt"/>
                        <a:ea typeface="+mn-ea"/>
                        <a:cs typeface="+mn-cs"/>
                      </a:endParaRPr>
                    </a:p>
                    <a:p>
                      <a:pPr fontAlgn="t"/>
                      <a:r>
                        <a:rPr lang="zh-TW" altLang="en-US" sz="1600" b="1" u="none" dirty="0" smtClean="0">
                          <a:effectLst/>
                        </a:rPr>
                        <a:t>文件修改</a:t>
                      </a:r>
                      <a:endParaRPr lang="en-US" sz="1600" b="1" u="none"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285750" indent="-285750" fontAlgn="t">
                        <a:buFont typeface="Wingdings" panose="05000000000000000000" pitchFamily="2" charset="2"/>
                        <a:buChar char="n"/>
                      </a:pPr>
                      <a:r>
                        <a:rPr lang="en-US" altLang="zh-TW" sz="1800" b="0" i="0" kern="1200" dirty="0" smtClean="0">
                          <a:solidFill>
                            <a:schemeClr val="tx1"/>
                          </a:solidFill>
                          <a:effectLst/>
                          <a:latin typeface="+mn-lt"/>
                          <a:ea typeface="+mn-ea"/>
                          <a:cs typeface="+mn-cs"/>
                        </a:rPr>
                        <a:t>Most embedded network devices provide a command to print the version of the currently running operating system. Use this command to query the operating system for its version number and compare it to what is expected for the device in question. Because this method may be used in conjunction with  </a:t>
                      </a:r>
                      <a:r>
                        <a:rPr lang="en-US" altLang="zh-TW" sz="1800" b="0" i="0" u="none" strike="noStrike" kern="1200" dirty="0" smtClean="0">
                          <a:solidFill>
                            <a:schemeClr val="tx1"/>
                          </a:solidFill>
                          <a:effectLst/>
                          <a:latin typeface="+mn-lt"/>
                          <a:ea typeface="+mn-ea"/>
                          <a:cs typeface="+mn-cs"/>
                          <a:hlinkClick r:id="rId4"/>
                        </a:rPr>
                        <a:t>Patch System Image</a:t>
                      </a:r>
                      <a:r>
                        <a:rPr lang="en-US" altLang="zh-TW" sz="1800" b="0" i="0" kern="1200" dirty="0" smtClean="0">
                          <a:solidFill>
                            <a:schemeClr val="tx1"/>
                          </a:solidFill>
                          <a:effectLst/>
                          <a:latin typeface="+mn-lt"/>
                          <a:ea typeface="+mn-ea"/>
                          <a:cs typeface="+mn-cs"/>
                        </a:rPr>
                        <a:t>, it may be appropriate to also verify the integrity of the vendor provided operating system image file.</a:t>
                      </a:r>
                    </a:p>
                    <a:p>
                      <a:pPr marL="285750" indent="-285750" fontAlgn="t">
                        <a:buFont typeface="Wingdings" panose="05000000000000000000" pitchFamily="2" charset="2"/>
                        <a:buChar char="n"/>
                      </a:pPr>
                      <a:r>
                        <a:rPr lang="en-US" altLang="zh-TW" sz="1800" b="0" i="0" kern="1200" dirty="0" smtClean="0">
                          <a:solidFill>
                            <a:schemeClr val="tx1"/>
                          </a:solidFill>
                          <a:effectLst/>
                          <a:latin typeface="+mn-lt"/>
                          <a:ea typeface="+mn-ea"/>
                          <a:cs typeface="+mn-cs"/>
                        </a:rPr>
                        <a:t>Compare the checksum of the operating system file with the checksum of a known good copy from a trusted source. Some embedded network device platforms may have the capability to calculate the checksum of the file, while others may not. Even for those platforms that have the capability, it is recommended to download a copy of the file to a trusted computer to calculate the checksum with software that is not compromised. </a:t>
                      </a:r>
                      <a:endParaRPr lang="en-US" altLang="zh-TW" sz="1800" b="0" i="0" u="none" strike="noStrike" kern="1200" baseline="0" dirty="0" smtClean="0">
                        <a:solidFill>
                          <a:schemeClr val="tx1"/>
                        </a:solidFill>
                        <a:effectLst/>
                        <a:latin typeface="+mn-lt"/>
                        <a:ea typeface="+mn-ea"/>
                        <a:cs typeface="+mn-cs"/>
                      </a:endParaRPr>
                    </a:p>
                    <a:p>
                      <a:pPr marL="285750" indent="-285750" fontAlgn="t">
                        <a:buFont typeface="Wingdings" panose="05000000000000000000" pitchFamily="2" charset="2"/>
                        <a:buChar char="n"/>
                      </a:pPr>
                      <a:r>
                        <a:rPr lang="en-US" altLang="zh-TW" sz="1800" b="0" i="0" kern="1200" dirty="0" smtClean="0">
                          <a:solidFill>
                            <a:schemeClr val="tx1"/>
                          </a:solidFill>
                          <a:effectLst/>
                          <a:latin typeface="+mn-lt"/>
                          <a:ea typeface="+mn-ea"/>
                          <a:cs typeface="+mn-cs"/>
                        </a:rPr>
                        <a:t>Many vendors of embedded network devices can provide advanced debugging support that will allow them to work with device owners to validate the integrity of the operating system running in memory. If a compromise of the operating system is suspected, contact the vendor technical support and seek such services for a more thorough inspection of the current running system.</a:t>
                      </a:r>
                      <a:endParaRPr lang="en-US" altLang="zh-TW" sz="1800" b="0" i="0" kern="1200" dirty="0">
                        <a:solidFill>
                          <a:schemeClr val="tx1"/>
                        </a:solidFill>
                        <a:effectLst/>
                        <a:latin typeface="+mn-lt"/>
                        <a:ea typeface="+mn-ea"/>
                        <a:cs typeface="+mn-cs"/>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4077921397"/>
                  </a:ext>
                </a:extLst>
              </a:tr>
            </a:tbl>
          </a:graphicData>
        </a:graphic>
      </p:graphicFrame>
      <p:sp>
        <p:nvSpPr>
          <p:cNvPr id="7" name="投影片編號版面配置區 6"/>
          <p:cNvSpPr>
            <a:spLocks noGrp="1"/>
          </p:cNvSpPr>
          <p:nvPr>
            <p:ph type="sldNum" sz="quarter" idx="12"/>
          </p:nvPr>
        </p:nvSpPr>
        <p:spPr/>
        <p:txBody>
          <a:bodyPr/>
          <a:lstStyle/>
          <a:p>
            <a:fld id="{D16C3A51-89D0-4E4D-AA61-5A30A561532A}" type="slidenum">
              <a:rPr lang="zh-TW" altLang="en-US" smtClean="0"/>
              <a:pPr/>
              <a:t>79</a:t>
            </a:fld>
            <a:endParaRPr lang="zh-TW" altLang="en-US"/>
          </a:p>
        </p:txBody>
      </p:sp>
    </p:spTree>
    <p:extLst>
      <p:ext uri="{BB962C8B-B14F-4D97-AF65-F5344CB8AC3E}">
        <p14:creationId xmlns:p14="http://schemas.microsoft.com/office/powerpoint/2010/main" val="70767289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5772150" y="1825625"/>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800" b="0" i="0" u="none" strike="noStrike" cap="none" normalizeH="0" baseline="0" dirty="0">
                <a:ln>
                  <a:noFill/>
                </a:ln>
                <a:solidFill>
                  <a:schemeClr val="tx1"/>
                </a:solidFill>
                <a:effectLst/>
                <a:latin typeface="Arial" panose="020B0604020202020204" pitchFamily="34" charset="0"/>
              </a:rPr>
              <a:t/>
            </a:r>
            <a:br>
              <a:rPr kumimoji="0" lang="zh-TW" altLang="zh-TW" sz="1800" b="0" i="0" u="none" strike="noStrike" cap="none" normalizeH="0" baseline="0" dirty="0">
                <a:ln>
                  <a:noFill/>
                </a:ln>
                <a:solidFill>
                  <a:schemeClr val="tx1"/>
                </a:solidFill>
                <a:effectLst/>
                <a:latin typeface="Arial" panose="020B0604020202020204" pitchFamily="34" charset="0"/>
              </a:rPr>
            </a:br>
            <a:endParaRPr kumimoji="0" lang="zh-TW" altLang="zh-TW" sz="1800" b="0" i="0" u="none" strike="noStrike" cap="none" normalizeH="0" baseline="0" dirty="0">
              <a:ln>
                <a:noFill/>
              </a:ln>
              <a:solidFill>
                <a:schemeClr val="tx1"/>
              </a:solidFill>
              <a:effectLst/>
              <a:latin typeface="Arial" panose="020B0604020202020204" pitchFamily="34" charset="0"/>
            </a:endParaRPr>
          </a:p>
        </p:txBody>
      </p:sp>
      <p:graphicFrame>
        <p:nvGraphicFramePr>
          <p:cNvPr id="4" name="表格 3"/>
          <p:cNvGraphicFramePr>
            <a:graphicFrameLocks noGrp="1"/>
          </p:cNvGraphicFramePr>
          <p:nvPr>
            <p:extLst>
              <p:ext uri="{D42A27DB-BD31-4B8C-83A1-F6EECF244321}">
                <p14:modId xmlns:p14="http://schemas.microsoft.com/office/powerpoint/2010/main" val="2127188550"/>
              </p:ext>
            </p:extLst>
          </p:nvPr>
        </p:nvGraphicFramePr>
        <p:xfrm>
          <a:off x="184410" y="219187"/>
          <a:ext cx="11419986" cy="5983648"/>
        </p:xfrm>
        <a:graphic>
          <a:graphicData uri="http://schemas.openxmlformats.org/drawingml/2006/table">
            <a:tbl>
              <a:tblPr firstRow="1" bandRow="1">
                <a:tableStyleId>{5C22544A-7EE6-4342-B048-85BDC9FD1C3A}</a:tableStyleId>
              </a:tblPr>
              <a:tblGrid>
                <a:gridCol w="11419986">
                  <a:extLst>
                    <a:ext uri="{9D8B030D-6E8A-4147-A177-3AD203B41FA5}">
                      <a16:colId xmlns:a16="http://schemas.microsoft.com/office/drawing/2014/main" val="3994818564"/>
                    </a:ext>
                  </a:extLst>
                </a:gridCol>
              </a:tblGrid>
              <a:tr h="543968">
                <a:tc>
                  <a:txBody>
                    <a:bodyPr/>
                    <a:lstStyle/>
                    <a:p>
                      <a:r>
                        <a:rPr lang="en-US" altLang="zh-TW" sz="2800" dirty="0"/>
                        <a:t>1.</a:t>
                      </a:r>
                      <a:r>
                        <a:rPr lang="zh-TW" altLang="en-US" sz="2800" dirty="0"/>
                        <a:t>偵察</a:t>
                      </a:r>
                      <a:r>
                        <a:rPr lang="en-US" altLang="zh-TW" sz="2800" dirty="0"/>
                        <a:t>Reconnaissance</a:t>
                      </a:r>
                      <a:r>
                        <a:rPr lang="zh-TW" altLang="en-US" sz="2800" dirty="0"/>
                        <a:t>戰術的</a:t>
                      </a:r>
                      <a:r>
                        <a:rPr lang="en-US" altLang="zh-TW" sz="2800" dirty="0"/>
                        <a:t>10</a:t>
                      </a:r>
                      <a:r>
                        <a:rPr lang="zh-TW" altLang="en-US" sz="2800" dirty="0"/>
                        <a:t>大類型技術</a:t>
                      </a:r>
                      <a:r>
                        <a:rPr lang="en-US" altLang="zh-TW" sz="2800" dirty="0"/>
                        <a:t>(Techniques)</a:t>
                      </a:r>
                    </a:p>
                  </a:txBody>
                  <a:tcPr/>
                </a:tc>
                <a:extLst>
                  <a:ext uri="{0D108BD9-81ED-4DB2-BD59-A6C34878D82A}">
                    <a16:rowId xmlns:a16="http://schemas.microsoft.com/office/drawing/2014/main" val="826265273"/>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a:t>1.</a:t>
                      </a:r>
                      <a:r>
                        <a:rPr lang="zh-TW" altLang="en-US" sz="2800" b="1" dirty="0"/>
                        <a:t>主動掃描 </a:t>
                      </a:r>
                      <a:r>
                        <a:rPr lang="en-US" altLang="zh-TW" sz="2800" b="1" dirty="0"/>
                        <a:t>Active Scanning(3)</a:t>
                      </a:r>
                    </a:p>
                  </a:txBody>
                  <a:tcPr/>
                </a:tc>
                <a:extLst>
                  <a:ext uri="{0D108BD9-81ED-4DB2-BD59-A6C34878D82A}">
                    <a16:rowId xmlns:a16="http://schemas.microsoft.com/office/drawing/2014/main" val="1535378437"/>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a:t>2.</a:t>
                      </a:r>
                      <a:r>
                        <a:rPr lang="zh-TW" altLang="en-US" sz="2800" b="1" dirty="0"/>
                        <a:t>收集受害者</a:t>
                      </a:r>
                      <a:r>
                        <a:rPr lang="zh-TW" altLang="en-US" sz="2800" b="1" dirty="0">
                          <a:solidFill>
                            <a:srgbClr val="FF0000"/>
                          </a:solidFill>
                        </a:rPr>
                        <a:t>主機</a:t>
                      </a:r>
                      <a:r>
                        <a:rPr lang="zh-TW" altLang="en-US" sz="2800" b="1" dirty="0"/>
                        <a:t>資料</a:t>
                      </a:r>
                      <a:r>
                        <a:rPr lang="en-US" altLang="zh-TW" sz="2800" b="1" dirty="0"/>
                        <a:t>Gather Victim Host Information(4)</a:t>
                      </a:r>
                      <a:endParaRPr lang="zh-TW" altLang="en-US" sz="2800" b="1" dirty="0"/>
                    </a:p>
                  </a:txBody>
                  <a:tcPr>
                    <a:solidFill>
                      <a:schemeClr val="accent6">
                        <a:lumMod val="20000"/>
                        <a:lumOff val="80000"/>
                      </a:schemeClr>
                    </a:solidFill>
                  </a:tcPr>
                </a:tc>
                <a:extLst>
                  <a:ext uri="{0D108BD9-81ED-4DB2-BD59-A6C34878D82A}">
                    <a16:rowId xmlns:a16="http://schemas.microsoft.com/office/drawing/2014/main" val="3624120180"/>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a:t>3.</a:t>
                      </a:r>
                      <a:r>
                        <a:rPr lang="zh-TW" altLang="en-US" sz="2800" b="1" dirty="0"/>
                        <a:t>收集受害者</a:t>
                      </a:r>
                      <a:r>
                        <a:rPr lang="zh-TW" altLang="en-US" sz="2800" b="1" dirty="0">
                          <a:solidFill>
                            <a:srgbClr val="FF0000"/>
                          </a:solidFill>
                        </a:rPr>
                        <a:t>身份</a:t>
                      </a:r>
                      <a:r>
                        <a:rPr lang="zh-TW" altLang="en-US" sz="2800" b="1" dirty="0"/>
                        <a:t>資料 </a:t>
                      </a:r>
                      <a:r>
                        <a:rPr lang="en-US" altLang="zh-TW" sz="2800" b="1" dirty="0"/>
                        <a:t>Gather Victim Identity Information(3)</a:t>
                      </a:r>
                    </a:p>
                  </a:txBody>
                  <a:tcPr>
                    <a:solidFill>
                      <a:schemeClr val="accent6">
                        <a:lumMod val="20000"/>
                        <a:lumOff val="80000"/>
                      </a:schemeClr>
                    </a:solidFill>
                  </a:tcPr>
                </a:tc>
                <a:extLst>
                  <a:ext uri="{0D108BD9-81ED-4DB2-BD59-A6C34878D82A}">
                    <a16:rowId xmlns:a16="http://schemas.microsoft.com/office/drawing/2014/main" val="943303741"/>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a:t>4.</a:t>
                      </a:r>
                      <a:r>
                        <a:rPr lang="zh-TW" altLang="en-US" sz="2800" b="1" dirty="0"/>
                        <a:t>收集受害者</a:t>
                      </a:r>
                      <a:r>
                        <a:rPr lang="zh-TW" altLang="en-US" sz="2800" b="1" dirty="0">
                          <a:solidFill>
                            <a:srgbClr val="FF0000"/>
                          </a:solidFill>
                        </a:rPr>
                        <a:t>網路</a:t>
                      </a:r>
                      <a:r>
                        <a:rPr lang="zh-TW" altLang="en-US" sz="2800" b="1" dirty="0"/>
                        <a:t>資料</a:t>
                      </a:r>
                      <a:r>
                        <a:rPr lang="en-US" altLang="zh-TW" sz="2800" b="1" dirty="0"/>
                        <a:t>Gather Victim Network Information(6)</a:t>
                      </a:r>
                    </a:p>
                  </a:txBody>
                  <a:tcPr>
                    <a:solidFill>
                      <a:schemeClr val="accent6">
                        <a:lumMod val="20000"/>
                        <a:lumOff val="80000"/>
                      </a:schemeClr>
                    </a:solidFill>
                  </a:tcPr>
                </a:tc>
                <a:extLst>
                  <a:ext uri="{0D108BD9-81ED-4DB2-BD59-A6C34878D82A}">
                    <a16:rowId xmlns:a16="http://schemas.microsoft.com/office/drawing/2014/main" val="1413733454"/>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a:t>5.</a:t>
                      </a:r>
                      <a:r>
                        <a:rPr lang="zh-TW" altLang="en-US" sz="2800" b="1" dirty="0"/>
                        <a:t>收集受害者</a:t>
                      </a:r>
                      <a:r>
                        <a:rPr lang="zh-TW" altLang="en-US" sz="2800" b="1" dirty="0">
                          <a:solidFill>
                            <a:srgbClr val="FF0000"/>
                          </a:solidFill>
                        </a:rPr>
                        <a:t>組織</a:t>
                      </a:r>
                      <a:r>
                        <a:rPr lang="zh-TW" altLang="en-US" sz="2800" b="1" dirty="0"/>
                        <a:t>資料 </a:t>
                      </a:r>
                      <a:r>
                        <a:rPr lang="en-US" altLang="zh-TW" sz="2800" b="1" dirty="0"/>
                        <a:t>Gather Victim Org Information(4)</a:t>
                      </a:r>
                    </a:p>
                  </a:txBody>
                  <a:tcPr>
                    <a:solidFill>
                      <a:schemeClr val="accent6">
                        <a:lumMod val="20000"/>
                        <a:lumOff val="80000"/>
                      </a:schemeClr>
                    </a:solidFill>
                  </a:tcPr>
                </a:tc>
                <a:extLst>
                  <a:ext uri="{0D108BD9-81ED-4DB2-BD59-A6C34878D82A}">
                    <a16:rowId xmlns:a16="http://schemas.microsoft.com/office/drawing/2014/main" val="1450935706"/>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a:t>6.</a:t>
                      </a:r>
                      <a:r>
                        <a:rPr lang="zh-TW" altLang="en-US" sz="2800" b="1" dirty="0"/>
                        <a:t>使用網路釣魚獲取資料</a:t>
                      </a:r>
                      <a:r>
                        <a:rPr lang="zh-TW" altLang="en-US" sz="2800" b="1" dirty="0">
                          <a:solidFill>
                            <a:srgbClr val="FF0000"/>
                          </a:solidFill>
                        </a:rPr>
                        <a:t> </a:t>
                      </a:r>
                      <a:r>
                        <a:rPr lang="en-US" altLang="zh-TW" sz="2800" b="1" dirty="0">
                          <a:solidFill>
                            <a:srgbClr val="FF0000"/>
                          </a:solidFill>
                        </a:rPr>
                        <a:t>Phishing </a:t>
                      </a:r>
                      <a:r>
                        <a:rPr lang="en-US" altLang="zh-TW" sz="2800" b="1" dirty="0"/>
                        <a:t>for Information(3)</a:t>
                      </a:r>
                    </a:p>
                  </a:txBody>
                  <a:tcPr/>
                </a:tc>
                <a:extLst>
                  <a:ext uri="{0D108BD9-81ED-4DB2-BD59-A6C34878D82A}">
                    <a16:rowId xmlns:a16="http://schemas.microsoft.com/office/drawing/2014/main" val="1260882538"/>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a:t>7.</a:t>
                      </a:r>
                      <a:r>
                        <a:rPr lang="zh-TW" altLang="en-US" sz="2800" b="1" dirty="0"/>
                        <a:t>搜索</a:t>
                      </a:r>
                      <a:r>
                        <a:rPr lang="zh-TW" altLang="en-US" sz="2800" b="1" dirty="0">
                          <a:solidFill>
                            <a:srgbClr val="FF0000"/>
                          </a:solidFill>
                        </a:rPr>
                        <a:t>閉源</a:t>
                      </a:r>
                      <a:r>
                        <a:rPr lang="en-US" altLang="zh-TW" sz="2800" b="1" dirty="0"/>
                        <a:t>Search Closed Sources(2)</a:t>
                      </a:r>
                    </a:p>
                  </a:txBody>
                  <a:tcPr/>
                </a:tc>
                <a:extLst>
                  <a:ext uri="{0D108BD9-81ED-4DB2-BD59-A6C34878D82A}">
                    <a16:rowId xmlns:a16="http://schemas.microsoft.com/office/drawing/2014/main" val="211472250"/>
                  </a:ext>
                </a:extLst>
              </a:tr>
              <a:tr h="543968">
                <a:tc>
                  <a:txBody>
                    <a:bodyPr/>
                    <a:lstStyle/>
                    <a:p>
                      <a:r>
                        <a:rPr lang="en-US" altLang="zh-TW" sz="2800" b="1" dirty="0"/>
                        <a:t>8.</a:t>
                      </a:r>
                      <a:r>
                        <a:rPr lang="zh-TW" altLang="en-US" sz="2800" b="1" dirty="0"/>
                        <a:t>搜索</a:t>
                      </a:r>
                      <a:r>
                        <a:rPr lang="zh-TW" altLang="en-US" sz="2800" b="1" dirty="0">
                          <a:solidFill>
                            <a:srgbClr val="FF0000"/>
                          </a:solidFill>
                        </a:rPr>
                        <a:t>開放技術資料庫</a:t>
                      </a:r>
                      <a:r>
                        <a:rPr lang="en-US" altLang="zh-TW" sz="2800" b="1" dirty="0"/>
                        <a:t>Search Open Technical Databases(5)</a:t>
                      </a:r>
                    </a:p>
                  </a:txBody>
                  <a:tcPr/>
                </a:tc>
                <a:extLst>
                  <a:ext uri="{0D108BD9-81ED-4DB2-BD59-A6C34878D82A}">
                    <a16:rowId xmlns:a16="http://schemas.microsoft.com/office/drawing/2014/main" val="1551759250"/>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a:t>9.</a:t>
                      </a:r>
                      <a:r>
                        <a:rPr lang="zh-TW" altLang="en-US" sz="2800" b="1" dirty="0"/>
                        <a:t>搜索開放的網站</a:t>
                      </a:r>
                      <a:r>
                        <a:rPr lang="en-US" altLang="zh-TW" sz="2800" b="1" dirty="0"/>
                        <a:t>/</a:t>
                      </a:r>
                      <a:r>
                        <a:rPr lang="zh-TW" altLang="en-US" sz="2800" b="1" dirty="0"/>
                        <a:t>網域 </a:t>
                      </a:r>
                      <a:r>
                        <a:rPr lang="en-US" altLang="zh-TW" sz="2800" b="1" dirty="0"/>
                        <a:t>Search Open Websites/Domains(3)</a:t>
                      </a:r>
                    </a:p>
                  </a:txBody>
                  <a:tcPr/>
                </a:tc>
                <a:extLst>
                  <a:ext uri="{0D108BD9-81ED-4DB2-BD59-A6C34878D82A}">
                    <a16:rowId xmlns:a16="http://schemas.microsoft.com/office/drawing/2014/main" val="1322654531"/>
                  </a:ext>
                </a:extLst>
              </a:tr>
              <a:tr h="543968">
                <a:tc>
                  <a:txBody>
                    <a:bodyPr/>
                    <a:lstStyle/>
                    <a:p>
                      <a:r>
                        <a:rPr lang="en-US" altLang="zh-TW" sz="2800" b="1" dirty="0"/>
                        <a:t>10.</a:t>
                      </a:r>
                      <a:r>
                        <a:rPr lang="zh-TW" altLang="en-US" sz="2800" b="1" dirty="0"/>
                        <a:t>搜索</a:t>
                      </a:r>
                      <a:r>
                        <a:rPr lang="zh-TW" altLang="en-US" sz="2800" b="1" dirty="0">
                          <a:solidFill>
                            <a:srgbClr val="FF0000"/>
                          </a:solidFill>
                        </a:rPr>
                        <a:t>受害者擁有的網站</a:t>
                      </a:r>
                      <a:r>
                        <a:rPr lang="en-US" altLang="zh-TW" sz="2800" b="1" dirty="0"/>
                        <a:t>Search Victim-Owned Websites</a:t>
                      </a:r>
                    </a:p>
                  </a:txBody>
                  <a:tcPr/>
                </a:tc>
                <a:extLst>
                  <a:ext uri="{0D108BD9-81ED-4DB2-BD59-A6C34878D82A}">
                    <a16:rowId xmlns:a16="http://schemas.microsoft.com/office/drawing/2014/main" val="2925536650"/>
                  </a:ext>
                </a:extLst>
              </a:tr>
            </a:tbl>
          </a:graphicData>
        </a:graphic>
      </p:graphicFrame>
      <p:sp>
        <p:nvSpPr>
          <p:cNvPr id="2" name="投影片編號版面配置區 1"/>
          <p:cNvSpPr>
            <a:spLocks noGrp="1"/>
          </p:cNvSpPr>
          <p:nvPr>
            <p:ph type="sldNum" sz="quarter" idx="12"/>
          </p:nvPr>
        </p:nvSpPr>
        <p:spPr/>
        <p:txBody>
          <a:bodyPr/>
          <a:lstStyle/>
          <a:p>
            <a:fld id="{D16C3A51-89D0-4E4D-AA61-5A30A561532A}" type="slidenum">
              <a:rPr lang="zh-TW" altLang="en-US" smtClean="0"/>
              <a:pPr/>
              <a:t>8</a:t>
            </a:fld>
            <a:endParaRPr lang="zh-TW" altLang="en-US"/>
          </a:p>
        </p:txBody>
      </p:sp>
    </p:spTree>
    <p:extLst>
      <p:ext uri="{BB962C8B-B14F-4D97-AF65-F5344CB8AC3E}">
        <p14:creationId xmlns:p14="http://schemas.microsoft.com/office/powerpoint/2010/main" val="5473687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278069"/>
            <a:ext cx="2955553" cy="584775"/>
          </a:xfrm>
          <a:prstGeom prst="rect">
            <a:avLst/>
          </a:prstGeom>
        </p:spPr>
        <p:txBody>
          <a:bodyPr wrap="none">
            <a:spAutoFit/>
          </a:bodyPr>
          <a:lstStyle/>
          <a:p>
            <a:r>
              <a:rPr lang="en-US" altLang="zh-TW" sz="3200" b="1" dirty="0">
                <a:solidFill>
                  <a:srgbClr val="39434C"/>
                </a:solidFill>
                <a:latin typeface="Roboto-Light"/>
              </a:rPr>
              <a:t>Detection</a:t>
            </a:r>
            <a:r>
              <a:rPr lang="zh-TW" altLang="en-US" sz="3200" b="1" dirty="0">
                <a:solidFill>
                  <a:srgbClr val="39434C"/>
                </a:solidFill>
                <a:latin typeface="Roboto-Light"/>
              </a:rPr>
              <a:t>偵測</a:t>
            </a:r>
            <a:endParaRPr lang="en-US" altLang="zh-TW" sz="3200" b="1" dirty="0">
              <a:solidFill>
                <a:srgbClr val="39434C"/>
              </a:solidFill>
              <a:latin typeface="Roboto-Light"/>
            </a:endParaRPr>
          </a:p>
        </p:txBody>
      </p:sp>
      <p:graphicFrame>
        <p:nvGraphicFramePr>
          <p:cNvPr id="5" name="表格 4"/>
          <p:cNvGraphicFramePr>
            <a:graphicFrameLocks noGrp="1"/>
          </p:cNvGraphicFramePr>
          <p:nvPr>
            <p:extLst>
              <p:ext uri="{D42A27DB-BD31-4B8C-83A1-F6EECF244321}">
                <p14:modId xmlns:p14="http://schemas.microsoft.com/office/powerpoint/2010/main" val="419905475"/>
              </p:ext>
            </p:extLst>
          </p:nvPr>
        </p:nvGraphicFramePr>
        <p:xfrm>
          <a:off x="0" y="1303521"/>
          <a:ext cx="12192000" cy="3672558"/>
        </p:xfrm>
        <a:graphic>
          <a:graphicData uri="http://schemas.openxmlformats.org/drawingml/2006/table">
            <a:tbl>
              <a:tblPr/>
              <a:tblGrid>
                <a:gridCol w="991518">
                  <a:extLst>
                    <a:ext uri="{9D8B030D-6E8A-4147-A177-3AD203B41FA5}">
                      <a16:colId xmlns:a16="http://schemas.microsoft.com/office/drawing/2014/main" val="906928145"/>
                    </a:ext>
                  </a:extLst>
                </a:gridCol>
                <a:gridCol w="1233889">
                  <a:extLst>
                    <a:ext uri="{9D8B030D-6E8A-4147-A177-3AD203B41FA5}">
                      <a16:colId xmlns:a16="http://schemas.microsoft.com/office/drawing/2014/main" val="515423261"/>
                    </a:ext>
                  </a:extLst>
                </a:gridCol>
                <a:gridCol w="1737536">
                  <a:extLst>
                    <a:ext uri="{9D8B030D-6E8A-4147-A177-3AD203B41FA5}">
                      <a16:colId xmlns:a16="http://schemas.microsoft.com/office/drawing/2014/main" val="951650634"/>
                    </a:ext>
                  </a:extLst>
                </a:gridCol>
                <a:gridCol w="8229057">
                  <a:extLst>
                    <a:ext uri="{9D8B030D-6E8A-4147-A177-3AD203B41FA5}">
                      <a16:colId xmlns:a16="http://schemas.microsoft.com/office/drawing/2014/main" val="1647455623"/>
                    </a:ext>
                  </a:extLst>
                </a:gridCol>
              </a:tblGrid>
              <a:tr h="257378">
                <a:tc>
                  <a:txBody>
                    <a:bodyPr/>
                    <a:lstStyle/>
                    <a:p>
                      <a:pPr algn="l" fontAlgn="b"/>
                      <a:r>
                        <a:rPr lang="en-US" sz="1400" b="1" dirty="0">
                          <a:effectLst/>
                        </a:rPr>
                        <a:t>ID</a:t>
                      </a:r>
                    </a:p>
                  </a:txBody>
                  <a:tcPr marL="54279" marR="54279" marT="27139" marB="2713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a:effectLst/>
                        </a:rPr>
                        <a:t>Data Source</a:t>
                      </a:r>
                    </a:p>
                  </a:txBody>
                  <a:tcPr marL="54279" marR="54279" marT="27139" marB="2713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u="none" dirty="0">
                          <a:effectLst/>
                        </a:rPr>
                        <a:t>Data Component</a:t>
                      </a:r>
                    </a:p>
                  </a:txBody>
                  <a:tcPr marL="54279" marR="54279" marT="27139" marB="2713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a:effectLst/>
                        </a:rPr>
                        <a:t>Detects</a:t>
                      </a:r>
                    </a:p>
                  </a:txBody>
                  <a:tcPr marL="54279" marR="54279" marT="27139" marB="2713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228550365"/>
                  </a:ext>
                </a:extLst>
              </a:tr>
              <a:tr h="2219176">
                <a:tc>
                  <a:txBody>
                    <a:bodyPr/>
                    <a:lstStyle/>
                    <a:p>
                      <a:pPr fontAlgn="t"/>
                      <a:r>
                        <a:rPr lang="en-US" altLang="zh-TW" sz="1800" b="0" i="0" u="none" strike="noStrike" kern="1200" dirty="0" smtClean="0">
                          <a:solidFill>
                            <a:schemeClr val="tx1"/>
                          </a:solidFill>
                          <a:effectLst/>
                          <a:latin typeface="+mn-lt"/>
                          <a:ea typeface="+mn-ea"/>
                          <a:cs typeface="+mn-cs"/>
                          <a:hlinkClick r:id="rId2"/>
                        </a:rPr>
                        <a:t>DS0022</a:t>
                      </a:r>
                      <a:endParaRPr lang="en-US" sz="1400" b="1"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t"/>
                      <a:r>
                        <a:rPr lang="en-US" altLang="zh-TW" sz="1800" b="0" i="0" u="none" strike="noStrike" kern="1200" smtClean="0">
                          <a:solidFill>
                            <a:schemeClr val="tx1"/>
                          </a:solidFill>
                          <a:effectLst/>
                          <a:latin typeface="+mn-lt"/>
                          <a:ea typeface="+mn-ea"/>
                          <a:cs typeface="+mn-cs"/>
                          <a:hlinkClick r:id="rId2"/>
                        </a:rPr>
                        <a:t>File</a:t>
                      </a:r>
                      <a:endParaRPr lang="en-US" sz="1400" b="1"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3"/>
                        </a:rPr>
                        <a:t>File Modification</a:t>
                      </a:r>
                      <a:endParaRPr lang="en-US" altLang="zh-TW" sz="1800" b="0" i="0" u="none" strike="noStrike" kern="1200" dirty="0" smtClean="0">
                        <a:solidFill>
                          <a:schemeClr val="tx1"/>
                        </a:solidFill>
                        <a:effectLst/>
                        <a:latin typeface="+mn-lt"/>
                        <a:ea typeface="+mn-ea"/>
                        <a:cs typeface="+mn-cs"/>
                      </a:endParaRPr>
                    </a:p>
                    <a:p>
                      <a:pPr fontAlgn="t"/>
                      <a:r>
                        <a:rPr lang="zh-TW" altLang="en-US" sz="1600" b="1" u="none" dirty="0" smtClean="0">
                          <a:effectLst/>
                        </a:rPr>
                        <a:t>文件修改</a:t>
                      </a:r>
                      <a:endParaRPr lang="en-US" sz="1600" b="1" u="none"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285750" indent="-285750" fontAlgn="t">
                        <a:buFont typeface="Wingdings" panose="05000000000000000000" pitchFamily="2" charset="2"/>
                        <a:buChar char="n"/>
                      </a:pPr>
                      <a:r>
                        <a:rPr lang="zh-TW" altLang="en-US" sz="1800" b="0" i="0" kern="1200" dirty="0" smtClean="0">
                          <a:solidFill>
                            <a:schemeClr val="tx1"/>
                          </a:solidFill>
                          <a:effectLst/>
                          <a:latin typeface="+mn-lt"/>
                          <a:ea typeface="+mn-ea"/>
                          <a:cs typeface="+mn-cs"/>
                        </a:rPr>
                        <a:t>大多數嵌入式網路設備都提供命令來列印目前運行的作業系統的版本。使用此指令查詢作業系統的版本號，並與相關設備的預期版本號進行比較。</a:t>
                      </a:r>
                      <a:r>
                        <a:rPr lang="zh-TW" altLang="en-US" sz="1800" b="0" i="0" u="none" strike="noStrike" kern="1200" dirty="0" smtClean="0">
                          <a:solidFill>
                            <a:schemeClr val="tx1"/>
                          </a:solidFill>
                          <a:effectLst/>
                          <a:latin typeface="+mn-lt"/>
                          <a:ea typeface="+mn-ea"/>
                          <a:cs typeface="+mn-cs"/>
                          <a:hlinkClick r:id="rId4"/>
                        </a:rPr>
                        <a:t>由於此方法可以與修補程式系統映像</a:t>
                      </a:r>
                      <a:r>
                        <a:rPr lang="zh-TW" altLang="en-US" sz="1800" b="0" i="0" kern="1200" dirty="0" smtClean="0">
                          <a:solidFill>
                            <a:schemeClr val="tx1"/>
                          </a:solidFill>
                          <a:effectLst/>
                          <a:latin typeface="+mn-lt"/>
                          <a:ea typeface="+mn-ea"/>
                          <a:cs typeface="+mn-cs"/>
                        </a:rPr>
                        <a:t>結合使用  ，因此也可以驗證供應商提供的作業系統映像檔的完整性。</a:t>
                      </a:r>
                      <a:endParaRPr lang="en-US" altLang="zh-TW" sz="1800" b="0" i="0" kern="1200" dirty="0" smtClean="0">
                        <a:solidFill>
                          <a:schemeClr val="tx1"/>
                        </a:solidFill>
                        <a:effectLst/>
                        <a:latin typeface="+mn-lt"/>
                        <a:ea typeface="+mn-ea"/>
                        <a:cs typeface="+mn-cs"/>
                      </a:endParaRPr>
                    </a:p>
                    <a:p>
                      <a:pPr marL="285750" indent="-285750" fontAlgn="t">
                        <a:buFont typeface="Wingdings" panose="05000000000000000000" pitchFamily="2" charset="2"/>
                        <a:buChar char="n"/>
                      </a:pPr>
                      <a:r>
                        <a:rPr lang="zh-TW" altLang="en-US" sz="1800" b="0" i="0" kern="1200" dirty="0" smtClean="0">
                          <a:solidFill>
                            <a:schemeClr val="tx1"/>
                          </a:solidFill>
                          <a:effectLst/>
                          <a:latin typeface="+mn-lt"/>
                          <a:ea typeface="+mn-ea"/>
                          <a:cs typeface="+mn-cs"/>
                        </a:rPr>
                        <a:t>將作業系統檔案的校驗和與來自可信任來源的已知良好副本的校驗和進行比較。一些嵌入式網路設備平台可能具有計算文件校驗和的能力，而其他平台可能沒有。即使對於那些有能力的平台，也建議將文件的副本下載到受信任的計算機，以使用未受損的軟體計算校驗和。</a:t>
                      </a:r>
                      <a:endParaRPr lang="en-US" altLang="zh-TW" sz="1800" b="0" i="0" u="none" strike="noStrike" kern="1200" baseline="0" dirty="0" smtClean="0">
                        <a:solidFill>
                          <a:schemeClr val="tx1"/>
                        </a:solidFill>
                        <a:effectLst/>
                        <a:latin typeface="+mn-lt"/>
                        <a:ea typeface="+mn-ea"/>
                        <a:cs typeface="+mn-cs"/>
                      </a:endParaRPr>
                    </a:p>
                    <a:p>
                      <a:pPr marL="285750" indent="-285750" fontAlgn="t">
                        <a:buFont typeface="Wingdings" panose="05000000000000000000" pitchFamily="2" charset="2"/>
                        <a:buChar char="n"/>
                      </a:pPr>
                      <a:r>
                        <a:rPr lang="zh-TW" altLang="en-US" sz="1800" b="0" i="0" kern="1200" dirty="0" smtClean="0">
                          <a:solidFill>
                            <a:schemeClr val="tx1"/>
                          </a:solidFill>
                          <a:effectLst/>
                          <a:latin typeface="+mn-lt"/>
                          <a:ea typeface="+mn-ea"/>
                          <a:cs typeface="+mn-cs"/>
                        </a:rPr>
                        <a:t>許多嵌入式網路設備供應商可以提供高級調試支持，使他們能夠與設備所有者合作，驗證記憶體中運行的作業系統的完整性。如果懷疑作業系統受到損害，請聯絡供應商技術支援並尋求此類服務，以便對目前運行的系統進行更徹底的檢查。</a:t>
                      </a:r>
                      <a:endParaRPr lang="zh-TW" altLang="en-US" sz="1800" b="0" i="0" kern="1200" dirty="0">
                        <a:solidFill>
                          <a:schemeClr val="tx1"/>
                        </a:solidFill>
                        <a:effectLst/>
                        <a:latin typeface="+mn-lt"/>
                        <a:ea typeface="+mn-ea"/>
                        <a:cs typeface="+mn-cs"/>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4077921397"/>
                  </a:ext>
                </a:extLst>
              </a:tr>
            </a:tbl>
          </a:graphicData>
        </a:graphic>
      </p:graphicFrame>
      <p:sp>
        <p:nvSpPr>
          <p:cNvPr id="7" name="投影片編號版面配置區 6"/>
          <p:cNvSpPr>
            <a:spLocks noGrp="1"/>
          </p:cNvSpPr>
          <p:nvPr>
            <p:ph type="sldNum" sz="quarter" idx="12"/>
          </p:nvPr>
        </p:nvSpPr>
        <p:spPr/>
        <p:txBody>
          <a:bodyPr/>
          <a:lstStyle/>
          <a:p>
            <a:fld id="{D16C3A51-89D0-4E4D-AA61-5A30A561532A}" type="slidenum">
              <a:rPr lang="zh-TW" altLang="en-US" smtClean="0"/>
              <a:pPr/>
              <a:t>80</a:t>
            </a:fld>
            <a:endParaRPr lang="zh-TW" altLang="en-US"/>
          </a:p>
        </p:txBody>
      </p:sp>
    </p:spTree>
    <p:extLst>
      <p:ext uri="{BB962C8B-B14F-4D97-AF65-F5344CB8AC3E}">
        <p14:creationId xmlns:p14="http://schemas.microsoft.com/office/powerpoint/2010/main" val="229344302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5772150" y="1825625"/>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800" b="0" i="0" u="none" strike="noStrike" cap="none" normalizeH="0" baseline="0" dirty="0">
                <a:ln>
                  <a:noFill/>
                </a:ln>
                <a:solidFill>
                  <a:schemeClr val="tx1"/>
                </a:solidFill>
                <a:effectLst/>
                <a:latin typeface="Arial" panose="020B0604020202020204" pitchFamily="34" charset="0"/>
              </a:rPr>
              <a:t/>
            </a:r>
            <a:br>
              <a:rPr kumimoji="0" lang="zh-TW" altLang="zh-TW" sz="1800" b="0" i="0" u="none" strike="noStrike" cap="none" normalizeH="0" baseline="0" dirty="0">
                <a:ln>
                  <a:noFill/>
                </a:ln>
                <a:solidFill>
                  <a:schemeClr val="tx1"/>
                </a:solidFill>
                <a:effectLst/>
                <a:latin typeface="Arial" panose="020B0604020202020204" pitchFamily="34" charset="0"/>
              </a:rPr>
            </a:br>
            <a:endParaRPr kumimoji="0" lang="zh-TW" altLang="zh-TW" sz="1800" b="0" i="0" u="none" strike="noStrike" cap="none" normalizeH="0" baseline="0" dirty="0">
              <a:ln>
                <a:noFill/>
              </a:ln>
              <a:solidFill>
                <a:schemeClr val="tx1"/>
              </a:solidFill>
              <a:effectLst/>
              <a:latin typeface="Arial" panose="020B0604020202020204" pitchFamily="34" charset="0"/>
            </a:endParaRPr>
          </a:p>
        </p:txBody>
      </p:sp>
      <p:graphicFrame>
        <p:nvGraphicFramePr>
          <p:cNvPr id="4" name="表格 3"/>
          <p:cNvGraphicFramePr>
            <a:graphicFrameLocks noGrp="1"/>
          </p:cNvGraphicFramePr>
          <p:nvPr>
            <p:extLst>
              <p:ext uri="{D42A27DB-BD31-4B8C-83A1-F6EECF244321}">
                <p14:modId xmlns:p14="http://schemas.microsoft.com/office/powerpoint/2010/main" val="1817336642"/>
              </p:ext>
            </p:extLst>
          </p:nvPr>
        </p:nvGraphicFramePr>
        <p:xfrm>
          <a:off x="184410" y="219187"/>
          <a:ext cx="11419986" cy="6384560"/>
        </p:xfrm>
        <a:graphic>
          <a:graphicData uri="http://schemas.openxmlformats.org/drawingml/2006/table">
            <a:tbl>
              <a:tblPr firstRow="1" bandRow="1">
                <a:tableStyleId>{5C22544A-7EE6-4342-B048-85BDC9FD1C3A}</a:tableStyleId>
              </a:tblPr>
              <a:tblGrid>
                <a:gridCol w="11419986">
                  <a:extLst>
                    <a:ext uri="{9D8B030D-6E8A-4147-A177-3AD203B41FA5}">
                      <a16:colId xmlns:a16="http://schemas.microsoft.com/office/drawing/2014/main" val="3994818564"/>
                    </a:ext>
                  </a:extLst>
                </a:gridCol>
              </a:tblGrid>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dirty="0" smtClean="0"/>
                        <a:t>8.</a:t>
                      </a:r>
                      <a:r>
                        <a:rPr lang="zh-TW" altLang="en-US" sz="2800" dirty="0" smtClean="0"/>
                        <a:t>憑證存取</a:t>
                      </a:r>
                      <a:r>
                        <a:rPr lang="en-US" altLang="zh-TW" sz="2800" dirty="0" smtClean="0"/>
                        <a:t>Credential Access</a:t>
                      </a:r>
                      <a:r>
                        <a:rPr lang="zh-TW" altLang="en-US" sz="2800" dirty="0" smtClean="0"/>
                        <a:t> 戰術的</a:t>
                      </a:r>
                      <a:r>
                        <a:rPr lang="en-US" altLang="zh-TW" sz="2800" dirty="0" smtClean="0"/>
                        <a:t>17</a:t>
                      </a:r>
                      <a:r>
                        <a:rPr lang="zh-TW" altLang="en-US" sz="2800" dirty="0" smtClean="0"/>
                        <a:t>大</a:t>
                      </a:r>
                      <a:r>
                        <a:rPr lang="zh-TW" altLang="en-US" sz="2800" dirty="0"/>
                        <a:t>類型技術</a:t>
                      </a:r>
                      <a:r>
                        <a:rPr lang="en-US" altLang="zh-TW" sz="2800" dirty="0"/>
                        <a:t>(Techniques)</a:t>
                      </a:r>
                    </a:p>
                  </a:txBody>
                  <a:tcPr/>
                </a:tc>
                <a:extLst>
                  <a:ext uri="{0D108BD9-81ED-4DB2-BD59-A6C34878D82A}">
                    <a16:rowId xmlns:a16="http://schemas.microsoft.com/office/drawing/2014/main" val="826265273"/>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a:t>1</a:t>
                      </a:r>
                      <a:r>
                        <a:rPr lang="en-US" altLang="zh-TW" sz="2800" b="1" dirty="0" smtClean="0"/>
                        <a:t>.</a:t>
                      </a:r>
                      <a:r>
                        <a:rPr lang="zh-TW" altLang="en-US" sz="2800" b="1" dirty="0" smtClean="0"/>
                        <a:t>中間對手</a:t>
                      </a:r>
                      <a:r>
                        <a:rPr lang="en-US" altLang="zh-TW" sz="2800" b="1" dirty="0" smtClean="0"/>
                        <a:t>(3)</a:t>
                      </a:r>
                      <a:r>
                        <a:rPr lang="zh-TW" altLang="en-US" sz="2800" b="1" dirty="0" smtClean="0"/>
                        <a:t> </a:t>
                      </a:r>
                      <a:r>
                        <a:rPr lang="en-US" altLang="zh-TW" sz="2800" b="1" dirty="0" smtClean="0"/>
                        <a:t>Adversary-in-the-Middle</a:t>
                      </a:r>
                      <a:endParaRPr lang="en-US" altLang="zh-TW" sz="2800" b="1" dirty="0"/>
                    </a:p>
                  </a:txBody>
                  <a:tcPr/>
                </a:tc>
                <a:extLst>
                  <a:ext uri="{0D108BD9-81ED-4DB2-BD59-A6C34878D82A}">
                    <a16:rowId xmlns:a16="http://schemas.microsoft.com/office/drawing/2014/main" val="1535378437"/>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smtClean="0"/>
                        <a:t>2.</a:t>
                      </a:r>
                      <a:r>
                        <a:rPr lang="zh-TW" altLang="en-US" sz="2800" b="1" dirty="0" smtClean="0"/>
                        <a:t>暴力破解</a:t>
                      </a:r>
                      <a:r>
                        <a:rPr lang="en-US" altLang="zh-TW" sz="2800" b="1" dirty="0" smtClean="0"/>
                        <a:t>(4) Brute Force</a:t>
                      </a:r>
                      <a:endParaRPr lang="zh-TW" altLang="en-US" sz="2800" b="1" dirty="0"/>
                    </a:p>
                  </a:txBody>
                  <a:tcPr>
                    <a:solidFill>
                      <a:schemeClr val="accent6">
                        <a:lumMod val="20000"/>
                        <a:lumOff val="80000"/>
                      </a:schemeClr>
                    </a:solidFill>
                  </a:tcPr>
                </a:tc>
                <a:extLst>
                  <a:ext uri="{0D108BD9-81ED-4DB2-BD59-A6C34878D82A}">
                    <a16:rowId xmlns:a16="http://schemas.microsoft.com/office/drawing/2014/main" val="3624120180"/>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smtClean="0"/>
                        <a:t>3.</a:t>
                      </a:r>
                      <a:r>
                        <a:rPr lang="zh-TW" altLang="en-US" sz="2800" b="1" dirty="0" smtClean="0"/>
                        <a:t>來自密碼儲存的憑證</a:t>
                      </a:r>
                      <a:r>
                        <a:rPr lang="en-US" altLang="zh-TW" sz="2800" b="1" dirty="0" smtClean="0"/>
                        <a:t>(6)</a:t>
                      </a:r>
                      <a:r>
                        <a:rPr lang="zh-TW" altLang="en-US" sz="2800" b="1" dirty="0" smtClean="0"/>
                        <a:t> </a:t>
                      </a:r>
                      <a:r>
                        <a:rPr lang="en-US" altLang="zh-TW" sz="2800" b="1" dirty="0" smtClean="0"/>
                        <a:t>Credentials from Password Stores</a:t>
                      </a:r>
                    </a:p>
                  </a:txBody>
                  <a:tcPr>
                    <a:solidFill>
                      <a:schemeClr val="accent6">
                        <a:lumMod val="20000"/>
                        <a:lumOff val="80000"/>
                      </a:schemeClr>
                    </a:solidFill>
                  </a:tcPr>
                </a:tc>
                <a:extLst>
                  <a:ext uri="{0D108BD9-81ED-4DB2-BD59-A6C34878D82A}">
                    <a16:rowId xmlns:a16="http://schemas.microsoft.com/office/drawing/2014/main" val="943303741"/>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a:t>4</a:t>
                      </a:r>
                      <a:r>
                        <a:rPr lang="en-US" altLang="zh-TW" sz="2800" b="1" dirty="0" smtClean="0"/>
                        <a:t>.</a:t>
                      </a:r>
                      <a:r>
                        <a:rPr lang="zh-TW" altLang="en-US" sz="2800" b="1" dirty="0" smtClean="0"/>
                        <a:t>利用憑證存取 </a:t>
                      </a:r>
                      <a:r>
                        <a:rPr lang="en-US" altLang="zh-TW" sz="2800" b="1" dirty="0" smtClean="0"/>
                        <a:t>Exploitation for Credential Access</a:t>
                      </a:r>
                      <a:endParaRPr lang="en-US" altLang="zh-TW" sz="2800" b="1" dirty="0"/>
                    </a:p>
                  </a:txBody>
                  <a:tcPr>
                    <a:solidFill>
                      <a:schemeClr val="accent6">
                        <a:lumMod val="20000"/>
                        <a:lumOff val="80000"/>
                      </a:schemeClr>
                    </a:solidFill>
                  </a:tcPr>
                </a:tc>
                <a:extLst>
                  <a:ext uri="{0D108BD9-81ED-4DB2-BD59-A6C34878D82A}">
                    <a16:rowId xmlns:a16="http://schemas.microsoft.com/office/drawing/2014/main" val="1413733454"/>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a:t>5</a:t>
                      </a:r>
                      <a:r>
                        <a:rPr lang="en-US" altLang="zh-TW" sz="2800" b="1" dirty="0" smtClean="0"/>
                        <a:t>.</a:t>
                      </a:r>
                      <a:r>
                        <a:rPr lang="zh-TW" altLang="en-US" sz="2800" b="1" dirty="0" smtClean="0"/>
                        <a:t>強制認證 </a:t>
                      </a:r>
                      <a:r>
                        <a:rPr lang="en-US" altLang="zh-TW" sz="2800" b="1" dirty="0" smtClean="0"/>
                        <a:t>Forced Authentication</a:t>
                      </a:r>
                      <a:endParaRPr lang="en-US" altLang="zh-TW" sz="2800" b="1" dirty="0"/>
                    </a:p>
                  </a:txBody>
                  <a:tcPr>
                    <a:solidFill>
                      <a:schemeClr val="accent6">
                        <a:lumMod val="20000"/>
                        <a:lumOff val="80000"/>
                      </a:schemeClr>
                    </a:solidFill>
                  </a:tcPr>
                </a:tc>
                <a:extLst>
                  <a:ext uri="{0D108BD9-81ED-4DB2-BD59-A6C34878D82A}">
                    <a16:rowId xmlns:a16="http://schemas.microsoft.com/office/drawing/2014/main" val="1450935706"/>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a:t>6</a:t>
                      </a:r>
                      <a:r>
                        <a:rPr lang="en-US" altLang="zh-TW" sz="2800" b="1" dirty="0" smtClean="0"/>
                        <a:t>.</a:t>
                      </a:r>
                      <a:r>
                        <a:rPr lang="zh-TW" altLang="en-US" sz="2800" b="1" dirty="0" smtClean="0"/>
                        <a:t>偽造網路憑證</a:t>
                      </a:r>
                      <a:r>
                        <a:rPr lang="en-US" altLang="zh-TW" sz="2800" b="1" dirty="0" smtClean="0"/>
                        <a:t>(2)</a:t>
                      </a:r>
                      <a:r>
                        <a:rPr lang="zh-TW" altLang="en-US" sz="2800" b="1" dirty="0" smtClean="0"/>
                        <a:t> </a:t>
                      </a:r>
                      <a:r>
                        <a:rPr lang="en-US" altLang="zh-TW" sz="2800" b="1" dirty="0" smtClean="0"/>
                        <a:t>Forge Web Credentials</a:t>
                      </a:r>
                      <a:endParaRPr lang="en-US" altLang="zh-TW" sz="2800" b="1" dirty="0"/>
                    </a:p>
                  </a:txBody>
                  <a:tcPr/>
                </a:tc>
                <a:extLst>
                  <a:ext uri="{0D108BD9-81ED-4DB2-BD59-A6C34878D82A}">
                    <a16:rowId xmlns:a16="http://schemas.microsoft.com/office/drawing/2014/main" val="1260882538"/>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a:t>7</a:t>
                      </a:r>
                      <a:r>
                        <a:rPr lang="en-US" altLang="zh-TW" sz="2800" b="1" dirty="0" smtClean="0"/>
                        <a:t>.</a:t>
                      </a:r>
                      <a:r>
                        <a:rPr lang="zh-TW" altLang="en-US" sz="2800" b="1" dirty="0" smtClean="0"/>
                        <a:t>輸入捕捉</a:t>
                      </a:r>
                      <a:r>
                        <a:rPr lang="en-US" altLang="zh-TW" sz="2800" b="1" dirty="0" smtClean="0"/>
                        <a:t>(4)</a:t>
                      </a:r>
                      <a:r>
                        <a:rPr lang="zh-TW" altLang="en-US" sz="2800" b="1" dirty="0" smtClean="0"/>
                        <a:t> </a:t>
                      </a:r>
                      <a:r>
                        <a:rPr lang="en-US" altLang="zh-TW" sz="2800" b="1" dirty="0" smtClean="0"/>
                        <a:t>Input Capture</a:t>
                      </a:r>
                      <a:endParaRPr lang="en-US" altLang="zh-TW" sz="2800" b="1" dirty="0"/>
                    </a:p>
                  </a:txBody>
                  <a:tcPr/>
                </a:tc>
                <a:extLst>
                  <a:ext uri="{0D108BD9-81ED-4DB2-BD59-A6C34878D82A}">
                    <a16:rowId xmlns:a16="http://schemas.microsoft.com/office/drawing/2014/main" val="211472250"/>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a:t>8</a:t>
                      </a:r>
                      <a:r>
                        <a:rPr lang="en-US" altLang="zh-TW" sz="2800" b="1" dirty="0" smtClean="0"/>
                        <a:t>.</a:t>
                      </a:r>
                      <a:r>
                        <a:rPr lang="zh-TW" altLang="en-US" sz="2800" b="1" dirty="0" smtClean="0"/>
                        <a:t>修改認證流程</a:t>
                      </a:r>
                      <a:r>
                        <a:rPr lang="en-US" altLang="zh-TW" sz="2800" b="1" dirty="0" smtClean="0"/>
                        <a:t>(8)</a:t>
                      </a:r>
                      <a:r>
                        <a:rPr lang="zh-TW" altLang="en-US" sz="2800" b="1" dirty="0" smtClean="0"/>
                        <a:t> </a:t>
                      </a:r>
                      <a:r>
                        <a:rPr lang="en-US" altLang="zh-TW" sz="2800" b="1" dirty="0" smtClean="0"/>
                        <a:t>Modify Authentication Process</a:t>
                      </a:r>
                      <a:endParaRPr lang="en-US" altLang="zh-TW" sz="2800" b="1" dirty="0"/>
                    </a:p>
                  </a:txBody>
                  <a:tcPr/>
                </a:tc>
                <a:extLst>
                  <a:ext uri="{0D108BD9-81ED-4DB2-BD59-A6C34878D82A}">
                    <a16:rowId xmlns:a16="http://schemas.microsoft.com/office/drawing/2014/main" val="1551759250"/>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smtClean="0"/>
                        <a:t>9.</a:t>
                      </a:r>
                      <a:r>
                        <a:rPr lang="zh-TW" altLang="en-US" sz="2800" b="1" dirty="0" smtClean="0"/>
                        <a:t>多重身份驗證攔截 </a:t>
                      </a:r>
                      <a:r>
                        <a:rPr lang="en-US" altLang="zh-TW" sz="2800" b="1" dirty="0" smtClean="0"/>
                        <a:t>Multi-Factor Authentication Interception</a:t>
                      </a:r>
                      <a:endParaRPr lang="en-US" altLang="zh-TW" sz="2800" b="1" dirty="0"/>
                    </a:p>
                  </a:txBody>
                  <a:tcPr/>
                </a:tc>
                <a:extLst>
                  <a:ext uri="{0D108BD9-81ED-4DB2-BD59-A6C34878D82A}">
                    <a16:rowId xmlns:a16="http://schemas.microsoft.com/office/drawing/2014/main" val="804109124"/>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smtClean="0"/>
                        <a:t>10.</a:t>
                      </a:r>
                      <a:r>
                        <a:rPr lang="zh-TW" altLang="en-US" sz="2800" b="1" dirty="0" smtClean="0"/>
                        <a:t>多重身份驗證請求生成 </a:t>
                      </a:r>
                      <a:r>
                        <a:rPr lang="en-US" altLang="zh-TW" sz="2800" b="1" dirty="0" smtClean="0"/>
                        <a:t>Multi-Factor Authentication Request Generation</a:t>
                      </a:r>
                      <a:endParaRPr lang="en-US" altLang="zh-TW" sz="2800" b="1" dirty="0"/>
                    </a:p>
                  </a:txBody>
                  <a:tcPr/>
                </a:tc>
                <a:extLst>
                  <a:ext uri="{0D108BD9-81ED-4DB2-BD59-A6C34878D82A}">
                    <a16:rowId xmlns:a16="http://schemas.microsoft.com/office/drawing/2014/main" val="1064759317"/>
                  </a:ext>
                </a:extLst>
              </a:tr>
            </a:tbl>
          </a:graphicData>
        </a:graphic>
      </p:graphicFrame>
      <p:sp>
        <p:nvSpPr>
          <p:cNvPr id="2" name="投影片編號版面配置區 1"/>
          <p:cNvSpPr>
            <a:spLocks noGrp="1"/>
          </p:cNvSpPr>
          <p:nvPr>
            <p:ph type="sldNum" sz="quarter" idx="12"/>
          </p:nvPr>
        </p:nvSpPr>
        <p:spPr/>
        <p:txBody>
          <a:bodyPr/>
          <a:lstStyle/>
          <a:p>
            <a:fld id="{D16C3A51-89D0-4E4D-AA61-5A30A561532A}" type="slidenum">
              <a:rPr lang="zh-TW" altLang="en-US" smtClean="0"/>
              <a:pPr/>
              <a:t>81</a:t>
            </a:fld>
            <a:endParaRPr lang="zh-TW" altLang="en-US"/>
          </a:p>
        </p:txBody>
      </p:sp>
      <p:sp>
        <p:nvSpPr>
          <p:cNvPr id="7" name="文字方塊 6"/>
          <p:cNvSpPr txBox="1"/>
          <p:nvPr/>
        </p:nvSpPr>
        <p:spPr>
          <a:xfrm>
            <a:off x="3657600" y="5951913"/>
            <a:ext cx="45719" cy="369332"/>
          </a:xfrm>
          <a:prstGeom prst="rect">
            <a:avLst/>
          </a:prstGeom>
          <a:noFill/>
        </p:spPr>
        <p:txBody>
          <a:bodyPr wrap="square" rtlCol="0">
            <a:spAutoFit/>
          </a:bodyPr>
          <a:lstStyle/>
          <a:p>
            <a:endParaRPr lang="zh-TW" altLang="en-US" dirty="0"/>
          </a:p>
        </p:txBody>
      </p:sp>
      <p:sp>
        <p:nvSpPr>
          <p:cNvPr id="8" name="Rectangle 1"/>
          <p:cNvSpPr>
            <a:spLocks noChangeArrowheads="1"/>
          </p:cNvSpPr>
          <p:nvPr/>
        </p:nvSpPr>
        <p:spPr bwMode="auto">
          <a:xfrm>
            <a:off x="300739" y="481301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800" b="0" i="0" u="none" strike="noStrike" cap="none" normalizeH="0" baseline="0" smtClean="0">
                <a:ln>
                  <a:noFill/>
                </a:ln>
                <a:solidFill>
                  <a:schemeClr val="tx1"/>
                </a:solidFill>
                <a:effectLst/>
                <a:latin typeface="Arial" panose="020B0604020202020204" pitchFamily="34" charset="0"/>
              </a:rPr>
              <a:t/>
            </a:r>
            <a:br>
              <a:rPr kumimoji="0" lang="zh-TW" altLang="zh-TW" sz="1800" b="0" i="0" u="none" strike="noStrike" cap="none" normalizeH="0" baseline="0" smtClean="0">
                <a:ln>
                  <a:noFill/>
                </a:ln>
                <a:solidFill>
                  <a:schemeClr val="tx1"/>
                </a:solidFill>
                <a:effectLst/>
                <a:latin typeface="Arial" panose="020B0604020202020204" pitchFamily="34" charset="0"/>
              </a:rPr>
            </a:br>
            <a:endParaRPr kumimoji="0" lang="zh-TW" altLang="zh-TW" sz="1800" b="0" i="0" u="none" strike="noStrike" cap="none" normalizeH="0" baseline="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56539293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5772150" y="1825625"/>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800" b="0" i="0" u="none" strike="noStrike" cap="none" normalizeH="0" baseline="0" dirty="0">
                <a:ln>
                  <a:noFill/>
                </a:ln>
                <a:solidFill>
                  <a:schemeClr val="tx1"/>
                </a:solidFill>
                <a:effectLst/>
                <a:latin typeface="Arial" panose="020B0604020202020204" pitchFamily="34" charset="0"/>
              </a:rPr>
              <a:t/>
            </a:r>
            <a:br>
              <a:rPr kumimoji="0" lang="zh-TW" altLang="zh-TW" sz="1800" b="0" i="0" u="none" strike="noStrike" cap="none" normalizeH="0" baseline="0" dirty="0">
                <a:ln>
                  <a:noFill/>
                </a:ln>
                <a:solidFill>
                  <a:schemeClr val="tx1"/>
                </a:solidFill>
                <a:effectLst/>
                <a:latin typeface="Arial" panose="020B0604020202020204" pitchFamily="34" charset="0"/>
              </a:rPr>
            </a:br>
            <a:endParaRPr kumimoji="0" lang="zh-TW" altLang="zh-TW" sz="1800" b="0" i="0" u="none" strike="noStrike" cap="none" normalizeH="0" baseline="0" dirty="0">
              <a:ln>
                <a:noFill/>
              </a:ln>
              <a:solidFill>
                <a:schemeClr val="tx1"/>
              </a:solidFill>
              <a:effectLst/>
              <a:latin typeface="Arial" panose="020B0604020202020204" pitchFamily="34" charset="0"/>
            </a:endParaRPr>
          </a:p>
        </p:txBody>
      </p:sp>
      <p:graphicFrame>
        <p:nvGraphicFramePr>
          <p:cNvPr id="4" name="表格 3"/>
          <p:cNvGraphicFramePr>
            <a:graphicFrameLocks noGrp="1"/>
          </p:cNvGraphicFramePr>
          <p:nvPr>
            <p:extLst>
              <p:ext uri="{D42A27DB-BD31-4B8C-83A1-F6EECF244321}">
                <p14:modId xmlns:p14="http://schemas.microsoft.com/office/powerpoint/2010/main" val="2029736166"/>
              </p:ext>
            </p:extLst>
          </p:nvPr>
        </p:nvGraphicFramePr>
        <p:xfrm>
          <a:off x="184410" y="219187"/>
          <a:ext cx="11419986" cy="4752656"/>
        </p:xfrm>
        <a:graphic>
          <a:graphicData uri="http://schemas.openxmlformats.org/drawingml/2006/table">
            <a:tbl>
              <a:tblPr firstRow="1" bandRow="1">
                <a:tableStyleId>{5C22544A-7EE6-4342-B048-85BDC9FD1C3A}</a:tableStyleId>
              </a:tblPr>
              <a:tblGrid>
                <a:gridCol w="11419986">
                  <a:extLst>
                    <a:ext uri="{9D8B030D-6E8A-4147-A177-3AD203B41FA5}">
                      <a16:colId xmlns:a16="http://schemas.microsoft.com/office/drawing/2014/main" val="3994818564"/>
                    </a:ext>
                  </a:extLst>
                </a:gridCol>
              </a:tblGrid>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dirty="0" smtClean="0"/>
                        <a:t>8.</a:t>
                      </a:r>
                      <a:r>
                        <a:rPr lang="zh-TW" altLang="en-US" sz="2800" dirty="0" smtClean="0"/>
                        <a:t>憑證存取</a:t>
                      </a:r>
                      <a:r>
                        <a:rPr lang="en-US" altLang="zh-TW" sz="2800" dirty="0" smtClean="0"/>
                        <a:t>Credential Access</a:t>
                      </a:r>
                      <a:r>
                        <a:rPr lang="zh-TW" altLang="en-US" sz="2800" dirty="0" smtClean="0"/>
                        <a:t> 戰術的</a:t>
                      </a:r>
                      <a:r>
                        <a:rPr lang="en-US" altLang="zh-TW" sz="2800" dirty="0" smtClean="0"/>
                        <a:t>17</a:t>
                      </a:r>
                      <a:r>
                        <a:rPr lang="zh-TW" altLang="en-US" sz="2800" dirty="0" smtClean="0"/>
                        <a:t>大</a:t>
                      </a:r>
                      <a:r>
                        <a:rPr lang="zh-TW" altLang="en-US" sz="2800" dirty="0"/>
                        <a:t>類型技術</a:t>
                      </a:r>
                      <a:r>
                        <a:rPr lang="en-US" altLang="zh-TW" sz="2800" dirty="0"/>
                        <a:t>(Techniques)</a:t>
                      </a:r>
                    </a:p>
                  </a:txBody>
                  <a:tcPr/>
                </a:tc>
                <a:extLst>
                  <a:ext uri="{0D108BD9-81ED-4DB2-BD59-A6C34878D82A}">
                    <a16:rowId xmlns:a16="http://schemas.microsoft.com/office/drawing/2014/main" val="826265273"/>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smtClean="0"/>
                        <a:t>11.</a:t>
                      </a:r>
                      <a:r>
                        <a:rPr lang="zh-TW" altLang="en-US" sz="2800" b="1" dirty="0" smtClean="0"/>
                        <a:t>網路嗅探 </a:t>
                      </a:r>
                      <a:r>
                        <a:rPr lang="en-US" altLang="zh-TW" sz="2800" b="1" dirty="0" smtClean="0"/>
                        <a:t>Network Sniffing</a:t>
                      </a:r>
                      <a:endParaRPr lang="en-US" altLang="zh-TW" sz="2800" b="1" dirty="0"/>
                    </a:p>
                  </a:txBody>
                  <a:tcPr/>
                </a:tc>
                <a:extLst>
                  <a:ext uri="{0D108BD9-81ED-4DB2-BD59-A6C34878D82A}">
                    <a16:rowId xmlns:a16="http://schemas.microsoft.com/office/drawing/2014/main" val="1535378437"/>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smtClean="0"/>
                        <a:t>12.</a:t>
                      </a:r>
                      <a:r>
                        <a:rPr lang="zh-TW" altLang="en-US" sz="2800" b="1" dirty="0" smtClean="0"/>
                        <a:t>作業系統憑證轉儲</a:t>
                      </a:r>
                      <a:r>
                        <a:rPr lang="en-US" altLang="zh-TW" sz="2800" b="1" dirty="0" smtClean="0"/>
                        <a:t>(8)</a:t>
                      </a:r>
                      <a:r>
                        <a:rPr lang="zh-TW" altLang="en-US" sz="2800" b="1" dirty="0" smtClean="0"/>
                        <a:t> </a:t>
                      </a:r>
                      <a:r>
                        <a:rPr lang="en-US" altLang="zh-TW" sz="2800" b="1" dirty="0" smtClean="0"/>
                        <a:t>OS Credential Dumping</a:t>
                      </a:r>
                      <a:endParaRPr lang="zh-TW" altLang="en-US" sz="2800" b="1" dirty="0"/>
                    </a:p>
                  </a:txBody>
                  <a:tcPr>
                    <a:solidFill>
                      <a:schemeClr val="accent6">
                        <a:lumMod val="20000"/>
                        <a:lumOff val="80000"/>
                      </a:schemeClr>
                    </a:solidFill>
                  </a:tcPr>
                </a:tc>
                <a:extLst>
                  <a:ext uri="{0D108BD9-81ED-4DB2-BD59-A6C34878D82A}">
                    <a16:rowId xmlns:a16="http://schemas.microsoft.com/office/drawing/2014/main" val="3624120180"/>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smtClean="0"/>
                        <a:t>13.</a:t>
                      </a:r>
                      <a:r>
                        <a:rPr lang="zh-TW" altLang="en-US" sz="2800" b="1" dirty="0" smtClean="0"/>
                        <a:t>竊取應用程式存取權令牌 </a:t>
                      </a:r>
                      <a:r>
                        <a:rPr lang="en-US" altLang="zh-TW" sz="2800" b="1" dirty="0" smtClean="0"/>
                        <a:t>Steal Application Access Token</a:t>
                      </a:r>
                    </a:p>
                  </a:txBody>
                  <a:tcPr>
                    <a:solidFill>
                      <a:schemeClr val="accent6">
                        <a:lumMod val="20000"/>
                        <a:lumOff val="80000"/>
                      </a:schemeClr>
                    </a:solidFill>
                  </a:tcPr>
                </a:tc>
                <a:extLst>
                  <a:ext uri="{0D108BD9-81ED-4DB2-BD59-A6C34878D82A}">
                    <a16:rowId xmlns:a16="http://schemas.microsoft.com/office/drawing/2014/main" val="943303741"/>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smtClean="0"/>
                        <a:t>14.</a:t>
                      </a:r>
                      <a:r>
                        <a:rPr lang="zh-TW" altLang="en-US" sz="2800" b="1" dirty="0" smtClean="0"/>
                        <a:t>竊取或偽造身份驗證證書 </a:t>
                      </a:r>
                      <a:r>
                        <a:rPr lang="en-US" altLang="zh-TW" sz="2800" b="1" dirty="0" smtClean="0"/>
                        <a:t>Steal or Forge Authentication Certificates</a:t>
                      </a:r>
                      <a:endParaRPr lang="en-US" altLang="zh-TW" sz="2800" b="1" dirty="0"/>
                    </a:p>
                  </a:txBody>
                  <a:tcPr>
                    <a:solidFill>
                      <a:schemeClr val="accent6">
                        <a:lumMod val="20000"/>
                        <a:lumOff val="80000"/>
                      </a:schemeClr>
                    </a:solidFill>
                  </a:tcPr>
                </a:tc>
                <a:extLst>
                  <a:ext uri="{0D108BD9-81ED-4DB2-BD59-A6C34878D82A}">
                    <a16:rowId xmlns:a16="http://schemas.microsoft.com/office/drawing/2014/main" val="1413733454"/>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smtClean="0"/>
                        <a:t>15.</a:t>
                      </a:r>
                      <a:r>
                        <a:rPr lang="zh-TW" altLang="en-US" sz="2800" b="1" dirty="0" smtClean="0"/>
                        <a:t>竊取或偽造 </a:t>
                      </a:r>
                      <a:r>
                        <a:rPr lang="en-US" altLang="zh-TW" sz="2800" b="1" dirty="0" smtClean="0"/>
                        <a:t>Kerberos </a:t>
                      </a:r>
                      <a:r>
                        <a:rPr lang="zh-TW" altLang="en-US" sz="2800" b="1" dirty="0" smtClean="0"/>
                        <a:t>票證</a:t>
                      </a:r>
                      <a:r>
                        <a:rPr lang="en-US" altLang="zh-TW" sz="2800" b="1" dirty="0" smtClean="0"/>
                        <a:t>(4) Steal or Forge Kerberos Tickets</a:t>
                      </a:r>
                      <a:endParaRPr lang="en-US" altLang="zh-TW" sz="2800" b="1" dirty="0"/>
                    </a:p>
                  </a:txBody>
                  <a:tcPr>
                    <a:solidFill>
                      <a:schemeClr val="accent6">
                        <a:lumMod val="20000"/>
                        <a:lumOff val="80000"/>
                      </a:schemeClr>
                    </a:solidFill>
                  </a:tcPr>
                </a:tc>
                <a:extLst>
                  <a:ext uri="{0D108BD9-81ED-4DB2-BD59-A6C34878D82A}">
                    <a16:rowId xmlns:a16="http://schemas.microsoft.com/office/drawing/2014/main" val="1450935706"/>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smtClean="0"/>
                        <a:t>16.</a:t>
                      </a:r>
                      <a:r>
                        <a:rPr lang="zh-TW" altLang="en-US" sz="2800" b="1" dirty="0" smtClean="0"/>
                        <a:t>竊取網路會話 </a:t>
                      </a:r>
                      <a:r>
                        <a:rPr lang="en-US" altLang="zh-TW" sz="2800" b="1" dirty="0" smtClean="0"/>
                        <a:t>Cookie.</a:t>
                      </a:r>
                      <a:r>
                        <a:rPr lang="zh-TW" altLang="en-US" sz="2800" b="1" dirty="0" smtClean="0"/>
                        <a:t> </a:t>
                      </a:r>
                      <a:r>
                        <a:rPr lang="en-US" altLang="zh-TW" sz="2800" b="1" dirty="0" smtClean="0"/>
                        <a:t>Steal Web Session Cookie.</a:t>
                      </a:r>
                      <a:endParaRPr lang="en-US" altLang="zh-TW" sz="2800" b="1" dirty="0"/>
                    </a:p>
                  </a:txBody>
                  <a:tcPr/>
                </a:tc>
                <a:extLst>
                  <a:ext uri="{0D108BD9-81ED-4DB2-BD59-A6C34878D82A}">
                    <a16:rowId xmlns:a16="http://schemas.microsoft.com/office/drawing/2014/main" val="1260882538"/>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smtClean="0"/>
                        <a:t>17.</a:t>
                      </a:r>
                      <a:r>
                        <a:rPr lang="zh-TW" altLang="en-US" sz="2800" b="1" dirty="0" smtClean="0"/>
                        <a:t>不安全的憑證</a:t>
                      </a:r>
                      <a:r>
                        <a:rPr lang="en-US" altLang="zh-TW" sz="2800" b="1" dirty="0" smtClean="0"/>
                        <a:t>(8) Unsecured Credentials</a:t>
                      </a:r>
                      <a:endParaRPr lang="en-US" altLang="zh-TW" sz="2800" b="1" dirty="0"/>
                    </a:p>
                  </a:txBody>
                  <a:tcPr/>
                </a:tc>
                <a:extLst>
                  <a:ext uri="{0D108BD9-81ED-4DB2-BD59-A6C34878D82A}">
                    <a16:rowId xmlns:a16="http://schemas.microsoft.com/office/drawing/2014/main" val="211472250"/>
                  </a:ext>
                </a:extLst>
              </a:tr>
            </a:tbl>
          </a:graphicData>
        </a:graphic>
      </p:graphicFrame>
      <p:sp>
        <p:nvSpPr>
          <p:cNvPr id="2" name="投影片編號版面配置區 1"/>
          <p:cNvSpPr>
            <a:spLocks noGrp="1"/>
          </p:cNvSpPr>
          <p:nvPr>
            <p:ph type="sldNum" sz="quarter" idx="12"/>
          </p:nvPr>
        </p:nvSpPr>
        <p:spPr/>
        <p:txBody>
          <a:bodyPr/>
          <a:lstStyle/>
          <a:p>
            <a:fld id="{D16C3A51-89D0-4E4D-AA61-5A30A561532A}" type="slidenum">
              <a:rPr lang="zh-TW" altLang="en-US" smtClean="0"/>
              <a:pPr/>
              <a:t>82</a:t>
            </a:fld>
            <a:endParaRPr lang="zh-TW" altLang="en-US"/>
          </a:p>
        </p:txBody>
      </p:sp>
      <p:sp>
        <p:nvSpPr>
          <p:cNvPr id="7" name="文字方塊 6"/>
          <p:cNvSpPr txBox="1"/>
          <p:nvPr/>
        </p:nvSpPr>
        <p:spPr>
          <a:xfrm>
            <a:off x="3657600" y="5951913"/>
            <a:ext cx="45719" cy="369332"/>
          </a:xfrm>
          <a:prstGeom prst="rect">
            <a:avLst/>
          </a:prstGeom>
          <a:noFill/>
        </p:spPr>
        <p:txBody>
          <a:bodyPr wrap="square" rtlCol="0">
            <a:spAutoFit/>
          </a:bodyPr>
          <a:lstStyle/>
          <a:p>
            <a:endParaRPr lang="zh-TW" altLang="en-US" dirty="0"/>
          </a:p>
        </p:txBody>
      </p:sp>
      <p:sp>
        <p:nvSpPr>
          <p:cNvPr id="8" name="Rectangle 1"/>
          <p:cNvSpPr>
            <a:spLocks noChangeArrowheads="1"/>
          </p:cNvSpPr>
          <p:nvPr/>
        </p:nvSpPr>
        <p:spPr bwMode="auto">
          <a:xfrm>
            <a:off x="300739" y="481301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800" b="0" i="0" u="none" strike="noStrike" cap="none" normalizeH="0" baseline="0" smtClean="0">
                <a:ln>
                  <a:noFill/>
                </a:ln>
                <a:solidFill>
                  <a:schemeClr val="tx1"/>
                </a:solidFill>
                <a:effectLst/>
                <a:latin typeface="Arial" panose="020B0604020202020204" pitchFamily="34" charset="0"/>
              </a:rPr>
              <a:t/>
            </a:r>
            <a:br>
              <a:rPr kumimoji="0" lang="zh-TW" altLang="zh-TW" sz="1800" b="0" i="0" u="none" strike="noStrike" cap="none" normalizeH="0" baseline="0" smtClean="0">
                <a:ln>
                  <a:noFill/>
                </a:ln>
                <a:solidFill>
                  <a:schemeClr val="tx1"/>
                </a:solidFill>
                <a:effectLst/>
                <a:latin typeface="Arial" panose="020B0604020202020204" pitchFamily="34" charset="0"/>
              </a:rPr>
            </a:br>
            <a:endParaRPr kumimoji="0" lang="zh-TW" altLang="zh-TW" sz="1800" b="0" i="0" u="none" strike="noStrike" cap="none" normalizeH="0" baseline="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03918454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5772150" y="1825625"/>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800" b="0" i="0" u="none" strike="noStrike" cap="none" normalizeH="0" baseline="0" dirty="0">
                <a:ln>
                  <a:noFill/>
                </a:ln>
                <a:solidFill>
                  <a:schemeClr val="tx1"/>
                </a:solidFill>
                <a:effectLst/>
                <a:latin typeface="Arial" panose="020B0604020202020204" pitchFamily="34" charset="0"/>
              </a:rPr>
              <a:t/>
            </a:r>
            <a:br>
              <a:rPr kumimoji="0" lang="zh-TW" altLang="zh-TW" sz="1800" b="0" i="0" u="none" strike="noStrike" cap="none" normalizeH="0" baseline="0" dirty="0">
                <a:ln>
                  <a:noFill/>
                </a:ln>
                <a:solidFill>
                  <a:schemeClr val="tx1"/>
                </a:solidFill>
                <a:effectLst/>
                <a:latin typeface="Arial" panose="020B0604020202020204" pitchFamily="34" charset="0"/>
              </a:rPr>
            </a:br>
            <a:endParaRPr kumimoji="0" lang="zh-TW" altLang="zh-TW" sz="1800" b="0" i="0" u="none" strike="noStrike" cap="none" normalizeH="0" baseline="0" dirty="0">
              <a:ln>
                <a:noFill/>
              </a:ln>
              <a:solidFill>
                <a:schemeClr val="tx1"/>
              </a:solidFill>
              <a:effectLst/>
              <a:latin typeface="Arial" panose="020B0604020202020204" pitchFamily="34" charset="0"/>
            </a:endParaRPr>
          </a:p>
        </p:txBody>
      </p:sp>
      <p:sp>
        <p:nvSpPr>
          <p:cNvPr id="2" name="投影片編號版面配置區 1"/>
          <p:cNvSpPr>
            <a:spLocks noGrp="1"/>
          </p:cNvSpPr>
          <p:nvPr>
            <p:ph type="sldNum" sz="quarter" idx="12"/>
          </p:nvPr>
        </p:nvSpPr>
        <p:spPr/>
        <p:txBody>
          <a:bodyPr/>
          <a:lstStyle/>
          <a:p>
            <a:fld id="{D16C3A51-89D0-4E4D-AA61-5A30A561532A}" type="slidenum">
              <a:rPr lang="zh-TW" altLang="en-US" smtClean="0"/>
              <a:pPr/>
              <a:t>83</a:t>
            </a:fld>
            <a:endParaRPr lang="zh-TW" altLang="en-US"/>
          </a:p>
        </p:txBody>
      </p:sp>
      <p:sp>
        <p:nvSpPr>
          <p:cNvPr id="7" name="文字方塊 6"/>
          <p:cNvSpPr txBox="1"/>
          <p:nvPr/>
        </p:nvSpPr>
        <p:spPr>
          <a:xfrm>
            <a:off x="3657600" y="5951913"/>
            <a:ext cx="45719" cy="369332"/>
          </a:xfrm>
          <a:prstGeom prst="rect">
            <a:avLst/>
          </a:prstGeom>
          <a:noFill/>
        </p:spPr>
        <p:txBody>
          <a:bodyPr wrap="square" rtlCol="0">
            <a:spAutoFit/>
          </a:bodyPr>
          <a:lstStyle/>
          <a:p>
            <a:endParaRPr lang="zh-TW" altLang="en-US" dirty="0"/>
          </a:p>
        </p:txBody>
      </p:sp>
      <p:sp>
        <p:nvSpPr>
          <p:cNvPr id="8" name="Rectangle 1"/>
          <p:cNvSpPr>
            <a:spLocks noChangeArrowheads="1"/>
          </p:cNvSpPr>
          <p:nvPr/>
        </p:nvSpPr>
        <p:spPr bwMode="auto">
          <a:xfrm>
            <a:off x="300739" y="481301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800" b="0" i="0" u="none" strike="noStrike" cap="none" normalizeH="0" baseline="0" smtClean="0">
                <a:ln>
                  <a:noFill/>
                </a:ln>
                <a:solidFill>
                  <a:schemeClr val="tx1"/>
                </a:solidFill>
                <a:effectLst/>
                <a:latin typeface="Arial" panose="020B0604020202020204" pitchFamily="34" charset="0"/>
              </a:rPr>
              <a:t/>
            </a:r>
            <a:br>
              <a:rPr kumimoji="0" lang="zh-TW" altLang="zh-TW" sz="1800" b="0" i="0" u="none" strike="noStrike" cap="none" normalizeH="0" baseline="0" smtClean="0">
                <a:ln>
                  <a:noFill/>
                </a:ln>
                <a:solidFill>
                  <a:schemeClr val="tx1"/>
                </a:solidFill>
                <a:effectLst/>
                <a:latin typeface="Arial" panose="020B0604020202020204" pitchFamily="34" charset="0"/>
              </a:rPr>
            </a:br>
            <a:endParaRPr kumimoji="0" lang="zh-TW" altLang="zh-TW" sz="1800" b="0" i="0" u="none" strike="noStrike" cap="none" normalizeH="0" baseline="0" smtClean="0">
              <a:ln>
                <a:noFill/>
              </a:ln>
              <a:solidFill>
                <a:schemeClr val="tx1"/>
              </a:solidFill>
              <a:effectLst/>
              <a:latin typeface="Arial" panose="020B0604020202020204" pitchFamily="34" charset="0"/>
            </a:endParaRPr>
          </a:p>
        </p:txBody>
      </p:sp>
      <p:graphicFrame>
        <p:nvGraphicFramePr>
          <p:cNvPr id="9" name="表格 8"/>
          <p:cNvGraphicFramePr>
            <a:graphicFrameLocks noGrp="1"/>
          </p:cNvGraphicFramePr>
          <p:nvPr>
            <p:extLst>
              <p:ext uri="{D42A27DB-BD31-4B8C-83A1-F6EECF244321}">
                <p14:modId xmlns:p14="http://schemas.microsoft.com/office/powerpoint/2010/main" val="3672705983"/>
              </p:ext>
            </p:extLst>
          </p:nvPr>
        </p:nvGraphicFramePr>
        <p:xfrm>
          <a:off x="0" y="746489"/>
          <a:ext cx="12192000" cy="5638800"/>
        </p:xfrm>
        <a:graphic>
          <a:graphicData uri="http://schemas.openxmlformats.org/drawingml/2006/table">
            <a:tbl>
              <a:tblPr/>
              <a:tblGrid>
                <a:gridCol w="1498294">
                  <a:extLst>
                    <a:ext uri="{9D8B030D-6E8A-4147-A177-3AD203B41FA5}">
                      <a16:colId xmlns:a16="http://schemas.microsoft.com/office/drawing/2014/main" val="2340207979"/>
                    </a:ext>
                  </a:extLst>
                </a:gridCol>
                <a:gridCol w="4494882">
                  <a:extLst>
                    <a:ext uri="{9D8B030D-6E8A-4147-A177-3AD203B41FA5}">
                      <a16:colId xmlns:a16="http://schemas.microsoft.com/office/drawing/2014/main" val="3916782922"/>
                    </a:ext>
                  </a:extLst>
                </a:gridCol>
                <a:gridCol w="6198824">
                  <a:extLst>
                    <a:ext uri="{9D8B030D-6E8A-4147-A177-3AD203B41FA5}">
                      <a16:colId xmlns:a16="http://schemas.microsoft.com/office/drawing/2014/main" val="3624820175"/>
                    </a:ext>
                  </a:extLst>
                </a:gridCol>
              </a:tblGrid>
              <a:tr h="0">
                <a:tc gridSpan="3">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2000" b="0" i="0" u="none" strike="noStrike" cap="none" normalizeH="0" baseline="0" dirty="0">
                          <a:ln>
                            <a:noFill/>
                          </a:ln>
                          <a:solidFill>
                            <a:srgbClr val="39434C"/>
                          </a:solidFill>
                          <a:effectLst/>
                          <a:latin typeface="Arial" panose="020B0604020202020204" pitchFamily="34" charset="0"/>
                          <a:ea typeface="Roboto-Regular"/>
                        </a:rPr>
                        <a:t>Sub-techniques </a:t>
                      </a:r>
                      <a:r>
                        <a:rPr kumimoji="0" lang="zh-TW" altLang="zh-TW" sz="2000" b="0" i="0" u="none" strike="noStrike" cap="none" normalizeH="0" baseline="0" dirty="0" smtClean="0">
                          <a:ln>
                            <a:noFill/>
                          </a:ln>
                          <a:solidFill>
                            <a:srgbClr val="39434C"/>
                          </a:solidFill>
                          <a:effectLst/>
                          <a:latin typeface="Arial" panose="020B0604020202020204" pitchFamily="34" charset="0"/>
                          <a:ea typeface="Roboto-Regular"/>
                        </a:rPr>
                        <a:t>(</a:t>
                      </a:r>
                      <a:r>
                        <a:rPr kumimoji="0" lang="en-US" altLang="zh-TW" sz="2000" b="0" i="0" u="none" strike="noStrike" cap="none" normalizeH="0" baseline="0" dirty="0" smtClean="0">
                          <a:ln>
                            <a:noFill/>
                          </a:ln>
                          <a:solidFill>
                            <a:srgbClr val="39434C"/>
                          </a:solidFill>
                          <a:effectLst/>
                          <a:latin typeface="Arial" panose="020B0604020202020204" pitchFamily="34" charset="0"/>
                          <a:ea typeface="Roboto-Regular"/>
                        </a:rPr>
                        <a:t>3</a:t>
                      </a:r>
                      <a:r>
                        <a:rPr kumimoji="0" lang="zh-TW" altLang="zh-TW" sz="2000" b="0" i="0" u="none" strike="noStrike" cap="none" normalizeH="0" baseline="0" dirty="0" smtClean="0">
                          <a:ln>
                            <a:noFill/>
                          </a:ln>
                          <a:solidFill>
                            <a:srgbClr val="39434C"/>
                          </a:solidFill>
                          <a:effectLst/>
                          <a:latin typeface="Arial" panose="020B0604020202020204" pitchFamily="34" charset="0"/>
                          <a:ea typeface="Roboto-Regular"/>
                        </a:rPr>
                        <a:t>)</a:t>
                      </a:r>
                      <a:endParaRPr kumimoji="0" lang="zh-TW" altLang="zh-TW" sz="2000" b="0" i="0" u="none" strike="noStrike" cap="none" normalizeH="0" baseline="0" dirty="0">
                        <a:ln>
                          <a:noFill/>
                        </a:ln>
                        <a:solidFill>
                          <a:srgbClr val="39434C"/>
                        </a:solidFill>
                        <a:effectLst/>
                        <a:latin typeface="Arial" panose="020B0604020202020204" pitchFamily="34" charset="0"/>
                        <a:ea typeface="Roboto-Regular"/>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4D67C"/>
                    </a:solidFill>
                  </a:tcPr>
                </a:tc>
                <a:tc hMerge="1">
                  <a:txBody>
                    <a:bodyPr/>
                    <a:lstStyle/>
                    <a:p>
                      <a:pPr algn="l" fontAlgn="b"/>
                      <a:endParaRPr lang="en-US" dirty="0">
                        <a:effectLst/>
                      </a:endParaRPr>
                    </a:p>
                  </a:txBody>
                  <a:tcPr anchor="b">
                    <a:lnL w="9525" cap="flat" cmpd="sng" algn="ctr">
                      <a:solidFill>
                        <a:srgbClr val="DFDFDF"/>
                      </a:solidFill>
                      <a:prstDash val="solid"/>
                      <a:round/>
                      <a:headEnd type="none" w="med" len="med"/>
                      <a:tailEnd type="none" w="med" len="med"/>
                    </a:lnL>
                    <a:lnR>
                      <a:noFill/>
                    </a:lnR>
                    <a:lnT w="9525" cap="flat" cmpd="sng" algn="ctr">
                      <a:solidFill>
                        <a:srgbClr val="A0CD9D"/>
                      </a:solidFill>
                      <a:prstDash val="solid"/>
                      <a:round/>
                      <a:headEnd type="none" w="med" len="med"/>
                      <a:tailEnd type="none" w="med" len="med"/>
                    </a:lnT>
                    <a:lnB w="9525" cap="flat" cmpd="sng" algn="ctr">
                      <a:solidFill>
                        <a:srgbClr val="E0CC9D"/>
                      </a:solidFill>
                      <a:prstDash val="solid"/>
                      <a:round/>
                      <a:headEnd type="none" w="med" len="med"/>
                      <a:tailEnd type="none" w="med" len="med"/>
                    </a:lnB>
                  </a:tcPr>
                </a:tc>
                <a:tc hMerge="1">
                  <a:txBody>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zh-TW" sz="2000" b="0" i="0" u="none" strike="noStrike" cap="none" normalizeH="0" baseline="0" dirty="0">
                        <a:ln>
                          <a:noFill/>
                        </a:ln>
                        <a:solidFill>
                          <a:srgbClr val="39434C"/>
                        </a:solidFill>
                        <a:effectLst/>
                        <a:latin typeface="Arial" panose="020B0604020202020204" pitchFamily="34" charset="0"/>
                        <a:ea typeface="Roboto-Regular"/>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94320160"/>
                  </a:ext>
                </a:extLst>
              </a:tr>
              <a:tr h="0">
                <a:tc>
                  <a:txBody>
                    <a:bodyPr/>
                    <a:lstStyle/>
                    <a:p>
                      <a:pPr algn="l" fontAlgn="b"/>
                      <a:r>
                        <a:rPr lang="en-US" sz="2000" dirty="0">
                          <a:effectLst/>
                        </a:rPr>
                        <a:t>ID</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4D67C"/>
                    </a:solidFill>
                  </a:tcPr>
                </a:tc>
                <a:tc>
                  <a:txBody>
                    <a:bodyPr/>
                    <a:lstStyle/>
                    <a:p>
                      <a:pPr algn="l" fontAlgn="b"/>
                      <a:r>
                        <a:rPr lang="en-US" sz="2000" dirty="0">
                          <a:effectLst/>
                        </a:rPr>
                        <a:t>Name</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4D67C"/>
                    </a:solidFill>
                  </a:tcPr>
                </a:tc>
                <a:tc>
                  <a:txBody>
                    <a:bodyPr/>
                    <a:lstStyle/>
                    <a:p>
                      <a:pPr algn="l" fontAlgn="b"/>
                      <a:r>
                        <a:rPr lang="en-US" altLang="zh-TW" sz="2000" dirty="0" smtClean="0">
                          <a:effectLst/>
                        </a:rPr>
                        <a:t>Description</a:t>
                      </a:r>
                      <a:endParaRPr lang="en-US" sz="2000" dirty="0">
                        <a:effectLst/>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4D67C"/>
                    </a:solidFill>
                  </a:tcPr>
                </a:tc>
                <a:extLst>
                  <a:ext uri="{0D108BD9-81ED-4DB2-BD59-A6C34878D82A}">
                    <a16:rowId xmlns:a16="http://schemas.microsoft.com/office/drawing/2014/main" val="1934092260"/>
                  </a:ext>
                </a:extLst>
              </a:tr>
              <a:tr h="0">
                <a:tc>
                  <a:txBody>
                    <a:bodyPr/>
                    <a:lstStyle/>
                    <a:p>
                      <a:pPr fontAlgn="t"/>
                      <a:r>
                        <a:rPr lang="en-US" altLang="zh-TW" sz="2000" dirty="0" smtClean="0">
                          <a:hlinkClick r:id="rId2"/>
                        </a:rPr>
                        <a:t>T1557.001</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4D67C"/>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3"/>
                        </a:rPr>
                        <a:t>LLMNR/NBT-NS Poisoning and SMB </a:t>
                      </a:r>
                      <a:r>
                        <a:rPr lang="en-US" altLang="zh-TW" sz="1800" b="0" i="0" u="none" strike="noStrike" kern="1200" dirty="0" smtClean="0">
                          <a:solidFill>
                            <a:schemeClr val="tx1"/>
                          </a:solidFill>
                          <a:effectLst/>
                          <a:latin typeface="+mn-lt"/>
                          <a:ea typeface="+mn-ea"/>
                          <a:cs typeface="+mn-cs"/>
                          <a:hlinkClick r:id="rId3"/>
                        </a:rPr>
                        <a:t>Relay</a:t>
                      </a:r>
                      <a:endParaRPr lang="en-US" altLang="zh-TW" sz="1800" b="0" i="0" u="none" strike="noStrike" kern="1200" dirty="0" smtClean="0">
                        <a:solidFill>
                          <a:schemeClr val="tx1"/>
                        </a:solidFill>
                        <a:effectLst/>
                        <a:latin typeface="+mn-lt"/>
                        <a:ea typeface="+mn-ea"/>
                        <a:cs typeface="+mn-cs"/>
                      </a:endParaRPr>
                    </a:p>
                    <a:p>
                      <a:pPr fontAlgn="t"/>
                      <a:r>
                        <a:rPr lang="en-US" sz="2000" dirty="0" smtClean="0">
                          <a:effectLst/>
                        </a:rPr>
                        <a:t>LLMNR/NBT-NS </a:t>
                      </a:r>
                      <a:r>
                        <a:rPr lang="zh-TW" altLang="en-US" sz="2000" dirty="0" smtClean="0">
                          <a:effectLst/>
                        </a:rPr>
                        <a:t>中毒和 </a:t>
                      </a:r>
                      <a:r>
                        <a:rPr lang="en-US" sz="2000" dirty="0" smtClean="0">
                          <a:effectLst/>
                        </a:rPr>
                        <a:t>SMB </a:t>
                      </a:r>
                      <a:r>
                        <a:rPr lang="zh-TW" altLang="en-US" sz="2000" dirty="0" smtClean="0">
                          <a:effectLst/>
                        </a:rPr>
                        <a:t>中繼</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4D67C"/>
                    </a:solidFill>
                  </a:tcPr>
                </a:tc>
                <a:tc>
                  <a:txBody>
                    <a:bodyPr/>
                    <a:lstStyle/>
                    <a:p>
                      <a:pPr marL="285750" indent="-285750" fontAlgn="t">
                        <a:buFont typeface="Wingdings" panose="05000000000000000000" pitchFamily="2" charset="2"/>
                        <a:buChar char="n"/>
                      </a:pPr>
                      <a:r>
                        <a:rPr lang="en-US" sz="1800" dirty="0" smtClean="0">
                          <a:effectLst/>
                        </a:rPr>
                        <a:t>By responding to LLMNR/NBT-NS network traffic, adversaries may spoof an authoritative source for name resolution to force communication with an adversary controlled system. This activity may be used to collect or relay authentication materials.</a:t>
                      </a:r>
                    </a:p>
                    <a:p>
                      <a:pPr marL="285750" indent="-285750" fontAlgn="t">
                        <a:buFont typeface="Wingdings" panose="05000000000000000000" pitchFamily="2" charset="2"/>
                        <a:buChar char="n"/>
                      </a:pPr>
                      <a:r>
                        <a:rPr lang="zh-TW" altLang="en-US" sz="1800" dirty="0" smtClean="0">
                          <a:effectLst/>
                        </a:rPr>
                        <a:t>透過回應 </a:t>
                      </a:r>
                      <a:r>
                        <a:rPr lang="en-US" altLang="zh-TW" sz="1800" dirty="0" smtClean="0">
                          <a:effectLst/>
                        </a:rPr>
                        <a:t>LLMNR/NBT-NS </a:t>
                      </a:r>
                      <a:r>
                        <a:rPr lang="zh-TW" altLang="en-US" sz="1800" dirty="0" smtClean="0">
                          <a:effectLst/>
                        </a:rPr>
                        <a:t>網路流量，攻擊者可能會欺騙名稱解析的權威來源，以強制與攻擊者控制的系統進行通訊。此活動可用於收集或轉發身分驗證資料。</a:t>
                      </a:r>
                      <a:endParaRPr lang="en-US" sz="18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4D67C"/>
                    </a:solidFill>
                  </a:tcPr>
                </a:tc>
                <a:extLst>
                  <a:ext uri="{0D108BD9-81ED-4DB2-BD59-A6C34878D82A}">
                    <a16:rowId xmlns:a16="http://schemas.microsoft.com/office/drawing/2014/main" val="1331283260"/>
                  </a:ext>
                </a:extLst>
              </a:tr>
              <a:tr h="0">
                <a:tc>
                  <a:txBody>
                    <a:bodyPr/>
                    <a:lstStyle/>
                    <a:p>
                      <a:pPr fontAlgn="t"/>
                      <a:r>
                        <a:rPr lang="en-US" altLang="zh-TW" sz="2000" dirty="0" smtClean="0">
                          <a:hlinkClick r:id="rId4"/>
                        </a:rPr>
                        <a:t>T1557.002</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4D67C"/>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5"/>
                        </a:rPr>
                        <a:t>ARP Cache </a:t>
                      </a:r>
                      <a:r>
                        <a:rPr lang="en-US" altLang="zh-TW" sz="1800" b="0" i="0" u="none" strike="noStrike" kern="1200" dirty="0" smtClean="0">
                          <a:solidFill>
                            <a:schemeClr val="tx1"/>
                          </a:solidFill>
                          <a:effectLst/>
                          <a:latin typeface="+mn-lt"/>
                          <a:ea typeface="+mn-ea"/>
                          <a:cs typeface="+mn-cs"/>
                          <a:hlinkClick r:id="rId5"/>
                        </a:rPr>
                        <a:t>Poisoning</a:t>
                      </a:r>
                      <a:endParaRPr lang="en-US" altLang="zh-TW" sz="1800" b="0" i="0" u="none" strike="noStrike" kern="1200" dirty="0" smtClean="0">
                        <a:solidFill>
                          <a:schemeClr val="tx1"/>
                        </a:solidFill>
                        <a:effectLst/>
                        <a:latin typeface="+mn-lt"/>
                        <a:ea typeface="+mn-ea"/>
                        <a:cs typeface="+mn-cs"/>
                      </a:endParaRPr>
                    </a:p>
                    <a:p>
                      <a:pPr fontAlgn="t"/>
                      <a:r>
                        <a:rPr lang="en-US" sz="2000" dirty="0" smtClean="0">
                          <a:effectLst/>
                        </a:rPr>
                        <a:t>ARP </a:t>
                      </a:r>
                      <a:r>
                        <a:rPr lang="zh-TW" altLang="en-US" sz="2000" dirty="0" smtClean="0">
                          <a:effectLst/>
                        </a:rPr>
                        <a:t>緩存中毒</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4D67C"/>
                    </a:solidFill>
                  </a:tcPr>
                </a:tc>
                <a:tc>
                  <a:txBody>
                    <a:bodyPr/>
                    <a:lstStyle/>
                    <a:p>
                      <a:pPr marL="285750" indent="-285750" fontAlgn="t">
                        <a:buFont typeface="Wingdings" panose="05000000000000000000" pitchFamily="2" charset="2"/>
                        <a:buChar char="n"/>
                      </a:pPr>
                      <a:r>
                        <a:rPr lang="en-US" sz="1800" dirty="0" smtClean="0">
                          <a:effectLst/>
                        </a:rPr>
                        <a:t>Adversaries may poison Address Resolution Protocol (ARP) caches to position themselves between the communication of two or more networked devices. This activity may be used to enable follow-on behaviors such as Network Sniffing or Transmitted Data Manipulation.</a:t>
                      </a:r>
                    </a:p>
                    <a:p>
                      <a:pPr marL="285750" indent="-285750" fontAlgn="t">
                        <a:buFont typeface="Wingdings" panose="05000000000000000000" pitchFamily="2" charset="2"/>
                        <a:buChar char="n"/>
                      </a:pPr>
                      <a:r>
                        <a:rPr lang="zh-TW" altLang="en-US" sz="1800" dirty="0" smtClean="0">
                          <a:effectLst/>
                        </a:rPr>
                        <a:t>攻擊者可能會毒害位址解析協定 </a:t>
                      </a:r>
                      <a:r>
                        <a:rPr lang="en-US" altLang="zh-TW" sz="1800" dirty="0" smtClean="0">
                          <a:effectLst/>
                        </a:rPr>
                        <a:t>(ARP) </a:t>
                      </a:r>
                      <a:r>
                        <a:rPr lang="zh-TW" altLang="en-US" sz="1800" dirty="0" smtClean="0">
                          <a:effectLst/>
                        </a:rPr>
                        <a:t>緩存，以在兩個或多個網路設備的通訊之間定位自己。此活動可用於啟用後續行為，例如網路嗅探或傳輸資料操縱</a:t>
                      </a:r>
                      <a:endParaRPr lang="en-US" sz="18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4D67C"/>
                    </a:solidFill>
                  </a:tcPr>
                </a:tc>
                <a:extLst>
                  <a:ext uri="{0D108BD9-81ED-4DB2-BD59-A6C34878D82A}">
                    <a16:rowId xmlns:a16="http://schemas.microsoft.com/office/drawing/2014/main" val="4237149618"/>
                  </a:ext>
                </a:extLst>
              </a:tr>
            </a:tbl>
          </a:graphicData>
        </a:graphic>
      </p:graphicFrame>
      <p:sp>
        <p:nvSpPr>
          <p:cNvPr id="10" name="矩形 9"/>
          <p:cNvSpPr/>
          <p:nvPr/>
        </p:nvSpPr>
        <p:spPr>
          <a:xfrm>
            <a:off x="0" y="136525"/>
            <a:ext cx="11581055" cy="461665"/>
          </a:xfrm>
          <a:prstGeom prst="rect">
            <a:avLst/>
          </a:prstGeom>
        </p:spPr>
        <p:txBody>
          <a:bodyPr wrap="none">
            <a:spAutoFit/>
          </a:bodyPr>
          <a:lstStyle/>
          <a:p>
            <a:r>
              <a:rPr lang="en-US" altLang="zh-TW" sz="2400" dirty="0"/>
              <a:t>8</a:t>
            </a:r>
            <a:r>
              <a:rPr lang="en-US" altLang="zh-TW" sz="2400" dirty="0" smtClean="0"/>
              <a:t>.</a:t>
            </a:r>
            <a:r>
              <a:rPr lang="zh-TW" altLang="en-US" sz="2400" dirty="0" smtClean="0"/>
              <a:t>憑證存取</a:t>
            </a:r>
            <a:r>
              <a:rPr lang="en-US" altLang="zh-TW" sz="2400" dirty="0" smtClean="0"/>
              <a:t>Credential Access</a:t>
            </a:r>
            <a:r>
              <a:rPr lang="zh-TW" altLang="en-US" sz="2400" dirty="0" smtClean="0"/>
              <a:t> 戰術</a:t>
            </a:r>
            <a:r>
              <a:rPr lang="en-US" altLang="zh-TW" sz="2400" dirty="0" smtClean="0"/>
              <a:t>| 1.</a:t>
            </a:r>
            <a:r>
              <a:rPr lang="zh-TW" altLang="en-US" sz="2400" b="1" dirty="0" smtClean="0">
                <a:solidFill>
                  <a:srgbClr val="FF0000"/>
                </a:solidFill>
              </a:rPr>
              <a:t>中間對手 </a:t>
            </a:r>
            <a:r>
              <a:rPr lang="en-US" altLang="zh-TW" sz="2400" b="1" dirty="0">
                <a:solidFill>
                  <a:srgbClr val="FF0000"/>
                </a:solidFill>
              </a:rPr>
              <a:t>Adversary-in-the-Middle </a:t>
            </a:r>
            <a:r>
              <a:rPr lang="en-US" altLang="zh-TW" sz="2400" dirty="0" smtClean="0"/>
              <a:t>(3)</a:t>
            </a:r>
            <a:r>
              <a:rPr lang="zh-TW" altLang="en-US" sz="2400" dirty="0" smtClean="0"/>
              <a:t>技術</a:t>
            </a:r>
            <a:endParaRPr lang="en-US" altLang="zh-TW" sz="2400" dirty="0"/>
          </a:p>
        </p:txBody>
      </p:sp>
    </p:spTree>
    <p:extLst>
      <p:ext uri="{BB962C8B-B14F-4D97-AF65-F5344CB8AC3E}">
        <p14:creationId xmlns:p14="http://schemas.microsoft.com/office/powerpoint/2010/main" val="331007372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5772150" y="1825625"/>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800" b="0" i="0" u="none" strike="noStrike" cap="none" normalizeH="0" baseline="0" dirty="0">
                <a:ln>
                  <a:noFill/>
                </a:ln>
                <a:solidFill>
                  <a:schemeClr val="tx1"/>
                </a:solidFill>
                <a:effectLst/>
                <a:latin typeface="Arial" panose="020B0604020202020204" pitchFamily="34" charset="0"/>
              </a:rPr>
              <a:t/>
            </a:r>
            <a:br>
              <a:rPr kumimoji="0" lang="zh-TW" altLang="zh-TW" sz="1800" b="0" i="0" u="none" strike="noStrike" cap="none" normalizeH="0" baseline="0" dirty="0">
                <a:ln>
                  <a:noFill/>
                </a:ln>
                <a:solidFill>
                  <a:schemeClr val="tx1"/>
                </a:solidFill>
                <a:effectLst/>
                <a:latin typeface="Arial" panose="020B0604020202020204" pitchFamily="34" charset="0"/>
              </a:rPr>
            </a:br>
            <a:endParaRPr kumimoji="0" lang="zh-TW" altLang="zh-TW" sz="1800" b="0" i="0" u="none" strike="noStrike" cap="none" normalizeH="0" baseline="0" dirty="0">
              <a:ln>
                <a:noFill/>
              </a:ln>
              <a:solidFill>
                <a:schemeClr val="tx1"/>
              </a:solidFill>
              <a:effectLst/>
              <a:latin typeface="Arial" panose="020B0604020202020204" pitchFamily="34" charset="0"/>
            </a:endParaRPr>
          </a:p>
        </p:txBody>
      </p:sp>
      <p:sp>
        <p:nvSpPr>
          <p:cNvPr id="2" name="投影片編號版面配置區 1"/>
          <p:cNvSpPr>
            <a:spLocks noGrp="1"/>
          </p:cNvSpPr>
          <p:nvPr>
            <p:ph type="sldNum" sz="quarter" idx="12"/>
          </p:nvPr>
        </p:nvSpPr>
        <p:spPr/>
        <p:txBody>
          <a:bodyPr/>
          <a:lstStyle/>
          <a:p>
            <a:fld id="{D16C3A51-89D0-4E4D-AA61-5A30A561532A}" type="slidenum">
              <a:rPr lang="zh-TW" altLang="en-US" smtClean="0"/>
              <a:pPr/>
              <a:t>84</a:t>
            </a:fld>
            <a:endParaRPr lang="zh-TW" altLang="en-US"/>
          </a:p>
        </p:txBody>
      </p:sp>
      <p:sp>
        <p:nvSpPr>
          <p:cNvPr id="7" name="文字方塊 6"/>
          <p:cNvSpPr txBox="1"/>
          <p:nvPr/>
        </p:nvSpPr>
        <p:spPr>
          <a:xfrm>
            <a:off x="3657600" y="5951913"/>
            <a:ext cx="45719" cy="369332"/>
          </a:xfrm>
          <a:prstGeom prst="rect">
            <a:avLst/>
          </a:prstGeom>
          <a:noFill/>
        </p:spPr>
        <p:txBody>
          <a:bodyPr wrap="square" rtlCol="0">
            <a:spAutoFit/>
          </a:bodyPr>
          <a:lstStyle/>
          <a:p>
            <a:endParaRPr lang="zh-TW" altLang="en-US" dirty="0"/>
          </a:p>
        </p:txBody>
      </p:sp>
      <p:sp>
        <p:nvSpPr>
          <p:cNvPr id="8" name="Rectangle 1"/>
          <p:cNvSpPr>
            <a:spLocks noChangeArrowheads="1"/>
          </p:cNvSpPr>
          <p:nvPr/>
        </p:nvSpPr>
        <p:spPr bwMode="auto">
          <a:xfrm>
            <a:off x="300739" y="481301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800" b="0" i="0" u="none" strike="noStrike" cap="none" normalizeH="0" baseline="0" smtClean="0">
                <a:ln>
                  <a:noFill/>
                </a:ln>
                <a:solidFill>
                  <a:schemeClr val="tx1"/>
                </a:solidFill>
                <a:effectLst/>
                <a:latin typeface="Arial" panose="020B0604020202020204" pitchFamily="34" charset="0"/>
              </a:rPr>
              <a:t/>
            </a:r>
            <a:br>
              <a:rPr kumimoji="0" lang="zh-TW" altLang="zh-TW" sz="1800" b="0" i="0" u="none" strike="noStrike" cap="none" normalizeH="0" baseline="0" smtClean="0">
                <a:ln>
                  <a:noFill/>
                </a:ln>
                <a:solidFill>
                  <a:schemeClr val="tx1"/>
                </a:solidFill>
                <a:effectLst/>
                <a:latin typeface="Arial" panose="020B0604020202020204" pitchFamily="34" charset="0"/>
              </a:rPr>
            </a:br>
            <a:endParaRPr kumimoji="0" lang="zh-TW" altLang="zh-TW" sz="1800" b="0" i="0" u="none" strike="noStrike" cap="none" normalizeH="0" baseline="0" smtClean="0">
              <a:ln>
                <a:noFill/>
              </a:ln>
              <a:solidFill>
                <a:schemeClr val="tx1"/>
              </a:solidFill>
              <a:effectLst/>
              <a:latin typeface="Arial" panose="020B0604020202020204" pitchFamily="34" charset="0"/>
            </a:endParaRPr>
          </a:p>
        </p:txBody>
      </p:sp>
      <p:graphicFrame>
        <p:nvGraphicFramePr>
          <p:cNvPr id="9" name="表格 8"/>
          <p:cNvGraphicFramePr>
            <a:graphicFrameLocks noGrp="1"/>
          </p:cNvGraphicFramePr>
          <p:nvPr>
            <p:extLst>
              <p:ext uri="{D42A27DB-BD31-4B8C-83A1-F6EECF244321}">
                <p14:modId xmlns:p14="http://schemas.microsoft.com/office/powerpoint/2010/main" val="506149256"/>
              </p:ext>
            </p:extLst>
          </p:nvPr>
        </p:nvGraphicFramePr>
        <p:xfrm>
          <a:off x="0" y="746489"/>
          <a:ext cx="12192000" cy="5547360"/>
        </p:xfrm>
        <a:graphic>
          <a:graphicData uri="http://schemas.openxmlformats.org/drawingml/2006/table">
            <a:tbl>
              <a:tblPr/>
              <a:tblGrid>
                <a:gridCol w="1498294">
                  <a:extLst>
                    <a:ext uri="{9D8B030D-6E8A-4147-A177-3AD203B41FA5}">
                      <a16:colId xmlns:a16="http://schemas.microsoft.com/office/drawing/2014/main" val="2340207979"/>
                    </a:ext>
                  </a:extLst>
                </a:gridCol>
                <a:gridCol w="4494882">
                  <a:extLst>
                    <a:ext uri="{9D8B030D-6E8A-4147-A177-3AD203B41FA5}">
                      <a16:colId xmlns:a16="http://schemas.microsoft.com/office/drawing/2014/main" val="3916782922"/>
                    </a:ext>
                  </a:extLst>
                </a:gridCol>
                <a:gridCol w="6198824">
                  <a:extLst>
                    <a:ext uri="{9D8B030D-6E8A-4147-A177-3AD203B41FA5}">
                      <a16:colId xmlns:a16="http://schemas.microsoft.com/office/drawing/2014/main" val="3624820175"/>
                    </a:ext>
                  </a:extLst>
                </a:gridCol>
              </a:tblGrid>
              <a:tr h="0">
                <a:tc gridSpan="3">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2000" b="0" i="0" u="none" strike="noStrike" cap="none" normalizeH="0" baseline="0" dirty="0">
                          <a:ln>
                            <a:noFill/>
                          </a:ln>
                          <a:solidFill>
                            <a:srgbClr val="39434C"/>
                          </a:solidFill>
                          <a:effectLst/>
                          <a:latin typeface="Arial" panose="020B0604020202020204" pitchFamily="34" charset="0"/>
                          <a:ea typeface="Roboto-Regular"/>
                        </a:rPr>
                        <a:t>Sub-techniques </a:t>
                      </a:r>
                      <a:r>
                        <a:rPr kumimoji="0" lang="zh-TW" altLang="zh-TW" sz="2000" b="0" i="0" u="none" strike="noStrike" cap="none" normalizeH="0" baseline="0" dirty="0" smtClean="0">
                          <a:ln>
                            <a:noFill/>
                          </a:ln>
                          <a:solidFill>
                            <a:srgbClr val="39434C"/>
                          </a:solidFill>
                          <a:effectLst/>
                          <a:latin typeface="Arial" panose="020B0604020202020204" pitchFamily="34" charset="0"/>
                          <a:ea typeface="Roboto-Regular"/>
                        </a:rPr>
                        <a:t>(</a:t>
                      </a:r>
                      <a:r>
                        <a:rPr kumimoji="0" lang="en-US" altLang="zh-TW" sz="2000" b="0" i="0" u="none" strike="noStrike" cap="none" normalizeH="0" baseline="0" dirty="0" smtClean="0">
                          <a:ln>
                            <a:noFill/>
                          </a:ln>
                          <a:solidFill>
                            <a:srgbClr val="39434C"/>
                          </a:solidFill>
                          <a:effectLst/>
                          <a:latin typeface="Arial" panose="020B0604020202020204" pitchFamily="34" charset="0"/>
                          <a:ea typeface="Roboto-Regular"/>
                        </a:rPr>
                        <a:t>3</a:t>
                      </a:r>
                      <a:r>
                        <a:rPr kumimoji="0" lang="zh-TW" altLang="zh-TW" sz="2000" b="0" i="0" u="none" strike="noStrike" cap="none" normalizeH="0" baseline="0" dirty="0" smtClean="0">
                          <a:ln>
                            <a:noFill/>
                          </a:ln>
                          <a:solidFill>
                            <a:srgbClr val="39434C"/>
                          </a:solidFill>
                          <a:effectLst/>
                          <a:latin typeface="Arial" panose="020B0604020202020204" pitchFamily="34" charset="0"/>
                          <a:ea typeface="Roboto-Regular"/>
                        </a:rPr>
                        <a:t>)</a:t>
                      </a:r>
                      <a:endParaRPr kumimoji="0" lang="zh-TW" altLang="zh-TW" sz="2000" b="0" i="0" u="none" strike="noStrike" cap="none" normalizeH="0" baseline="0" dirty="0">
                        <a:ln>
                          <a:noFill/>
                        </a:ln>
                        <a:solidFill>
                          <a:srgbClr val="39434C"/>
                        </a:solidFill>
                        <a:effectLst/>
                        <a:latin typeface="Arial" panose="020B0604020202020204" pitchFamily="34" charset="0"/>
                        <a:ea typeface="Roboto-Regular"/>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4D67C"/>
                    </a:solidFill>
                  </a:tcPr>
                </a:tc>
                <a:tc hMerge="1">
                  <a:txBody>
                    <a:bodyPr/>
                    <a:lstStyle/>
                    <a:p>
                      <a:pPr algn="l" fontAlgn="b"/>
                      <a:endParaRPr lang="en-US" dirty="0">
                        <a:effectLst/>
                      </a:endParaRPr>
                    </a:p>
                  </a:txBody>
                  <a:tcPr anchor="b">
                    <a:lnL w="9525" cap="flat" cmpd="sng" algn="ctr">
                      <a:solidFill>
                        <a:srgbClr val="DFDFDF"/>
                      </a:solidFill>
                      <a:prstDash val="solid"/>
                      <a:round/>
                      <a:headEnd type="none" w="med" len="med"/>
                      <a:tailEnd type="none" w="med" len="med"/>
                    </a:lnL>
                    <a:lnR>
                      <a:noFill/>
                    </a:lnR>
                    <a:lnT w="9525" cap="flat" cmpd="sng" algn="ctr">
                      <a:solidFill>
                        <a:srgbClr val="A0CD9D"/>
                      </a:solidFill>
                      <a:prstDash val="solid"/>
                      <a:round/>
                      <a:headEnd type="none" w="med" len="med"/>
                      <a:tailEnd type="none" w="med" len="med"/>
                    </a:lnT>
                    <a:lnB w="9525" cap="flat" cmpd="sng" algn="ctr">
                      <a:solidFill>
                        <a:srgbClr val="E0CC9D"/>
                      </a:solidFill>
                      <a:prstDash val="solid"/>
                      <a:round/>
                      <a:headEnd type="none" w="med" len="med"/>
                      <a:tailEnd type="none" w="med" len="med"/>
                    </a:lnB>
                  </a:tcPr>
                </a:tc>
                <a:tc hMerge="1">
                  <a:txBody>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zh-TW" sz="2000" b="0" i="0" u="none" strike="noStrike" cap="none" normalizeH="0" baseline="0" dirty="0">
                        <a:ln>
                          <a:noFill/>
                        </a:ln>
                        <a:solidFill>
                          <a:srgbClr val="39434C"/>
                        </a:solidFill>
                        <a:effectLst/>
                        <a:latin typeface="Arial" panose="020B0604020202020204" pitchFamily="34" charset="0"/>
                        <a:ea typeface="Roboto-Regular"/>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94320160"/>
                  </a:ext>
                </a:extLst>
              </a:tr>
              <a:tr h="0">
                <a:tc>
                  <a:txBody>
                    <a:bodyPr/>
                    <a:lstStyle/>
                    <a:p>
                      <a:pPr algn="l" fontAlgn="b"/>
                      <a:r>
                        <a:rPr lang="en-US" sz="2000" dirty="0">
                          <a:effectLst/>
                        </a:rPr>
                        <a:t>ID</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4D67C"/>
                    </a:solidFill>
                  </a:tcPr>
                </a:tc>
                <a:tc>
                  <a:txBody>
                    <a:bodyPr/>
                    <a:lstStyle/>
                    <a:p>
                      <a:pPr algn="l" fontAlgn="b"/>
                      <a:r>
                        <a:rPr lang="en-US" sz="2000" dirty="0">
                          <a:effectLst/>
                        </a:rPr>
                        <a:t>Name</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4D67C"/>
                    </a:solidFill>
                  </a:tcPr>
                </a:tc>
                <a:tc>
                  <a:txBody>
                    <a:bodyPr/>
                    <a:lstStyle/>
                    <a:p>
                      <a:pPr algn="l" fontAlgn="b"/>
                      <a:r>
                        <a:rPr lang="en-US" altLang="zh-TW" sz="2000" dirty="0" smtClean="0">
                          <a:effectLst/>
                        </a:rPr>
                        <a:t>Description</a:t>
                      </a:r>
                      <a:endParaRPr lang="en-US" sz="2000" dirty="0">
                        <a:effectLst/>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4D67C"/>
                    </a:solidFill>
                  </a:tcPr>
                </a:tc>
                <a:extLst>
                  <a:ext uri="{0D108BD9-81ED-4DB2-BD59-A6C34878D82A}">
                    <a16:rowId xmlns:a16="http://schemas.microsoft.com/office/drawing/2014/main" val="1934092260"/>
                  </a:ext>
                </a:extLst>
              </a:tr>
              <a:tr h="0">
                <a:tc>
                  <a:txBody>
                    <a:bodyPr/>
                    <a:lstStyle/>
                    <a:p>
                      <a:pPr fontAlgn="t"/>
                      <a:r>
                        <a:rPr lang="en-US" altLang="zh-TW" sz="2000" dirty="0" smtClean="0">
                          <a:hlinkClick r:id="rId2"/>
                        </a:rPr>
                        <a:t>T1557.003</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4D67C"/>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3"/>
                        </a:rPr>
                        <a:t>DHCP </a:t>
                      </a:r>
                      <a:r>
                        <a:rPr lang="en-US" altLang="zh-TW" sz="1800" b="0" i="0" u="none" strike="noStrike" kern="1200" dirty="0" smtClean="0">
                          <a:solidFill>
                            <a:schemeClr val="tx1"/>
                          </a:solidFill>
                          <a:effectLst/>
                          <a:latin typeface="+mn-lt"/>
                          <a:ea typeface="+mn-ea"/>
                          <a:cs typeface="+mn-cs"/>
                          <a:hlinkClick r:id="rId3"/>
                        </a:rPr>
                        <a:t>Spoofing</a:t>
                      </a:r>
                      <a:endParaRPr lang="en-US" altLang="zh-TW" sz="1800" b="0" i="0" u="none" strike="noStrike" kern="1200" dirty="0" smtClean="0">
                        <a:solidFill>
                          <a:schemeClr val="tx1"/>
                        </a:solidFill>
                        <a:effectLst/>
                        <a:latin typeface="+mn-lt"/>
                        <a:ea typeface="+mn-ea"/>
                        <a:cs typeface="+mn-cs"/>
                      </a:endParaRPr>
                    </a:p>
                    <a:p>
                      <a:pPr fontAlgn="t"/>
                      <a:r>
                        <a:rPr lang="en-US" sz="2000" dirty="0" smtClean="0">
                          <a:effectLst/>
                        </a:rPr>
                        <a:t>DHCP</a:t>
                      </a:r>
                      <a:r>
                        <a:rPr lang="zh-TW" altLang="en-US" sz="2000" dirty="0" smtClean="0">
                          <a:effectLst/>
                        </a:rPr>
                        <a:t>欺騙</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4D67C"/>
                    </a:solidFill>
                  </a:tcPr>
                </a:tc>
                <a:tc>
                  <a:txBody>
                    <a:bodyPr/>
                    <a:lstStyle/>
                    <a:p>
                      <a:pPr marL="285750" indent="-285750" fontAlgn="t">
                        <a:buFont typeface="Wingdings" panose="05000000000000000000" pitchFamily="2" charset="2"/>
                        <a:buChar char="n"/>
                      </a:pPr>
                      <a:r>
                        <a:rPr lang="en-US" sz="1800" dirty="0" smtClean="0">
                          <a:effectLst/>
                        </a:rPr>
                        <a:t>Adversaries may redirect network traffic to adversary-owned systems by spoofing Dynamic Host Configuration Protocol (DHCP) traffic and acting as a malicious DHCP server on the victim network. By achieving the adversary-in-the-middle (</a:t>
                      </a:r>
                      <a:r>
                        <a:rPr lang="en-US" sz="1800" dirty="0" err="1" smtClean="0">
                          <a:effectLst/>
                        </a:rPr>
                        <a:t>AiTM</a:t>
                      </a:r>
                      <a:r>
                        <a:rPr lang="en-US" sz="1800" dirty="0" smtClean="0">
                          <a:effectLst/>
                        </a:rPr>
                        <a:t>) position, adversaries may collect network communications, including passed credentials, especially those sent over insecure, unencrypted protocols. This may also enable follow-on behaviors such as Network Sniffing or Transmitted Data Manipulation.</a:t>
                      </a:r>
                    </a:p>
                    <a:p>
                      <a:pPr marL="285750" indent="-285750" fontAlgn="t">
                        <a:buFont typeface="Wingdings" panose="05000000000000000000" pitchFamily="2" charset="2"/>
                        <a:buChar char="n"/>
                      </a:pPr>
                      <a:r>
                        <a:rPr lang="zh-TW" altLang="en-US" sz="1800" dirty="0" smtClean="0">
                          <a:effectLst/>
                        </a:rPr>
                        <a:t>攻擊者可以透過欺騙動態主機設定協定 </a:t>
                      </a:r>
                      <a:r>
                        <a:rPr lang="en-US" altLang="zh-TW" sz="1800" dirty="0" smtClean="0">
                          <a:effectLst/>
                        </a:rPr>
                        <a:t>(DHCP) </a:t>
                      </a:r>
                      <a:r>
                        <a:rPr lang="zh-TW" altLang="en-US" sz="1800" dirty="0" smtClean="0">
                          <a:effectLst/>
                        </a:rPr>
                        <a:t>流量並充當受害者網路上的惡意 </a:t>
                      </a:r>
                      <a:r>
                        <a:rPr lang="en-US" altLang="zh-TW" sz="1800" dirty="0" smtClean="0">
                          <a:effectLst/>
                        </a:rPr>
                        <a:t>DHCP </a:t>
                      </a:r>
                      <a:r>
                        <a:rPr lang="zh-TW" altLang="en-US" sz="1800" dirty="0" smtClean="0">
                          <a:effectLst/>
                        </a:rPr>
                        <a:t>伺服器，將網路流量重定向到攻擊者擁有的系統。透過實現中間對手 </a:t>
                      </a:r>
                      <a:r>
                        <a:rPr lang="en-US" altLang="zh-TW" sz="1800" dirty="0" smtClean="0">
                          <a:effectLst/>
                        </a:rPr>
                        <a:t>(</a:t>
                      </a:r>
                      <a:r>
                        <a:rPr lang="en-US" altLang="zh-TW" sz="1800" dirty="0" err="1" smtClean="0">
                          <a:effectLst/>
                        </a:rPr>
                        <a:t>AiTM</a:t>
                      </a:r>
                      <a:r>
                        <a:rPr lang="en-US" altLang="zh-TW" sz="1800" dirty="0" smtClean="0">
                          <a:effectLst/>
                        </a:rPr>
                        <a:t>) </a:t>
                      </a:r>
                      <a:r>
                        <a:rPr lang="zh-TW" altLang="en-US" sz="1800" dirty="0" smtClean="0">
                          <a:effectLst/>
                        </a:rPr>
                        <a:t>的位置，對手可以收集網路通信，包括傳遞的憑證，尤其是透過不安全、未加密的協定發送的憑證。這也可能啟用後續行為，例如網路嗅探或傳輸資料操縱。</a:t>
                      </a:r>
                      <a:endParaRPr lang="en-US" sz="18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4D67C"/>
                    </a:solidFill>
                  </a:tcPr>
                </a:tc>
                <a:extLst>
                  <a:ext uri="{0D108BD9-81ED-4DB2-BD59-A6C34878D82A}">
                    <a16:rowId xmlns:a16="http://schemas.microsoft.com/office/drawing/2014/main" val="275546879"/>
                  </a:ext>
                </a:extLst>
              </a:tr>
            </a:tbl>
          </a:graphicData>
        </a:graphic>
      </p:graphicFrame>
      <p:sp>
        <p:nvSpPr>
          <p:cNvPr id="10" name="矩形 9"/>
          <p:cNvSpPr/>
          <p:nvPr/>
        </p:nvSpPr>
        <p:spPr>
          <a:xfrm>
            <a:off x="0" y="136525"/>
            <a:ext cx="11581055" cy="461665"/>
          </a:xfrm>
          <a:prstGeom prst="rect">
            <a:avLst/>
          </a:prstGeom>
        </p:spPr>
        <p:txBody>
          <a:bodyPr wrap="none">
            <a:spAutoFit/>
          </a:bodyPr>
          <a:lstStyle/>
          <a:p>
            <a:r>
              <a:rPr lang="en-US" altLang="zh-TW" sz="2400" dirty="0"/>
              <a:t>8</a:t>
            </a:r>
            <a:r>
              <a:rPr lang="en-US" altLang="zh-TW" sz="2400" dirty="0" smtClean="0"/>
              <a:t>.</a:t>
            </a:r>
            <a:r>
              <a:rPr lang="zh-TW" altLang="en-US" sz="2400" dirty="0" smtClean="0"/>
              <a:t>憑證存取</a:t>
            </a:r>
            <a:r>
              <a:rPr lang="en-US" altLang="zh-TW" sz="2400" dirty="0" smtClean="0"/>
              <a:t>Credential Access</a:t>
            </a:r>
            <a:r>
              <a:rPr lang="zh-TW" altLang="en-US" sz="2400" dirty="0" smtClean="0"/>
              <a:t> 戰術</a:t>
            </a:r>
            <a:r>
              <a:rPr lang="en-US" altLang="zh-TW" sz="2400" dirty="0" smtClean="0"/>
              <a:t>| 1.</a:t>
            </a:r>
            <a:r>
              <a:rPr lang="zh-TW" altLang="en-US" sz="2400" b="1" dirty="0" smtClean="0">
                <a:solidFill>
                  <a:srgbClr val="FF0000"/>
                </a:solidFill>
              </a:rPr>
              <a:t>中間對手 </a:t>
            </a:r>
            <a:r>
              <a:rPr lang="en-US" altLang="zh-TW" sz="2400" b="1" dirty="0">
                <a:solidFill>
                  <a:srgbClr val="FF0000"/>
                </a:solidFill>
              </a:rPr>
              <a:t>Adversary-in-the-Middle </a:t>
            </a:r>
            <a:r>
              <a:rPr lang="en-US" altLang="zh-TW" sz="2400" dirty="0" smtClean="0"/>
              <a:t>(3)</a:t>
            </a:r>
            <a:r>
              <a:rPr lang="zh-TW" altLang="en-US" sz="2400" dirty="0" smtClean="0"/>
              <a:t>技術</a:t>
            </a:r>
            <a:endParaRPr lang="en-US" altLang="zh-TW" sz="2400" dirty="0"/>
          </a:p>
        </p:txBody>
      </p:sp>
    </p:spTree>
    <p:extLst>
      <p:ext uri="{BB962C8B-B14F-4D97-AF65-F5344CB8AC3E}">
        <p14:creationId xmlns:p14="http://schemas.microsoft.com/office/powerpoint/2010/main" val="85593479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p:cNvGraphicFramePr>
            <a:graphicFrameLocks noGrp="1"/>
          </p:cNvGraphicFramePr>
          <p:nvPr>
            <p:extLst>
              <p:ext uri="{D42A27DB-BD31-4B8C-83A1-F6EECF244321}">
                <p14:modId xmlns:p14="http://schemas.microsoft.com/office/powerpoint/2010/main" val="1553591257"/>
              </p:ext>
            </p:extLst>
          </p:nvPr>
        </p:nvGraphicFramePr>
        <p:xfrm>
          <a:off x="6878656" y="4259996"/>
          <a:ext cx="4918825" cy="2225040"/>
        </p:xfrm>
        <a:graphic>
          <a:graphicData uri="http://schemas.openxmlformats.org/drawingml/2006/table">
            <a:tbl>
              <a:tblPr/>
              <a:tblGrid>
                <a:gridCol w="1849562">
                  <a:extLst>
                    <a:ext uri="{9D8B030D-6E8A-4147-A177-3AD203B41FA5}">
                      <a16:colId xmlns:a16="http://schemas.microsoft.com/office/drawing/2014/main" val="2340207979"/>
                    </a:ext>
                  </a:extLst>
                </a:gridCol>
                <a:gridCol w="3069263">
                  <a:extLst>
                    <a:ext uri="{9D8B030D-6E8A-4147-A177-3AD203B41FA5}">
                      <a16:colId xmlns:a16="http://schemas.microsoft.com/office/drawing/2014/main" val="3916782922"/>
                    </a:ext>
                  </a:extLst>
                </a:gridCol>
              </a:tblGrid>
              <a:tr h="0">
                <a:tc gridSpan="2">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2000" b="0" i="0" u="none" strike="noStrike" cap="none" normalizeH="0" baseline="0" dirty="0">
                          <a:ln>
                            <a:noFill/>
                          </a:ln>
                          <a:solidFill>
                            <a:srgbClr val="39434C"/>
                          </a:solidFill>
                          <a:effectLst/>
                          <a:latin typeface="Arial" panose="020B0604020202020204" pitchFamily="34" charset="0"/>
                          <a:ea typeface="Roboto-Regular"/>
                        </a:rPr>
                        <a:t>Sub-techniques </a:t>
                      </a:r>
                      <a:r>
                        <a:rPr kumimoji="0" lang="zh-TW" altLang="zh-TW" sz="2000" b="0" i="0" u="none" strike="noStrike" cap="none" normalizeH="0" baseline="0" dirty="0" smtClean="0">
                          <a:ln>
                            <a:noFill/>
                          </a:ln>
                          <a:solidFill>
                            <a:srgbClr val="39434C"/>
                          </a:solidFill>
                          <a:effectLst/>
                          <a:latin typeface="Arial" panose="020B0604020202020204" pitchFamily="34" charset="0"/>
                          <a:ea typeface="Roboto-Regular"/>
                        </a:rPr>
                        <a:t>(</a:t>
                      </a:r>
                      <a:r>
                        <a:rPr kumimoji="0" lang="en-US" altLang="zh-TW" sz="2000" b="0" i="0" u="none" strike="noStrike" cap="none" normalizeH="0" baseline="0" dirty="0" smtClean="0">
                          <a:ln>
                            <a:noFill/>
                          </a:ln>
                          <a:solidFill>
                            <a:srgbClr val="39434C"/>
                          </a:solidFill>
                          <a:effectLst/>
                          <a:latin typeface="Arial" panose="020B0604020202020204" pitchFamily="34" charset="0"/>
                          <a:ea typeface="Roboto-Regular"/>
                        </a:rPr>
                        <a:t>3</a:t>
                      </a:r>
                      <a:r>
                        <a:rPr kumimoji="0" lang="zh-TW" altLang="zh-TW" sz="2000" b="0" i="0" u="none" strike="noStrike" cap="none" normalizeH="0" baseline="0" dirty="0" smtClean="0">
                          <a:ln>
                            <a:noFill/>
                          </a:ln>
                          <a:solidFill>
                            <a:srgbClr val="39434C"/>
                          </a:solidFill>
                          <a:effectLst/>
                          <a:latin typeface="Arial" panose="020B0604020202020204" pitchFamily="34" charset="0"/>
                          <a:ea typeface="Roboto-Regular"/>
                        </a:rPr>
                        <a:t>)</a:t>
                      </a:r>
                      <a:endParaRPr kumimoji="0" lang="zh-TW" altLang="zh-TW" sz="2000" b="0" i="0" u="none" strike="noStrike" cap="none" normalizeH="0" baseline="0" dirty="0">
                        <a:ln>
                          <a:noFill/>
                        </a:ln>
                        <a:solidFill>
                          <a:srgbClr val="39434C"/>
                        </a:solidFill>
                        <a:effectLst/>
                        <a:latin typeface="Arial" panose="020B0604020202020204" pitchFamily="34" charset="0"/>
                        <a:ea typeface="Roboto-Regular"/>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l" fontAlgn="b"/>
                      <a:endParaRPr lang="en-US" dirty="0">
                        <a:effectLst/>
                      </a:endParaRPr>
                    </a:p>
                  </a:txBody>
                  <a:tcPr anchor="b">
                    <a:lnL w="9525" cap="flat" cmpd="sng" algn="ctr">
                      <a:solidFill>
                        <a:srgbClr val="DFDFDF"/>
                      </a:solidFill>
                      <a:prstDash val="solid"/>
                      <a:round/>
                      <a:headEnd type="none" w="med" len="med"/>
                      <a:tailEnd type="none" w="med" len="med"/>
                    </a:lnL>
                    <a:lnR>
                      <a:noFill/>
                    </a:lnR>
                    <a:lnT w="9525" cap="flat" cmpd="sng" algn="ctr">
                      <a:solidFill>
                        <a:srgbClr val="A0CD9D"/>
                      </a:solidFill>
                      <a:prstDash val="solid"/>
                      <a:round/>
                      <a:headEnd type="none" w="med" len="med"/>
                      <a:tailEnd type="none" w="med" len="med"/>
                    </a:lnT>
                    <a:lnB w="9525" cap="flat" cmpd="sng" algn="ctr">
                      <a:solidFill>
                        <a:srgbClr val="E0CC9D"/>
                      </a:solidFill>
                      <a:prstDash val="solid"/>
                      <a:round/>
                      <a:headEnd type="none" w="med" len="med"/>
                      <a:tailEnd type="none" w="med" len="med"/>
                    </a:lnB>
                  </a:tcPr>
                </a:tc>
                <a:extLst>
                  <a:ext uri="{0D108BD9-81ED-4DB2-BD59-A6C34878D82A}">
                    <a16:rowId xmlns:a16="http://schemas.microsoft.com/office/drawing/2014/main" val="2394320160"/>
                  </a:ext>
                </a:extLst>
              </a:tr>
              <a:tr h="0">
                <a:tc>
                  <a:txBody>
                    <a:bodyPr/>
                    <a:lstStyle/>
                    <a:p>
                      <a:pPr algn="l" fontAlgn="b"/>
                      <a:r>
                        <a:rPr lang="en-US" sz="2000" dirty="0">
                          <a:effectLst/>
                        </a:rPr>
                        <a:t>ID</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2000" dirty="0">
                          <a:effectLst/>
                        </a:rPr>
                        <a:t>Name</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34092260"/>
                  </a:ext>
                </a:extLst>
              </a:tr>
              <a:tr h="0">
                <a:tc>
                  <a:txBody>
                    <a:bodyPr/>
                    <a:lstStyle/>
                    <a:p>
                      <a:pPr fontAlgn="t"/>
                      <a:r>
                        <a:rPr lang="en-US" altLang="zh-TW" sz="2000" dirty="0" smtClean="0">
                          <a:hlinkClick r:id="rId2"/>
                        </a:rPr>
                        <a:t>T1557.001</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US" altLang="zh-TW" sz="1800" b="0" i="0" u="none" strike="noStrike" kern="1200" dirty="0" smtClean="0">
                          <a:solidFill>
                            <a:schemeClr val="tx1"/>
                          </a:solidFill>
                          <a:effectLst/>
                          <a:latin typeface="+mn-lt"/>
                          <a:ea typeface="+mn-ea"/>
                          <a:cs typeface="+mn-cs"/>
                          <a:hlinkClick r:id="rId3"/>
                        </a:rPr>
                        <a:t>LLMNR/NBT-NS Poisoning and SMB Relay</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31283260"/>
                  </a:ext>
                </a:extLst>
              </a:tr>
              <a:tr h="0">
                <a:tc>
                  <a:txBody>
                    <a:bodyPr/>
                    <a:lstStyle/>
                    <a:p>
                      <a:pPr fontAlgn="t"/>
                      <a:r>
                        <a:rPr lang="en-US" altLang="zh-TW" sz="2000" dirty="0" smtClean="0">
                          <a:hlinkClick r:id="rId4"/>
                        </a:rPr>
                        <a:t>T1557.002</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US" altLang="zh-TW" sz="1800" b="0" i="0" u="none" strike="noStrike" kern="1200" dirty="0" smtClean="0">
                          <a:solidFill>
                            <a:schemeClr val="tx1"/>
                          </a:solidFill>
                          <a:effectLst/>
                          <a:latin typeface="+mn-lt"/>
                          <a:ea typeface="+mn-ea"/>
                          <a:cs typeface="+mn-cs"/>
                          <a:hlinkClick r:id="rId5"/>
                        </a:rPr>
                        <a:t>ARP Cache Poisoning</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37149618"/>
                  </a:ext>
                </a:extLst>
              </a:tr>
              <a:tr h="0">
                <a:tc>
                  <a:txBody>
                    <a:bodyPr/>
                    <a:lstStyle/>
                    <a:p>
                      <a:pPr fontAlgn="t"/>
                      <a:r>
                        <a:rPr lang="en-US" altLang="zh-TW" sz="2000" dirty="0" smtClean="0">
                          <a:hlinkClick r:id="rId6"/>
                        </a:rPr>
                        <a:t>T1557.003</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US" altLang="zh-TW" sz="1800" b="0" i="0" u="none" strike="noStrike" kern="1200" dirty="0" smtClean="0">
                          <a:solidFill>
                            <a:schemeClr val="tx1"/>
                          </a:solidFill>
                          <a:effectLst/>
                          <a:latin typeface="+mn-lt"/>
                          <a:ea typeface="+mn-ea"/>
                          <a:cs typeface="+mn-cs"/>
                          <a:hlinkClick r:id="rId7"/>
                        </a:rPr>
                        <a:t>DHCP Spoofing</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5546879"/>
                  </a:ext>
                </a:extLst>
              </a:tr>
            </a:tbl>
          </a:graphicData>
        </a:graphic>
      </p:graphicFrame>
      <p:sp>
        <p:nvSpPr>
          <p:cNvPr id="4" name="矩形 3"/>
          <p:cNvSpPr/>
          <p:nvPr/>
        </p:nvSpPr>
        <p:spPr>
          <a:xfrm>
            <a:off x="0" y="136525"/>
            <a:ext cx="11581055" cy="461665"/>
          </a:xfrm>
          <a:prstGeom prst="rect">
            <a:avLst/>
          </a:prstGeom>
        </p:spPr>
        <p:txBody>
          <a:bodyPr wrap="none">
            <a:spAutoFit/>
          </a:bodyPr>
          <a:lstStyle/>
          <a:p>
            <a:r>
              <a:rPr lang="en-US" altLang="zh-TW" sz="2400" dirty="0"/>
              <a:t>8</a:t>
            </a:r>
            <a:r>
              <a:rPr lang="en-US" altLang="zh-TW" sz="2400" dirty="0" smtClean="0"/>
              <a:t>.</a:t>
            </a:r>
            <a:r>
              <a:rPr lang="zh-TW" altLang="en-US" sz="2400" dirty="0" smtClean="0"/>
              <a:t>憑證存取</a:t>
            </a:r>
            <a:r>
              <a:rPr lang="en-US" altLang="zh-TW" sz="2400" dirty="0" smtClean="0"/>
              <a:t>Credential Access</a:t>
            </a:r>
            <a:r>
              <a:rPr lang="zh-TW" altLang="en-US" sz="2400" dirty="0" smtClean="0"/>
              <a:t> 戰術</a:t>
            </a:r>
            <a:r>
              <a:rPr lang="en-US" altLang="zh-TW" sz="2400" dirty="0" smtClean="0"/>
              <a:t>| 1.</a:t>
            </a:r>
            <a:r>
              <a:rPr lang="zh-TW" altLang="en-US" sz="2400" b="1" dirty="0" smtClean="0">
                <a:solidFill>
                  <a:srgbClr val="FF0000"/>
                </a:solidFill>
              </a:rPr>
              <a:t>中間對手 </a:t>
            </a:r>
            <a:r>
              <a:rPr lang="en-US" altLang="zh-TW" sz="2400" b="1" dirty="0">
                <a:solidFill>
                  <a:srgbClr val="FF0000"/>
                </a:solidFill>
              </a:rPr>
              <a:t>Adversary-in-the-Middle </a:t>
            </a:r>
            <a:r>
              <a:rPr lang="en-US" altLang="zh-TW" sz="2400" dirty="0" smtClean="0"/>
              <a:t>(3)</a:t>
            </a:r>
            <a:r>
              <a:rPr lang="zh-TW" altLang="en-US" sz="2400" dirty="0" smtClean="0"/>
              <a:t>技術</a:t>
            </a:r>
            <a:endParaRPr lang="en-US" altLang="zh-TW" sz="2400" dirty="0"/>
          </a:p>
        </p:txBody>
      </p:sp>
      <p:sp>
        <p:nvSpPr>
          <p:cNvPr id="5" name="矩形 4"/>
          <p:cNvSpPr/>
          <p:nvPr/>
        </p:nvSpPr>
        <p:spPr>
          <a:xfrm>
            <a:off x="133593" y="598190"/>
            <a:ext cx="6591336" cy="6186309"/>
          </a:xfrm>
          <a:prstGeom prst="rect">
            <a:avLst/>
          </a:prstGeom>
        </p:spPr>
        <p:txBody>
          <a:bodyPr wrap="square">
            <a:spAutoFit/>
          </a:bodyPr>
          <a:lstStyle/>
          <a:p>
            <a:pPr marL="285750" indent="-285750">
              <a:buFont typeface="Wingdings" panose="05000000000000000000" pitchFamily="2" charset="2"/>
              <a:buChar char="n"/>
            </a:pPr>
            <a:r>
              <a:rPr lang="en-US" altLang="zh-TW" dirty="0"/>
              <a:t>Adversaries(</a:t>
            </a:r>
            <a:r>
              <a:rPr lang="zh-TW" altLang="en-US" dirty="0"/>
              <a:t>攻擊者</a:t>
            </a:r>
            <a:r>
              <a:rPr lang="en-US" altLang="zh-TW" dirty="0"/>
              <a:t>)</a:t>
            </a:r>
            <a:r>
              <a:rPr lang="zh-TW" altLang="en-US" dirty="0" smtClean="0"/>
              <a:t>可能</a:t>
            </a:r>
            <a:r>
              <a:rPr lang="zh-TW" altLang="en-US" dirty="0"/>
              <a:t>會嘗試使用</a:t>
            </a:r>
            <a:r>
              <a:rPr lang="zh-TW" altLang="en-US" dirty="0" smtClean="0"/>
              <a:t>中間</a:t>
            </a:r>
            <a:r>
              <a:rPr lang="en-US" altLang="zh-TW" dirty="0" smtClean="0"/>
              <a:t>Adversaries</a:t>
            </a:r>
            <a:r>
              <a:rPr lang="zh-TW" altLang="en-US" dirty="0" smtClean="0"/>
              <a:t> </a:t>
            </a:r>
            <a:r>
              <a:rPr lang="en-US" altLang="zh-TW" dirty="0"/>
              <a:t>(</a:t>
            </a:r>
            <a:r>
              <a:rPr lang="en-US" altLang="zh-TW" dirty="0" err="1"/>
              <a:t>AiTM</a:t>
            </a:r>
            <a:r>
              <a:rPr lang="en-US" altLang="zh-TW" dirty="0"/>
              <a:t>) </a:t>
            </a:r>
            <a:r>
              <a:rPr lang="zh-TW" altLang="en-US" dirty="0"/>
              <a:t>技術將自己定位在兩個或多個連網裝置之間，以支援後續行為，例如網路嗅探或傳輸資料操縱。透過濫用可以確定網路流量的常見網路協定的功能（例如 </a:t>
            </a:r>
            <a:r>
              <a:rPr lang="en-US" altLang="zh-TW" dirty="0"/>
              <a:t>ARP</a:t>
            </a:r>
            <a:r>
              <a:rPr lang="zh-TW" altLang="en-US" dirty="0"/>
              <a:t>、</a:t>
            </a:r>
            <a:r>
              <a:rPr lang="en-US" altLang="zh-TW" dirty="0"/>
              <a:t>DNS</a:t>
            </a:r>
            <a:r>
              <a:rPr lang="zh-TW" altLang="en-US" dirty="0"/>
              <a:t>、</a:t>
            </a:r>
            <a:r>
              <a:rPr lang="en-US" altLang="zh-TW" dirty="0"/>
              <a:t>LLMNR </a:t>
            </a:r>
            <a:r>
              <a:rPr lang="zh-TW" altLang="en-US" dirty="0"/>
              <a:t>等），攻擊者可能會強制設備透過攻擊者控制的系統進行通信，以便他們可以收集資訊或執行其他</a:t>
            </a:r>
            <a:r>
              <a:rPr lang="zh-TW" altLang="en-US" dirty="0" smtClean="0"/>
              <a:t>操作。</a:t>
            </a:r>
            <a:endParaRPr lang="en-US" altLang="zh-TW" dirty="0"/>
          </a:p>
          <a:p>
            <a:pPr marL="285750" indent="-285750">
              <a:buFont typeface="Wingdings" panose="05000000000000000000" pitchFamily="2" charset="2"/>
              <a:buChar char="n"/>
            </a:pPr>
            <a:r>
              <a:rPr lang="zh-TW" altLang="en-US" dirty="0" smtClean="0"/>
              <a:t>例如，</a:t>
            </a:r>
            <a:r>
              <a:rPr lang="en-US" altLang="zh-TW" dirty="0"/>
              <a:t> </a:t>
            </a:r>
            <a:r>
              <a:rPr lang="en-US" altLang="zh-TW" dirty="0" smtClean="0"/>
              <a:t>Adversaries</a:t>
            </a:r>
            <a:r>
              <a:rPr lang="zh-TW" altLang="en-US" dirty="0" smtClean="0"/>
              <a:t>可能</a:t>
            </a:r>
            <a:r>
              <a:rPr lang="zh-TW" altLang="en-US" dirty="0"/>
              <a:t>會操縱受害者的 </a:t>
            </a:r>
            <a:r>
              <a:rPr lang="en-US" altLang="zh-TW" dirty="0"/>
              <a:t>DNS </a:t>
            </a:r>
            <a:r>
              <a:rPr lang="zh-TW" altLang="en-US" dirty="0"/>
              <a:t>設定來啟用其他惡意活動，例如封鎖</a:t>
            </a:r>
            <a:r>
              <a:rPr lang="en-US" altLang="zh-TW" dirty="0"/>
              <a:t>/</a:t>
            </a:r>
            <a:r>
              <a:rPr lang="zh-TW" altLang="en-US" dirty="0"/>
              <a:t>重新導向使用者造訪合法網站和</a:t>
            </a:r>
            <a:r>
              <a:rPr lang="en-US" altLang="zh-TW" dirty="0"/>
              <a:t>/</a:t>
            </a:r>
            <a:r>
              <a:rPr lang="zh-TW" altLang="en-US" dirty="0"/>
              <a:t>或推送其他惡意</a:t>
            </a:r>
            <a:r>
              <a:rPr lang="zh-TW" altLang="en-US" dirty="0" smtClean="0"/>
              <a:t>軟體。對手</a:t>
            </a:r>
            <a:r>
              <a:rPr lang="zh-TW" altLang="en-US" dirty="0"/>
              <a:t>也可能操縱 </a:t>
            </a:r>
            <a:r>
              <a:rPr lang="en-US" altLang="zh-TW" dirty="0"/>
              <a:t>DNS </a:t>
            </a:r>
            <a:r>
              <a:rPr lang="zh-TW" altLang="en-US" dirty="0"/>
              <a:t>並利用其地位來攔截使用者憑證和會話 </a:t>
            </a:r>
            <a:r>
              <a:rPr lang="en-US" altLang="zh-TW" dirty="0"/>
              <a:t>cookie</a:t>
            </a:r>
            <a:r>
              <a:rPr lang="zh-TW" altLang="en-US" dirty="0" smtClean="0"/>
              <a:t>。降級</a:t>
            </a:r>
            <a:r>
              <a:rPr lang="zh-TW" altLang="en-US" dirty="0"/>
              <a:t>攻擊也可用於建立 </a:t>
            </a:r>
            <a:r>
              <a:rPr lang="en-US" altLang="zh-TW" dirty="0" err="1"/>
              <a:t>AiTM</a:t>
            </a:r>
            <a:r>
              <a:rPr lang="en-US" altLang="zh-TW" dirty="0"/>
              <a:t> </a:t>
            </a:r>
            <a:r>
              <a:rPr lang="zh-TW" altLang="en-US" dirty="0"/>
              <a:t>地位，例如透過協商安全性較低、已棄用或較弱版本的通訊協定 </a:t>
            </a:r>
            <a:r>
              <a:rPr lang="en-US" altLang="zh-TW" dirty="0"/>
              <a:t>(SSL/TLS) </a:t>
            </a:r>
            <a:r>
              <a:rPr lang="zh-TW" altLang="en-US" dirty="0"/>
              <a:t>或加密演算法</a:t>
            </a:r>
            <a:r>
              <a:rPr lang="zh-TW" altLang="en-US" dirty="0" smtClean="0"/>
              <a:t>。</a:t>
            </a:r>
            <a:endParaRPr lang="en-US" altLang="zh-TW" dirty="0"/>
          </a:p>
          <a:p>
            <a:pPr marL="285750" indent="-285750">
              <a:buFont typeface="Wingdings" panose="05000000000000000000" pitchFamily="2" charset="2"/>
              <a:buChar char="n"/>
            </a:pPr>
            <a:r>
              <a:rPr lang="en-US" altLang="zh-TW" dirty="0" smtClean="0"/>
              <a:t>Adversaries</a:t>
            </a:r>
            <a:r>
              <a:rPr lang="zh-TW" altLang="en-US" dirty="0" smtClean="0"/>
              <a:t>也</a:t>
            </a:r>
            <a:r>
              <a:rPr lang="zh-TW" altLang="en-US" dirty="0"/>
              <a:t>可能利用 </a:t>
            </a:r>
            <a:r>
              <a:rPr lang="en-US" altLang="zh-TW" dirty="0" err="1"/>
              <a:t>AiTM</a:t>
            </a:r>
            <a:r>
              <a:rPr lang="en-US" altLang="zh-TW" dirty="0"/>
              <a:t> </a:t>
            </a:r>
            <a:r>
              <a:rPr lang="zh-TW" altLang="en-US" dirty="0"/>
              <a:t>位置來嘗試監視和</a:t>
            </a:r>
            <a:r>
              <a:rPr lang="en-US" altLang="zh-TW" dirty="0"/>
              <a:t>/</a:t>
            </a:r>
            <a:r>
              <a:rPr lang="zh-TW" altLang="en-US" dirty="0"/>
              <a:t>或修改流量，例如在傳輸資料操縱中。對手可以設定類似 </a:t>
            </a:r>
            <a:r>
              <a:rPr lang="en-US" altLang="zh-TW" dirty="0" err="1"/>
              <a:t>AiTM</a:t>
            </a:r>
            <a:r>
              <a:rPr lang="en-US" altLang="zh-TW" dirty="0"/>
              <a:t> </a:t>
            </a:r>
            <a:r>
              <a:rPr lang="zh-TW" altLang="en-US" dirty="0"/>
              <a:t>的位置，以阻止流量流向適當的目的地，這可能會削弱防禦和</a:t>
            </a:r>
            <a:r>
              <a:rPr lang="en-US" altLang="zh-TW" dirty="0"/>
              <a:t>/</a:t>
            </a:r>
            <a:r>
              <a:rPr lang="zh-TW" altLang="en-US" dirty="0"/>
              <a:t>或支援網路拒絕服務。</a:t>
            </a:r>
          </a:p>
          <a:p>
            <a:pPr marL="285750" indent="-285750">
              <a:buFont typeface="Wingdings" panose="05000000000000000000" pitchFamily="2" charset="2"/>
              <a:buChar char="n"/>
            </a:pPr>
            <a:r>
              <a:rPr lang="en-US" altLang="zh-TW" dirty="0"/>
              <a:t>Adversaries may also leverage the </a:t>
            </a:r>
            <a:r>
              <a:rPr lang="en-US" altLang="zh-TW" dirty="0" err="1"/>
              <a:t>AiTM</a:t>
            </a:r>
            <a:r>
              <a:rPr lang="en-US" altLang="zh-TW" dirty="0"/>
              <a:t> position to attempt to monitor and/or modify traffic, such as in Transmitted Data Manipulation. Adversaries can setup a position similar to </a:t>
            </a:r>
            <a:r>
              <a:rPr lang="en-US" altLang="zh-TW" dirty="0" err="1"/>
              <a:t>AiTM</a:t>
            </a:r>
            <a:r>
              <a:rPr lang="en-US" altLang="zh-TW" dirty="0"/>
              <a:t> to prevent traffic from flowing to the appropriate destination, potentially to Impair Defenses and/or in support of a Network Denial of Service</a:t>
            </a:r>
            <a:r>
              <a:rPr lang="en-US" altLang="zh-TW" dirty="0" smtClean="0"/>
              <a:t>.</a:t>
            </a:r>
            <a:endParaRPr lang="zh-TW" altLang="en-US" dirty="0"/>
          </a:p>
        </p:txBody>
      </p:sp>
      <p:sp>
        <p:nvSpPr>
          <p:cNvPr id="6" name="矩形 5"/>
          <p:cNvSpPr/>
          <p:nvPr/>
        </p:nvSpPr>
        <p:spPr>
          <a:xfrm>
            <a:off x="6878656" y="1732297"/>
            <a:ext cx="4649189" cy="2092881"/>
          </a:xfrm>
          <a:prstGeom prst="rect">
            <a:avLst/>
          </a:prstGeom>
          <a:solidFill>
            <a:srgbClr val="D4D67C"/>
          </a:solidFill>
        </p:spPr>
        <p:txBody>
          <a:bodyPr wrap="square">
            <a:spAutoFit/>
          </a:bodyPr>
          <a:lstStyle/>
          <a:p>
            <a:r>
              <a:rPr lang="en-US" altLang="zh-TW" sz="1400" b="1" dirty="0" smtClean="0">
                <a:latin typeface="Roboto-Regular"/>
              </a:rPr>
              <a:t>ID</a:t>
            </a:r>
            <a:r>
              <a:rPr lang="en-US" altLang="zh-TW" sz="1400" b="1" dirty="0">
                <a:latin typeface="Roboto-Regular"/>
              </a:rPr>
              <a:t>: T1557</a:t>
            </a:r>
          </a:p>
          <a:p>
            <a:r>
              <a:rPr lang="en-US" altLang="zh-TW" sz="1400" b="1" dirty="0" smtClean="0">
                <a:latin typeface="Roboto-Regular"/>
              </a:rPr>
              <a:t>Sub-techniques</a:t>
            </a:r>
            <a:r>
              <a:rPr lang="zh-TW" altLang="en-US" sz="1400" b="1" dirty="0" smtClean="0">
                <a:latin typeface="Roboto-Regular"/>
              </a:rPr>
              <a:t> </a:t>
            </a:r>
            <a:r>
              <a:rPr lang="en-US" altLang="zh-TW" sz="1400" b="1" dirty="0" smtClean="0">
                <a:latin typeface="Roboto-Regular"/>
              </a:rPr>
              <a:t>: </a:t>
            </a:r>
            <a:r>
              <a:rPr lang="en-US" altLang="zh-TW" sz="1400" dirty="0" smtClean="0">
                <a:hlinkClick r:id="rId2"/>
              </a:rPr>
              <a:t>T1557.001</a:t>
            </a:r>
            <a:r>
              <a:rPr lang="en-US" altLang="zh-TW" sz="1400" dirty="0" smtClean="0"/>
              <a:t>, </a:t>
            </a:r>
            <a:r>
              <a:rPr lang="en-US" altLang="zh-TW" sz="1400" dirty="0" smtClean="0">
                <a:hlinkClick r:id="rId4"/>
              </a:rPr>
              <a:t>T1557.002</a:t>
            </a:r>
            <a:r>
              <a:rPr lang="en-US" altLang="zh-TW" sz="1400" dirty="0" smtClean="0"/>
              <a:t>, </a:t>
            </a:r>
            <a:r>
              <a:rPr lang="en-US" altLang="zh-TW" sz="1400" dirty="0" smtClean="0">
                <a:hlinkClick r:id="rId6"/>
              </a:rPr>
              <a:t>T1557.003</a:t>
            </a:r>
            <a:endParaRPr lang="en-US" altLang="zh-TW" sz="1400" dirty="0" smtClean="0"/>
          </a:p>
          <a:p>
            <a:r>
              <a:rPr lang="en-US" altLang="zh-TW" sz="1400" b="1" dirty="0" smtClean="0">
                <a:latin typeface="Roboto-Regular"/>
              </a:rPr>
              <a:t>Tactics</a:t>
            </a:r>
            <a:r>
              <a:rPr lang="zh-TW" altLang="en-US" sz="1400" b="1" dirty="0" smtClean="0">
                <a:latin typeface="Roboto-Regular"/>
              </a:rPr>
              <a:t> </a:t>
            </a:r>
            <a:r>
              <a:rPr lang="en-US" altLang="zh-TW" sz="1400" b="1" dirty="0" smtClean="0">
                <a:latin typeface="Roboto-Regular"/>
              </a:rPr>
              <a:t>:</a:t>
            </a:r>
            <a:r>
              <a:rPr lang="zh-TW" altLang="en-US" sz="1400" b="1" dirty="0" smtClean="0">
                <a:latin typeface="Roboto-Regular"/>
              </a:rPr>
              <a:t> </a:t>
            </a:r>
            <a:r>
              <a:rPr lang="en-US" altLang="zh-TW" sz="1400" dirty="0" smtClean="0">
                <a:hlinkClick r:id="rId8"/>
              </a:rPr>
              <a:t>Credential </a:t>
            </a:r>
            <a:r>
              <a:rPr lang="en-US" altLang="zh-TW" sz="1400" dirty="0">
                <a:hlinkClick r:id="rId8"/>
              </a:rPr>
              <a:t>Access</a:t>
            </a:r>
            <a:r>
              <a:rPr lang="en-US" altLang="zh-TW" sz="1400" dirty="0"/>
              <a:t>, </a:t>
            </a:r>
            <a:r>
              <a:rPr lang="en-US" altLang="zh-TW" sz="1400" dirty="0" smtClean="0">
                <a:hlinkClick r:id="rId9"/>
              </a:rPr>
              <a:t>Collection</a:t>
            </a:r>
            <a:endParaRPr lang="en-US" altLang="zh-TW" sz="1400" b="1" dirty="0">
              <a:latin typeface="Roboto-Regular"/>
            </a:endParaRPr>
          </a:p>
          <a:p>
            <a:r>
              <a:rPr lang="en-US" altLang="zh-TW" sz="1400" b="1" dirty="0" smtClean="0">
                <a:latin typeface="Roboto-Regular"/>
              </a:rPr>
              <a:t>Platforms</a:t>
            </a:r>
            <a:r>
              <a:rPr lang="zh-TW" altLang="en-US" sz="1400" b="1" dirty="0" smtClean="0">
                <a:latin typeface="Roboto-Regular"/>
              </a:rPr>
              <a:t> </a:t>
            </a:r>
            <a:r>
              <a:rPr lang="en-US" altLang="zh-TW" sz="1400" b="1" dirty="0" smtClean="0">
                <a:latin typeface="Roboto-Regular"/>
              </a:rPr>
              <a:t>: </a:t>
            </a:r>
            <a:r>
              <a:rPr lang="en-US" altLang="zh-TW" sz="1400" b="1" dirty="0">
                <a:latin typeface="Roboto-Regular"/>
              </a:rPr>
              <a:t>Linux, Network, Windows, </a:t>
            </a:r>
            <a:r>
              <a:rPr lang="en-US" altLang="zh-TW" sz="1400" b="1" dirty="0" err="1">
                <a:latin typeface="Roboto-Regular"/>
              </a:rPr>
              <a:t>macOS</a:t>
            </a:r>
            <a:endParaRPr lang="en-US" altLang="zh-TW" sz="1400" b="1" dirty="0">
              <a:latin typeface="Roboto-Regular"/>
            </a:endParaRPr>
          </a:p>
          <a:p>
            <a:r>
              <a:rPr lang="en-US" altLang="zh-TW" sz="1400" b="1" dirty="0" smtClean="0">
                <a:latin typeface="Roboto-Regular"/>
              </a:rPr>
              <a:t>Contributors</a:t>
            </a:r>
            <a:r>
              <a:rPr lang="zh-TW" altLang="en-US" sz="1400" b="1" dirty="0" smtClean="0">
                <a:latin typeface="Roboto-Regular"/>
              </a:rPr>
              <a:t> </a:t>
            </a:r>
            <a:r>
              <a:rPr lang="en-US" altLang="zh-TW" sz="1400" b="1" dirty="0" smtClean="0">
                <a:latin typeface="Roboto-Regular"/>
              </a:rPr>
              <a:t>: </a:t>
            </a:r>
            <a:r>
              <a:rPr lang="en-US" altLang="zh-TW" sz="1400" b="1" dirty="0">
                <a:latin typeface="Roboto-Regular"/>
              </a:rPr>
              <a:t>Daniil </a:t>
            </a:r>
            <a:r>
              <a:rPr lang="en-US" altLang="zh-TW" sz="1400" b="1" dirty="0" err="1">
                <a:latin typeface="Roboto-Regular"/>
              </a:rPr>
              <a:t>Yugoslavskiy</a:t>
            </a:r>
            <a:r>
              <a:rPr lang="en-US" altLang="zh-TW" sz="1400" b="1" dirty="0">
                <a:latin typeface="Roboto-Regular"/>
              </a:rPr>
              <a:t>, @</a:t>
            </a:r>
            <a:r>
              <a:rPr lang="en-US" altLang="zh-TW" sz="1400" b="1" dirty="0" err="1">
                <a:latin typeface="Roboto-Regular"/>
              </a:rPr>
              <a:t>yugoslavskiy</a:t>
            </a:r>
            <a:r>
              <a:rPr lang="en-US" altLang="zh-TW" sz="1400" b="1" dirty="0">
                <a:latin typeface="Roboto-Regular"/>
              </a:rPr>
              <a:t>, Atomic Threat Coverage project; </a:t>
            </a:r>
            <a:r>
              <a:rPr lang="en-US" altLang="zh-TW" sz="1400" b="1" dirty="0" err="1">
                <a:latin typeface="Roboto-Regular"/>
              </a:rPr>
              <a:t>Mayuresh</a:t>
            </a:r>
            <a:r>
              <a:rPr lang="en-US" altLang="zh-TW" sz="1400" b="1" dirty="0">
                <a:latin typeface="Roboto-Regular"/>
              </a:rPr>
              <a:t> Dani, </a:t>
            </a:r>
            <a:r>
              <a:rPr lang="en-US" altLang="zh-TW" sz="1400" b="1" dirty="0" err="1">
                <a:latin typeface="Roboto-Regular"/>
              </a:rPr>
              <a:t>Qualys</a:t>
            </a:r>
            <a:r>
              <a:rPr lang="en-US" altLang="zh-TW" sz="1400" b="1" dirty="0">
                <a:latin typeface="Roboto-Regular"/>
              </a:rPr>
              <a:t>; NEC</a:t>
            </a:r>
          </a:p>
          <a:p>
            <a:r>
              <a:rPr lang="en-US" altLang="zh-TW" sz="1400" b="1" dirty="0" smtClean="0">
                <a:latin typeface="Roboto-Regular"/>
              </a:rPr>
              <a:t>Version</a:t>
            </a:r>
            <a:r>
              <a:rPr lang="zh-TW" altLang="en-US" sz="1400" b="1" dirty="0" smtClean="0">
                <a:latin typeface="Roboto-Regular"/>
              </a:rPr>
              <a:t> </a:t>
            </a:r>
            <a:r>
              <a:rPr lang="en-US" altLang="zh-TW" sz="1400" b="1" dirty="0" smtClean="0">
                <a:latin typeface="Roboto-Regular"/>
              </a:rPr>
              <a:t>: </a:t>
            </a:r>
            <a:r>
              <a:rPr lang="en-US" altLang="zh-TW" sz="1400" b="1" dirty="0">
                <a:latin typeface="Roboto-Regular"/>
              </a:rPr>
              <a:t>2.2</a:t>
            </a:r>
          </a:p>
          <a:p>
            <a:r>
              <a:rPr lang="en-US" altLang="zh-TW" sz="1400" b="1" dirty="0" smtClean="0">
                <a:latin typeface="Roboto-Regular"/>
              </a:rPr>
              <a:t>Created</a:t>
            </a:r>
            <a:r>
              <a:rPr lang="zh-TW" altLang="en-US" sz="1400" b="1" dirty="0" smtClean="0">
                <a:latin typeface="Roboto-Regular"/>
              </a:rPr>
              <a:t> </a:t>
            </a:r>
            <a:r>
              <a:rPr lang="en-US" altLang="zh-TW" sz="1400" b="1" dirty="0" smtClean="0">
                <a:latin typeface="Roboto-Regular"/>
              </a:rPr>
              <a:t>: </a:t>
            </a:r>
            <a:r>
              <a:rPr lang="en-US" altLang="zh-TW" sz="1400" b="1" dirty="0">
                <a:latin typeface="Roboto-Regular"/>
              </a:rPr>
              <a:t>11 February 2020</a:t>
            </a:r>
          </a:p>
          <a:p>
            <a:r>
              <a:rPr lang="en-US" altLang="zh-TW" sz="1400" b="1" dirty="0">
                <a:latin typeface="Roboto-Regular"/>
              </a:rPr>
              <a:t>Last </a:t>
            </a:r>
            <a:r>
              <a:rPr lang="en-US" altLang="zh-TW" sz="1400" b="1" dirty="0" smtClean="0">
                <a:latin typeface="Roboto-Regular"/>
              </a:rPr>
              <a:t>Modified</a:t>
            </a:r>
            <a:r>
              <a:rPr lang="zh-TW" altLang="en-US" sz="1400" b="1" dirty="0" smtClean="0">
                <a:latin typeface="Roboto-Regular"/>
              </a:rPr>
              <a:t> </a:t>
            </a:r>
            <a:r>
              <a:rPr lang="en-US" altLang="zh-TW" sz="1400" b="1" dirty="0" smtClean="0">
                <a:latin typeface="Roboto-Regular"/>
              </a:rPr>
              <a:t>: </a:t>
            </a:r>
            <a:r>
              <a:rPr lang="en-US" altLang="zh-TW" sz="1400" b="1" dirty="0">
                <a:latin typeface="Roboto-Regular"/>
              </a:rPr>
              <a:t>30 March 2023</a:t>
            </a:r>
            <a:endParaRPr lang="en-US" altLang="zh-TW" sz="1400" b="1" i="0" dirty="0">
              <a:latin typeface="Roboto-Regular"/>
            </a:endParaRPr>
          </a:p>
        </p:txBody>
      </p:sp>
      <p:sp>
        <p:nvSpPr>
          <p:cNvPr id="3" name="投影片編號版面配置區 2"/>
          <p:cNvSpPr>
            <a:spLocks noGrp="1"/>
          </p:cNvSpPr>
          <p:nvPr>
            <p:ph type="sldNum" sz="quarter" idx="12"/>
          </p:nvPr>
        </p:nvSpPr>
        <p:spPr/>
        <p:txBody>
          <a:bodyPr/>
          <a:lstStyle/>
          <a:p>
            <a:fld id="{D16C3A51-89D0-4E4D-AA61-5A30A561532A}" type="slidenum">
              <a:rPr lang="zh-TW" altLang="en-US" smtClean="0"/>
              <a:pPr/>
              <a:t>85</a:t>
            </a:fld>
            <a:endParaRPr lang="zh-TW" altLang="en-US"/>
          </a:p>
        </p:txBody>
      </p:sp>
    </p:spTree>
    <p:extLst>
      <p:ext uri="{BB962C8B-B14F-4D97-AF65-F5344CB8AC3E}">
        <p14:creationId xmlns:p14="http://schemas.microsoft.com/office/powerpoint/2010/main" val="392913174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p:cNvGraphicFramePr>
            <a:graphicFrameLocks noGrp="1"/>
          </p:cNvGraphicFramePr>
          <p:nvPr>
            <p:extLst>
              <p:ext uri="{D42A27DB-BD31-4B8C-83A1-F6EECF244321}">
                <p14:modId xmlns:p14="http://schemas.microsoft.com/office/powerpoint/2010/main" val="1211502086"/>
              </p:ext>
            </p:extLst>
          </p:nvPr>
        </p:nvGraphicFramePr>
        <p:xfrm>
          <a:off x="146223" y="1247908"/>
          <a:ext cx="11804985" cy="4101967"/>
        </p:xfrm>
        <a:graphic>
          <a:graphicData uri="http://schemas.openxmlformats.org/drawingml/2006/table">
            <a:tbl>
              <a:tblPr/>
              <a:tblGrid>
                <a:gridCol w="938755">
                  <a:extLst>
                    <a:ext uri="{9D8B030D-6E8A-4147-A177-3AD203B41FA5}">
                      <a16:colId xmlns:a16="http://schemas.microsoft.com/office/drawing/2014/main" val="3772659884"/>
                    </a:ext>
                  </a:extLst>
                </a:gridCol>
                <a:gridCol w="1614155">
                  <a:extLst>
                    <a:ext uri="{9D8B030D-6E8A-4147-A177-3AD203B41FA5}">
                      <a16:colId xmlns:a16="http://schemas.microsoft.com/office/drawing/2014/main" val="2877839457"/>
                    </a:ext>
                  </a:extLst>
                </a:gridCol>
                <a:gridCol w="9252075">
                  <a:extLst>
                    <a:ext uri="{9D8B030D-6E8A-4147-A177-3AD203B41FA5}">
                      <a16:colId xmlns:a16="http://schemas.microsoft.com/office/drawing/2014/main" val="3645969166"/>
                    </a:ext>
                  </a:extLst>
                </a:gridCol>
              </a:tblGrid>
              <a:tr h="678617">
                <a:tc>
                  <a:txBody>
                    <a:bodyPr/>
                    <a:lstStyle/>
                    <a:p>
                      <a:pPr algn="l" fontAlgn="b"/>
                      <a:r>
                        <a:rPr lang="en-US" sz="1400" b="1" dirty="0">
                          <a:effectLst/>
                        </a:rPr>
                        <a:t>ID</a:t>
                      </a:r>
                    </a:p>
                  </a:txBody>
                  <a:tcPr marL="68870" marR="68870" marT="34435" marB="3443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smtClean="0">
                          <a:effectLst/>
                        </a:rPr>
                        <a:t>Name</a:t>
                      </a:r>
                      <a:endParaRPr lang="en-US" sz="1400" b="1" dirty="0">
                        <a:effectLst/>
                      </a:endParaRPr>
                    </a:p>
                  </a:txBody>
                  <a:tcPr marL="68870" marR="68870" marT="34435" marB="3443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smtClean="0">
                          <a:effectLst/>
                        </a:rPr>
                        <a:t>Description</a:t>
                      </a:r>
                      <a:endParaRPr lang="en-US" sz="1400" b="1" dirty="0">
                        <a:effectLst/>
                      </a:endParaRPr>
                    </a:p>
                  </a:txBody>
                  <a:tcPr marL="68870" marR="68870" marT="34435" marB="3443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2095200646"/>
                  </a:ext>
                </a:extLst>
              </a:tr>
              <a:tr h="1969124">
                <a:tc>
                  <a:txBody>
                    <a:bodyPr/>
                    <a:lstStyle/>
                    <a:p>
                      <a:pPr fontAlgn="t"/>
                      <a:r>
                        <a:rPr lang="en-US" u="none" strike="noStrike" dirty="0">
                          <a:solidFill>
                            <a:srgbClr val="4F7CAC"/>
                          </a:solidFill>
                          <a:effectLst/>
                          <a:hlinkClick r:id="rId2"/>
                        </a:rPr>
                        <a:t>S0281</a:t>
                      </a:r>
                      <a:endParaRPr lang="en-US"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fontAlgn="t"/>
                      <a:r>
                        <a:rPr lang="en-US" altLang="zh-TW" sz="1800" b="0" i="0" u="none" strike="noStrike" kern="1200" dirty="0" err="1" smtClean="0">
                          <a:solidFill>
                            <a:schemeClr val="tx1"/>
                          </a:solidFill>
                          <a:effectLst/>
                          <a:latin typeface="+mn-lt"/>
                          <a:ea typeface="+mn-ea"/>
                          <a:cs typeface="+mn-cs"/>
                          <a:hlinkClick r:id="rId2"/>
                        </a:rPr>
                        <a:t>Dok</a:t>
                      </a:r>
                      <a:endParaRPr lang="en-US" sz="1600" b="1" dirty="0">
                        <a:effectLst/>
                        <a:latin typeface="+mj-ea"/>
                        <a:ea typeface="+mj-ea"/>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marL="285750" indent="-285750" fontAlgn="t">
                        <a:buFont typeface="Wingdings" panose="05000000000000000000" pitchFamily="2" charset="2"/>
                        <a:buChar char="n"/>
                      </a:pPr>
                      <a:r>
                        <a:rPr lang="en-US" altLang="zh-TW" sz="1800" b="0" i="0" u="none" strike="noStrike" kern="1200" dirty="0" err="1" smtClean="0">
                          <a:solidFill>
                            <a:schemeClr val="tx1"/>
                          </a:solidFill>
                          <a:effectLst/>
                          <a:latin typeface="+mn-lt"/>
                          <a:ea typeface="+mn-ea"/>
                          <a:cs typeface="+mn-cs"/>
                          <a:hlinkClick r:id="rId2"/>
                        </a:rPr>
                        <a:t>Dok</a:t>
                      </a:r>
                      <a:r>
                        <a:rPr lang="en-US" altLang="zh-TW" sz="1800" b="0" i="0" kern="1200" dirty="0" smtClean="0">
                          <a:solidFill>
                            <a:schemeClr val="tx1"/>
                          </a:solidFill>
                          <a:effectLst/>
                          <a:latin typeface="+mn-lt"/>
                          <a:ea typeface="+mn-ea"/>
                          <a:cs typeface="+mn-cs"/>
                        </a:rPr>
                        <a:t> proxies web traffic to potentially monitor and alter victim HTTP(S) traffic.</a:t>
                      </a:r>
                    </a:p>
                    <a:p>
                      <a:pPr marL="285750" indent="-285750" fontAlgn="t">
                        <a:buFont typeface="Wingdings" panose="05000000000000000000" pitchFamily="2" charset="2"/>
                        <a:buChar char="n"/>
                      </a:pPr>
                      <a:r>
                        <a:rPr lang="en-US" altLang="zh-TW" sz="1800" b="0" i="0" u="none" strike="noStrike" kern="1200" dirty="0" err="1" smtClean="0">
                          <a:solidFill>
                            <a:schemeClr val="tx1"/>
                          </a:solidFill>
                          <a:effectLst/>
                          <a:latin typeface="+mn-lt"/>
                          <a:ea typeface="+mn-ea"/>
                          <a:cs typeface="+mn-cs"/>
                          <a:hlinkClick r:id="rId2"/>
                        </a:rPr>
                        <a:t>Dok</a:t>
                      </a:r>
                      <a:r>
                        <a:rPr lang="zh-TW" altLang="en-US" sz="1800" b="0" i="0" kern="1200" dirty="0" smtClean="0">
                          <a:solidFill>
                            <a:schemeClr val="tx1"/>
                          </a:solidFill>
                          <a:effectLst/>
                          <a:latin typeface="+mn-lt"/>
                          <a:ea typeface="+mn-ea"/>
                          <a:cs typeface="+mn-cs"/>
                        </a:rPr>
                        <a:t>代理程式 </a:t>
                      </a:r>
                      <a:r>
                        <a:rPr lang="en-US" altLang="zh-TW" sz="1800" b="0" i="0" kern="1200" dirty="0" smtClean="0">
                          <a:solidFill>
                            <a:schemeClr val="tx1"/>
                          </a:solidFill>
                          <a:effectLst/>
                          <a:latin typeface="+mn-lt"/>
                          <a:ea typeface="+mn-ea"/>
                          <a:cs typeface="+mn-cs"/>
                        </a:rPr>
                        <a:t>Web </a:t>
                      </a:r>
                      <a:r>
                        <a:rPr lang="zh-TW" altLang="en-US" sz="1800" b="0" i="0" kern="1200" dirty="0" smtClean="0">
                          <a:solidFill>
                            <a:schemeClr val="tx1"/>
                          </a:solidFill>
                          <a:effectLst/>
                          <a:latin typeface="+mn-lt"/>
                          <a:ea typeface="+mn-ea"/>
                          <a:cs typeface="+mn-cs"/>
                        </a:rPr>
                        <a:t>流量，以潛在地監視和更改受害者 </a:t>
                      </a:r>
                      <a:r>
                        <a:rPr lang="en-US" altLang="zh-TW" sz="1800" b="0" i="0" kern="1200" dirty="0" smtClean="0">
                          <a:solidFill>
                            <a:schemeClr val="tx1"/>
                          </a:solidFill>
                          <a:effectLst/>
                          <a:latin typeface="+mn-lt"/>
                          <a:ea typeface="+mn-ea"/>
                          <a:cs typeface="+mn-cs"/>
                        </a:rPr>
                        <a:t>HTTP(S) </a:t>
                      </a:r>
                      <a:r>
                        <a:rPr lang="zh-TW" altLang="en-US" sz="1800" b="0" i="0" kern="1200" dirty="0" smtClean="0">
                          <a:solidFill>
                            <a:schemeClr val="tx1"/>
                          </a:solidFill>
                          <a:effectLst/>
                          <a:latin typeface="+mn-lt"/>
                          <a:ea typeface="+mn-ea"/>
                          <a:cs typeface="+mn-cs"/>
                        </a:rPr>
                        <a:t>流量。</a:t>
                      </a:r>
                      <a:endParaRPr lang="en-US" altLang="zh-TW" sz="1700" b="0" i="0" kern="1200" dirty="0" smtClean="0">
                        <a:solidFill>
                          <a:schemeClr val="tx1"/>
                        </a:solidFill>
                        <a:effectLst/>
                        <a:latin typeface="+mn-lt"/>
                        <a:ea typeface="+mn-ea"/>
                        <a:cs typeface="+mn-cs"/>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2489582577"/>
                  </a:ext>
                </a:extLst>
              </a:tr>
              <a:tr h="1454226">
                <a:tc>
                  <a:txBody>
                    <a:bodyPr/>
                    <a:lstStyle/>
                    <a:p>
                      <a:pPr fontAlgn="t"/>
                      <a:r>
                        <a:rPr lang="en-US" altLang="zh-TW" sz="1800" b="0" i="0" u="none" strike="noStrike" kern="1200" dirty="0" smtClean="0">
                          <a:solidFill>
                            <a:schemeClr val="tx1"/>
                          </a:solidFill>
                          <a:effectLst/>
                          <a:latin typeface="+mn-lt"/>
                          <a:ea typeface="+mn-ea"/>
                          <a:cs typeface="+mn-cs"/>
                          <a:hlinkClick r:id="rId3"/>
                        </a:rPr>
                        <a:t>G0094</a:t>
                      </a:r>
                      <a:endParaRPr lang="en-US"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fontAlgn="t"/>
                      <a:r>
                        <a:rPr lang="en-US" u="none" strike="noStrike" dirty="0" err="1" smtClean="0">
                          <a:solidFill>
                            <a:srgbClr val="4F7CAC"/>
                          </a:solidFill>
                          <a:effectLst/>
                          <a:hlinkClick r:id="rId3"/>
                        </a:rPr>
                        <a:t>Kimsuky</a:t>
                      </a:r>
                      <a:endParaRPr lang="en-US"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marL="285750" indent="-285750" fontAlgn="t">
                        <a:buFont typeface="Wingdings" panose="05000000000000000000" pitchFamily="2" charset="2"/>
                        <a:buChar char="n"/>
                      </a:pPr>
                      <a:r>
                        <a:rPr lang="en-US" altLang="zh-TW" sz="1800" b="0" i="0" u="none" strike="noStrike" kern="1200" dirty="0" err="1" smtClean="0">
                          <a:solidFill>
                            <a:schemeClr val="tx1"/>
                          </a:solidFill>
                          <a:effectLst/>
                          <a:latin typeface="+mn-lt"/>
                          <a:ea typeface="+mn-ea"/>
                          <a:cs typeface="+mn-cs"/>
                          <a:hlinkClick r:id="rId3"/>
                        </a:rPr>
                        <a:t>Kimsuky</a:t>
                      </a:r>
                      <a:r>
                        <a:rPr lang="zh-TW" altLang="en-US" sz="1800" b="0" i="0" kern="1200" dirty="0" smtClean="0">
                          <a:solidFill>
                            <a:schemeClr val="tx1"/>
                          </a:solidFill>
                          <a:effectLst/>
                          <a:latin typeface="+mn-lt"/>
                          <a:ea typeface="+mn-ea"/>
                          <a:cs typeface="+mn-cs"/>
                        </a:rPr>
                        <a:t>使用 </a:t>
                      </a:r>
                      <a:r>
                        <a:rPr lang="en-US" altLang="zh-TW" sz="1800" b="0" i="0" kern="1200" dirty="0" err="1" smtClean="0">
                          <a:solidFill>
                            <a:schemeClr val="tx1"/>
                          </a:solidFill>
                          <a:effectLst/>
                          <a:latin typeface="+mn-lt"/>
                          <a:ea typeface="+mn-ea"/>
                          <a:cs typeface="+mn-cs"/>
                        </a:rPr>
                        <a:t>PHProxy</a:t>
                      </a:r>
                      <a:r>
                        <a:rPr lang="en-US" altLang="zh-TW" sz="1800" b="0" i="0" kern="1200" dirty="0" smtClean="0">
                          <a:solidFill>
                            <a:schemeClr val="tx1"/>
                          </a:solidFill>
                          <a:effectLst/>
                          <a:latin typeface="+mn-lt"/>
                          <a:ea typeface="+mn-ea"/>
                          <a:cs typeface="+mn-cs"/>
                        </a:rPr>
                        <a:t> </a:t>
                      </a:r>
                      <a:r>
                        <a:rPr lang="zh-TW" altLang="en-US" sz="1800" b="0" i="0" kern="1200" dirty="0" smtClean="0">
                          <a:solidFill>
                            <a:schemeClr val="tx1"/>
                          </a:solidFill>
                          <a:effectLst/>
                          <a:latin typeface="+mn-lt"/>
                          <a:ea typeface="+mn-ea"/>
                          <a:cs typeface="+mn-cs"/>
                        </a:rPr>
                        <a:t>的修改版本來檢查受害者和被訪問網站之間的網路流量。</a:t>
                      </a:r>
                      <a:endParaRPr lang="en-US" altLang="zh-TW" sz="1700" b="0" i="0" kern="1200" dirty="0" smtClean="0">
                        <a:solidFill>
                          <a:schemeClr val="tx1"/>
                        </a:solidFill>
                        <a:effectLst/>
                        <a:latin typeface="+mn-lt"/>
                        <a:ea typeface="+mn-ea"/>
                        <a:cs typeface="+mn-cs"/>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920989960"/>
                  </a:ext>
                </a:extLst>
              </a:tr>
            </a:tbl>
          </a:graphicData>
        </a:graphic>
      </p:graphicFrame>
      <p:sp>
        <p:nvSpPr>
          <p:cNvPr id="7" name="投影片編號版面配置區 6"/>
          <p:cNvSpPr>
            <a:spLocks noGrp="1"/>
          </p:cNvSpPr>
          <p:nvPr>
            <p:ph type="sldNum" sz="quarter" idx="12"/>
          </p:nvPr>
        </p:nvSpPr>
        <p:spPr/>
        <p:txBody>
          <a:bodyPr/>
          <a:lstStyle/>
          <a:p>
            <a:fld id="{D16C3A51-89D0-4E4D-AA61-5A30A561532A}" type="slidenum">
              <a:rPr lang="zh-TW" altLang="en-US" smtClean="0"/>
              <a:pPr/>
              <a:t>86</a:t>
            </a:fld>
            <a:endParaRPr lang="zh-TW" altLang="en-US"/>
          </a:p>
        </p:txBody>
      </p:sp>
      <p:sp>
        <p:nvSpPr>
          <p:cNvPr id="6" name="矩形 5"/>
          <p:cNvSpPr/>
          <p:nvPr/>
        </p:nvSpPr>
        <p:spPr>
          <a:xfrm>
            <a:off x="0" y="495482"/>
            <a:ext cx="4315605" cy="461665"/>
          </a:xfrm>
          <a:prstGeom prst="rect">
            <a:avLst/>
          </a:prstGeom>
        </p:spPr>
        <p:txBody>
          <a:bodyPr wrap="none">
            <a:spAutoFit/>
          </a:bodyPr>
          <a:lstStyle/>
          <a:p>
            <a:r>
              <a:rPr lang="en-US" altLang="zh-TW" sz="2400" b="1" dirty="0" smtClean="0">
                <a:solidFill>
                  <a:srgbClr val="39434C"/>
                </a:solidFill>
                <a:latin typeface="Roboto-Light"/>
              </a:rPr>
              <a:t>Procedure Examples</a:t>
            </a:r>
            <a:r>
              <a:rPr lang="zh-TW" altLang="en-US" sz="2400" b="1" dirty="0" smtClean="0">
                <a:solidFill>
                  <a:srgbClr val="39434C"/>
                </a:solidFill>
                <a:latin typeface="Roboto-Light"/>
              </a:rPr>
              <a:t>  程式</a:t>
            </a:r>
            <a:r>
              <a:rPr lang="zh-TW" altLang="en-US" sz="2400" b="1" dirty="0">
                <a:solidFill>
                  <a:srgbClr val="39434C"/>
                </a:solidFill>
                <a:latin typeface="Roboto-Light"/>
              </a:rPr>
              <a:t>範例</a:t>
            </a:r>
            <a:endParaRPr lang="zh-TW" altLang="en-US" sz="2400" b="1" dirty="0"/>
          </a:p>
        </p:txBody>
      </p:sp>
      <p:sp>
        <p:nvSpPr>
          <p:cNvPr id="10" name="矩形 9"/>
          <p:cNvSpPr/>
          <p:nvPr/>
        </p:nvSpPr>
        <p:spPr>
          <a:xfrm>
            <a:off x="0" y="33817"/>
            <a:ext cx="11581055" cy="461665"/>
          </a:xfrm>
          <a:prstGeom prst="rect">
            <a:avLst/>
          </a:prstGeom>
        </p:spPr>
        <p:txBody>
          <a:bodyPr wrap="none">
            <a:spAutoFit/>
          </a:bodyPr>
          <a:lstStyle/>
          <a:p>
            <a:r>
              <a:rPr lang="en-US" altLang="zh-TW" sz="2400" dirty="0"/>
              <a:t>8</a:t>
            </a:r>
            <a:r>
              <a:rPr lang="en-US" altLang="zh-TW" sz="2400" dirty="0" smtClean="0"/>
              <a:t>.</a:t>
            </a:r>
            <a:r>
              <a:rPr lang="zh-TW" altLang="en-US" sz="2400" dirty="0" smtClean="0"/>
              <a:t>憑證存取</a:t>
            </a:r>
            <a:r>
              <a:rPr lang="en-US" altLang="zh-TW" sz="2400" dirty="0" smtClean="0"/>
              <a:t>Credential Access</a:t>
            </a:r>
            <a:r>
              <a:rPr lang="zh-TW" altLang="en-US" sz="2400" dirty="0" smtClean="0"/>
              <a:t> 戰術</a:t>
            </a:r>
            <a:r>
              <a:rPr lang="en-US" altLang="zh-TW" sz="2400" dirty="0" smtClean="0"/>
              <a:t>| 1.</a:t>
            </a:r>
            <a:r>
              <a:rPr lang="zh-TW" altLang="en-US" sz="2400" b="1" dirty="0" smtClean="0">
                <a:solidFill>
                  <a:srgbClr val="FF0000"/>
                </a:solidFill>
              </a:rPr>
              <a:t>中間對手 </a:t>
            </a:r>
            <a:r>
              <a:rPr lang="en-US" altLang="zh-TW" sz="2400" b="1" dirty="0">
                <a:solidFill>
                  <a:srgbClr val="FF0000"/>
                </a:solidFill>
              </a:rPr>
              <a:t>Adversary-in-the-Middle </a:t>
            </a:r>
            <a:r>
              <a:rPr lang="en-US" altLang="zh-TW" sz="2400" dirty="0" smtClean="0"/>
              <a:t>(3)</a:t>
            </a:r>
            <a:r>
              <a:rPr lang="zh-TW" altLang="en-US" sz="2400" dirty="0" smtClean="0"/>
              <a:t>技術</a:t>
            </a:r>
            <a:endParaRPr lang="en-US" altLang="zh-TW" sz="2400" dirty="0"/>
          </a:p>
        </p:txBody>
      </p:sp>
    </p:spTree>
    <p:extLst>
      <p:ext uri="{BB962C8B-B14F-4D97-AF65-F5344CB8AC3E}">
        <p14:creationId xmlns:p14="http://schemas.microsoft.com/office/powerpoint/2010/main" val="144005406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p:cNvGraphicFramePr>
            <a:graphicFrameLocks noGrp="1"/>
          </p:cNvGraphicFramePr>
          <p:nvPr>
            <p:extLst>
              <p:ext uri="{D42A27DB-BD31-4B8C-83A1-F6EECF244321}">
                <p14:modId xmlns:p14="http://schemas.microsoft.com/office/powerpoint/2010/main" val="740269562"/>
              </p:ext>
            </p:extLst>
          </p:nvPr>
        </p:nvGraphicFramePr>
        <p:xfrm>
          <a:off x="146223" y="508054"/>
          <a:ext cx="11804985" cy="5865700"/>
        </p:xfrm>
        <a:graphic>
          <a:graphicData uri="http://schemas.openxmlformats.org/drawingml/2006/table">
            <a:tbl>
              <a:tblPr/>
              <a:tblGrid>
                <a:gridCol w="938755">
                  <a:extLst>
                    <a:ext uri="{9D8B030D-6E8A-4147-A177-3AD203B41FA5}">
                      <a16:colId xmlns:a16="http://schemas.microsoft.com/office/drawing/2014/main" val="3772659884"/>
                    </a:ext>
                  </a:extLst>
                </a:gridCol>
                <a:gridCol w="1609527">
                  <a:extLst>
                    <a:ext uri="{9D8B030D-6E8A-4147-A177-3AD203B41FA5}">
                      <a16:colId xmlns:a16="http://schemas.microsoft.com/office/drawing/2014/main" val="2877839457"/>
                    </a:ext>
                  </a:extLst>
                </a:gridCol>
                <a:gridCol w="9256703">
                  <a:extLst>
                    <a:ext uri="{9D8B030D-6E8A-4147-A177-3AD203B41FA5}">
                      <a16:colId xmlns:a16="http://schemas.microsoft.com/office/drawing/2014/main" val="3645969166"/>
                    </a:ext>
                  </a:extLst>
                </a:gridCol>
              </a:tblGrid>
              <a:tr h="412957">
                <a:tc>
                  <a:txBody>
                    <a:bodyPr/>
                    <a:lstStyle/>
                    <a:p>
                      <a:pPr algn="l" fontAlgn="b"/>
                      <a:r>
                        <a:rPr lang="en-US" sz="1400" b="1" dirty="0">
                          <a:effectLst/>
                        </a:rPr>
                        <a:t>ID</a:t>
                      </a:r>
                    </a:p>
                  </a:txBody>
                  <a:tcPr marL="68870" marR="68870" marT="34435" marB="3443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a:effectLst/>
                        </a:rPr>
                        <a:t>Mitigation</a:t>
                      </a:r>
                    </a:p>
                  </a:txBody>
                  <a:tcPr marL="68870" marR="68870" marT="34435" marB="3443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a:effectLst/>
                        </a:rPr>
                        <a:t>Description</a:t>
                      </a:r>
                    </a:p>
                  </a:txBody>
                  <a:tcPr marL="68870" marR="68870" marT="34435" marB="3443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2095200646"/>
                  </a:ext>
                </a:extLst>
              </a:tr>
              <a:tr h="1051008">
                <a:tc>
                  <a:txBody>
                    <a:bodyPr/>
                    <a:lstStyle/>
                    <a:p>
                      <a:pPr fontAlgn="t"/>
                      <a:r>
                        <a:rPr lang="en-US" altLang="zh-TW" sz="1800" b="0" i="0" u="none" strike="noStrike" kern="1200" dirty="0" smtClean="0">
                          <a:solidFill>
                            <a:schemeClr val="tx1"/>
                          </a:solidFill>
                          <a:effectLst/>
                          <a:latin typeface="+mn-lt"/>
                          <a:ea typeface="+mn-ea"/>
                          <a:cs typeface="+mn-cs"/>
                          <a:hlinkClick r:id="rId2"/>
                        </a:rPr>
                        <a:t>M1042</a:t>
                      </a:r>
                      <a:endParaRPr lang="en-US" sz="1800" b="1" dirty="0">
                        <a:effectLst/>
                        <a:latin typeface="+mn-l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2"/>
                        </a:rPr>
                        <a:t>Disable or Remove Feature or Program</a:t>
                      </a:r>
                      <a:endParaRPr lang="en-US"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marL="285750" indent="-285750" fontAlgn="t">
                        <a:buFont typeface="Wingdings" panose="05000000000000000000" pitchFamily="2" charset="2"/>
                        <a:buChar char="n"/>
                      </a:pPr>
                      <a:r>
                        <a:rPr lang="en-US" altLang="zh-TW" sz="1800" b="0" i="0" kern="1200" dirty="0" smtClean="0">
                          <a:solidFill>
                            <a:schemeClr val="tx1"/>
                          </a:solidFill>
                          <a:effectLst/>
                          <a:latin typeface="+mn-lt"/>
                          <a:ea typeface="+mn-ea"/>
                          <a:cs typeface="+mn-cs"/>
                        </a:rPr>
                        <a:t>Disable legacy network protocols that may be used to intercept network traffic if applicable, especially those that are not needed within an environment.</a:t>
                      </a:r>
                    </a:p>
                    <a:p>
                      <a:pPr marL="285750" indent="-285750" fontAlgn="t">
                        <a:buFont typeface="Wingdings" panose="05000000000000000000" pitchFamily="2" charset="2"/>
                        <a:buChar char="n"/>
                      </a:pPr>
                      <a:r>
                        <a:rPr lang="zh-TW" altLang="en-US" sz="1800" b="0" i="0" kern="1200" dirty="0" smtClean="0">
                          <a:solidFill>
                            <a:schemeClr val="tx1"/>
                          </a:solidFill>
                          <a:effectLst/>
                          <a:latin typeface="+mn-lt"/>
                          <a:ea typeface="+mn-ea"/>
                          <a:cs typeface="+mn-cs"/>
                        </a:rPr>
                        <a:t>停用可用於攔截網路流量的舊網路協定（如果適用），尤其是環境中不需要的協定。</a:t>
                      </a:r>
                      <a:endParaRPr lang="en-US" altLang="zh-TW" sz="1700" b="0" i="0" kern="1200" dirty="0" smtClean="0">
                        <a:solidFill>
                          <a:schemeClr val="tx1"/>
                        </a:solidFill>
                        <a:effectLst/>
                        <a:latin typeface="+mn-lt"/>
                        <a:ea typeface="+mn-ea"/>
                        <a:cs typeface="+mn-cs"/>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2489582577"/>
                  </a:ext>
                </a:extLst>
              </a:tr>
              <a:tr h="1337943">
                <a:tc>
                  <a:txBody>
                    <a:bodyPr/>
                    <a:lstStyle/>
                    <a:p>
                      <a:pPr fontAlgn="t"/>
                      <a:r>
                        <a:rPr lang="en-US" altLang="zh-TW" sz="1800" b="0" i="0" u="none" strike="noStrike" kern="1200" dirty="0" smtClean="0">
                          <a:solidFill>
                            <a:schemeClr val="tx1"/>
                          </a:solidFill>
                          <a:effectLst/>
                          <a:latin typeface="+mn-lt"/>
                          <a:ea typeface="+mn-ea"/>
                          <a:cs typeface="+mn-cs"/>
                          <a:hlinkClick r:id="rId3"/>
                        </a:rPr>
                        <a:t>M1041</a:t>
                      </a:r>
                      <a:endParaRPr lang="en-US" sz="14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3"/>
                        </a:rPr>
                        <a:t>Encrypt Sensitive Information</a:t>
                      </a:r>
                      <a:endParaRPr lang="en-US" sz="1400" b="1" dirty="0">
                        <a:effectLst/>
                        <a:latin typeface="+mn-l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marL="285750" indent="-285750" fontAlgn="t">
                        <a:buClrTx/>
                        <a:buFont typeface="Wingdings" panose="05000000000000000000" pitchFamily="2" charset="2"/>
                        <a:buChar char="n"/>
                      </a:pPr>
                      <a:r>
                        <a:rPr lang="en-US" altLang="zh-TW" sz="1800" b="0" i="0" kern="1200" dirty="0" smtClean="0">
                          <a:solidFill>
                            <a:schemeClr val="tx1"/>
                          </a:solidFill>
                          <a:effectLst/>
                          <a:latin typeface="+mn-lt"/>
                          <a:ea typeface="+mn-ea"/>
                          <a:cs typeface="+mn-cs"/>
                        </a:rPr>
                        <a:t>Ensure that all wired and/or wireless traffic is encrypted appropriately. Use best practices for authentication protocols, such as Kerberos, and ensure web traffic that may contain credentials is protected by SSL/TLS.</a:t>
                      </a:r>
                    </a:p>
                    <a:p>
                      <a:pPr marL="285750" indent="-285750" fontAlgn="t">
                        <a:buClrTx/>
                        <a:buFont typeface="Wingdings" panose="05000000000000000000" pitchFamily="2" charset="2"/>
                        <a:buChar char="n"/>
                      </a:pPr>
                      <a:r>
                        <a:rPr lang="zh-TW" altLang="en-US" sz="1800" b="0" i="0" kern="1200" dirty="0" smtClean="0">
                          <a:solidFill>
                            <a:schemeClr val="tx1"/>
                          </a:solidFill>
                          <a:effectLst/>
                          <a:latin typeface="+mn-lt"/>
                          <a:ea typeface="+mn-ea"/>
                          <a:cs typeface="+mn-cs"/>
                        </a:rPr>
                        <a:t>確保所有有線和</a:t>
                      </a:r>
                      <a:r>
                        <a:rPr lang="en-US" altLang="zh-TW" sz="1800" b="0" i="0" kern="1200" dirty="0" smtClean="0">
                          <a:solidFill>
                            <a:schemeClr val="tx1"/>
                          </a:solidFill>
                          <a:effectLst/>
                          <a:latin typeface="+mn-lt"/>
                          <a:ea typeface="+mn-ea"/>
                          <a:cs typeface="+mn-cs"/>
                        </a:rPr>
                        <a:t>/</a:t>
                      </a:r>
                      <a:r>
                        <a:rPr lang="zh-TW" altLang="en-US" sz="1800" b="0" i="0" kern="1200" dirty="0" smtClean="0">
                          <a:solidFill>
                            <a:schemeClr val="tx1"/>
                          </a:solidFill>
                          <a:effectLst/>
                          <a:latin typeface="+mn-lt"/>
                          <a:ea typeface="+mn-ea"/>
                          <a:cs typeface="+mn-cs"/>
                        </a:rPr>
                        <a:t>或無線流量均經過適當加密。使用身分驗證協定的最佳實務（例如 </a:t>
                      </a:r>
                      <a:r>
                        <a:rPr lang="en-US" altLang="zh-TW" sz="1800" b="0" i="0" kern="1200" dirty="0" smtClean="0">
                          <a:solidFill>
                            <a:schemeClr val="tx1"/>
                          </a:solidFill>
                          <a:effectLst/>
                          <a:latin typeface="+mn-lt"/>
                          <a:ea typeface="+mn-ea"/>
                          <a:cs typeface="+mn-cs"/>
                        </a:rPr>
                        <a:t>Kerberos</a:t>
                      </a:r>
                      <a:r>
                        <a:rPr lang="zh-TW" altLang="en-US" sz="1800" b="0" i="0" kern="1200" dirty="0" smtClean="0">
                          <a:solidFill>
                            <a:schemeClr val="tx1"/>
                          </a:solidFill>
                          <a:effectLst/>
                          <a:latin typeface="+mn-lt"/>
                          <a:ea typeface="+mn-ea"/>
                          <a:cs typeface="+mn-cs"/>
                        </a:rPr>
                        <a:t>），並確保可能包含憑證的 </a:t>
                      </a:r>
                      <a:r>
                        <a:rPr lang="en-US" altLang="zh-TW" sz="1800" b="0" i="0" kern="1200" dirty="0" smtClean="0">
                          <a:solidFill>
                            <a:schemeClr val="tx1"/>
                          </a:solidFill>
                          <a:effectLst/>
                          <a:latin typeface="+mn-lt"/>
                          <a:ea typeface="+mn-ea"/>
                          <a:cs typeface="+mn-cs"/>
                        </a:rPr>
                        <a:t>Web </a:t>
                      </a:r>
                      <a:r>
                        <a:rPr lang="zh-TW" altLang="en-US" sz="1800" b="0" i="0" kern="1200" dirty="0" smtClean="0">
                          <a:solidFill>
                            <a:schemeClr val="tx1"/>
                          </a:solidFill>
                          <a:effectLst/>
                          <a:latin typeface="+mn-lt"/>
                          <a:ea typeface="+mn-ea"/>
                          <a:cs typeface="+mn-cs"/>
                        </a:rPr>
                        <a:t>流量受到 </a:t>
                      </a:r>
                      <a:r>
                        <a:rPr lang="en-US" altLang="zh-TW" sz="1800" b="0" i="0" kern="1200" dirty="0" smtClean="0">
                          <a:solidFill>
                            <a:schemeClr val="tx1"/>
                          </a:solidFill>
                          <a:effectLst/>
                          <a:latin typeface="+mn-lt"/>
                          <a:ea typeface="+mn-ea"/>
                          <a:cs typeface="+mn-cs"/>
                        </a:rPr>
                        <a:t>SSL/TLS </a:t>
                      </a:r>
                      <a:r>
                        <a:rPr lang="zh-TW" altLang="en-US" sz="1800" b="0" i="0" kern="1200" dirty="0" smtClean="0">
                          <a:solidFill>
                            <a:schemeClr val="tx1"/>
                          </a:solidFill>
                          <a:effectLst/>
                          <a:latin typeface="+mn-lt"/>
                          <a:ea typeface="+mn-ea"/>
                          <a:cs typeface="+mn-cs"/>
                        </a:rPr>
                        <a:t>的保護。</a:t>
                      </a:r>
                      <a:endParaRPr lang="zh-TW" altLang="en-US" sz="17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2916449438"/>
                  </a:ext>
                </a:extLst>
              </a:tr>
              <a:tr h="1337943">
                <a:tc>
                  <a:txBody>
                    <a:bodyPr/>
                    <a:lstStyle/>
                    <a:p>
                      <a:pPr fontAlgn="t"/>
                      <a:r>
                        <a:rPr lang="en-US" altLang="zh-TW" sz="1800" b="0" i="0" u="none" strike="noStrike" kern="1200" dirty="0" smtClean="0">
                          <a:solidFill>
                            <a:schemeClr val="tx1"/>
                          </a:solidFill>
                          <a:effectLst/>
                          <a:latin typeface="+mn-lt"/>
                          <a:ea typeface="+mn-ea"/>
                          <a:cs typeface="+mn-cs"/>
                          <a:hlinkClick r:id="rId4"/>
                        </a:rPr>
                        <a:t>M1037</a:t>
                      </a:r>
                      <a:endParaRPr lang="en-US" sz="14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4"/>
                        </a:rPr>
                        <a:t>Filter Network Traffic</a:t>
                      </a:r>
                      <a:endParaRPr lang="en-US" sz="1400" b="1" dirty="0">
                        <a:effectLst/>
                        <a:latin typeface="+mn-l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marL="285750" indent="-285750" fontAlgn="t">
                        <a:buClrTx/>
                        <a:buFont typeface="Wingdings" panose="05000000000000000000" pitchFamily="2" charset="2"/>
                        <a:buChar char="n"/>
                      </a:pPr>
                      <a:r>
                        <a:rPr lang="en-US" altLang="zh-TW" sz="1800" b="0" i="0" kern="1200" dirty="0" smtClean="0">
                          <a:solidFill>
                            <a:schemeClr val="tx1"/>
                          </a:solidFill>
                          <a:effectLst/>
                          <a:latin typeface="+mn-lt"/>
                          <a:ea typeface="+mn-ea"/>
                          <a:cs typeface="+mn-cs"/>
                        </a:rPr>
                        <a:t>Use network appliances and host-based security software to block network traffic that is not necessary within the environment, such as legacy protocols that may be leveraged for </a:t>
                      </a:r>
                      <a:r>
                        <a:rPr lang="en-US" altLang="zh-TW" sz="1800" b="0" i="0" kern="1200" dirty="0" err="1" smtClean="0">
                          <a:solidFill>
                            <a:schemeClr val="tx1"/>
                          </a:solidFill>
                          <a:effectLst/>
                          <a:latin typeface="+mn-lt"/>
                          <a:ea typeface="+mn-ea"/>
                          <a:cs typeface="+mn-cs"/>
                        </a:rPr>
                        <a:t>AiTM</a:t>
                      </a:r>
                      <a:r>
                        <a:rPr lang="en-US" altLang="zh-TW" sz="1800" b="0" i="0" kern="1200" dirty="0" smtClean="0">
                          <a:solidFill>
                            <a:schemeClr val="tx1"/>
                          </a:solidFill>
                          <a:effectLst/>
                          <a:latin typeface="+mn-lt"/>
                          <a:ea typeface="+mn-ea"/>
                          <a:cs typeface="+mn-cs"/>
                        </a:rPr>
                        <a:t> conditions.</a:t>
                      </a:r>
                    </a:p>
                    <a:p>
                      <a:pPr marL="285750" indent="-285750" fontAlgn="t">
                        <a:buClrTx/>
                        <a:buFont typeface="Wingdings" panose="05000000000000000000" pitchFamily="2" charset="2"/>
                        <a:buChar char="n"/>
                      </a:pPr>
                      <a:r>
                        <a:rPr lang="zh-TW" altLang="en-US" sz="1800" b="0" i="0" kern="1200" dirty="0" smtClean="0">
                          <a:solidFill>
                            <a:schemeClr val="tx1"/>
                          </a:solidFill>
                          <a:effectLst/>
                          <a:latin typeface="+mn-lt"/>
                          <a:ea typeface="+mn-ea"/>
                          <a:cs typeface="+mn-cs"/>
                        </a:rPr>
                        <a:t>使用網路設備和基於主機的安全軟體來阻止環境中不必要的網路流量，例如可能用於 </a:t>
                      </a:r>
                      <a:r>
                        <a:rPr lang="en-US" altLang="zh-TW" sz="1800" b="0" i="0" kern="1200" dirty="0" err="1" smtClean="0">
                          <a:solidFill>
                            <a:schemeClr val="tx1"/>
                          </a:solidFill>
                          <a:effectLst/>
                          <a:latin typeface="+mn-lt"/>
                          <a:ea typeface="+mn-ea"/>
                          <a:cs typeface="+mn-cs"/>
                        </a:rPr>
                        <a:t>AiTM</a:t>
                      </a:r>
                      <a:r>
                        <a:rPr lang="en-US" altLang="zh-TW" sz="1800" b="0" i="0" kern="1200" dirty="0" smtClean="0">
                          <a:solidFill>
                            <a:schemeClr val="tx1"/>
                          </a:solidFill>
                          <a:effectLst/>
                          <a:latin typeface="+mn-lt"/>
                          <a:ea typeface="+mn-ea"/>
                          <a:cs typeface="+mn-cs"/>
                        </a:rPr>
                        <a:t> </a:t>
                      </a:r>
                      <a:r>
                        <a:rPr lang="zh-TW" altLang="en-US" sz="1800" b="0" i="0" kern="1200" dirty="0" smtClean="0">
                          <a:solidFill>
                            <a:schemeClr val="tx1"/>
                          </a:solidFill>
                          <a:effectLst/>
                          <a:latin typeface="+mn-lt"/>
                          <a:ea typeface="+mn-ea"/>
                          <a:cs typeface="+mn-cs"/>
                        </a:rPr>
                        <a:t>條件的遺留協定。</a:t>
                      </a:r>
                      <a:endParaRPr lang="zh-TW" altLang="en-US" sz="17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3991531576"/>
                  </a:ext>
                </a:extLst>
              </a:tr>
              <a:tr h="1337943">
                <a:tc>
                  <a:txBody>
                    <a:bodyPr/>
                    <a:lstStyle/>
                    <a:p>
                      <a:pPr fontAlgn="t"/>
                      <a:r>
                        <a:rPr lang="en-US" altLang="zh-TW" sz="1800" b="0" i="0" u="sng" kern="1200" dirty="0" smtClean="0">
                          <a:solidFill>
                            <a:schemeClr val="tx1"/>
                          </a:solidFill>
                          <a:effectLst/>
                          <a:latin typeface="+mn-lt"/>
                          <a:ea typeface="+mn-ea"/>
                          <a:cs typeface="+mn-cs"/>
                          <a:hlinkClick r:id="rId5"/>
                        </a:rPr>
                        <a:t>M1035</a:t>
                      </a:r>
                      <a:endParaRPr lang="en-US"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5"/>
                        </a:rPr>
                        <a:t>Limit Access to Resource Over Network</a:t>
                      </a:r>
                      <a:endParaRPr lang="en-US" sz="1400" b="1" dirty="0">
                        <a:effectLst/>
                        <a:latin typeface="+mn-l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marL="285750" marR="0" indent="-285750" algn="l" defTabSz="914400" rtl="0" eaLnBrk="1" fontAlgn="t" latinLnBrk="0" hangingPunct="1">
                        <a:lnSpc>
                          <a:spcPct val="100000"/>
                        </a:lnSpc>
                        <a:spcBef>
                          <a:spcPts val="0"/>
                        </a:spcBef>
                        <a:spcAft>
                          <a:spcPts val="0"/>
                        </a:spcAft>
                        <a:buClrTx/>
                        <a:buSzTx/>
                        <a:buFont typeface="Wingdings" panose="05000000000000000000" pitchFamily="2" charset="2"/>
                        <a:buChar char="n"/>
                        <a:tabLst/>
                        <a:defRPr/>
                      </a:pPr>
                      <a:r>
                        <a:rPr lang="en-US" altLang="zh-TW" sz="1800" b="0" i="0" kern="1200" dirty="0" smtClean="0">
                          <a:solidFill>
                            <a:schemeClr val="tx1"/>
                          </a:solidFill>
                          <a:effectLst/>
                          <a:latin typeface="+mn-lt"/>
                          <a:ea typeface="+mn-ea"/>
                          <a:cs typeface="+mn-cs"/>
                        </a:rPr>
                        <a:t>Limit access to network infrastructure and resources that can be used to reshape traffic or otherwise produce </a:t>
                      </a:r>
                      <a:r>
                        <a:rPr lang="en-US" altLang="zh-TW" sz="1800" b="0" i="0" kern="1200" dirty="0" err="1" smtClean="0">
                          <a:solidFill>
                            <a:schemeClr val="tx1"/>
                          </a:solidFill>
                          <a:effectLst/>
                          <a:latin typeface="+mn-lt"/>
                          <a:ea typeface="+mn-ea"/>
                          <a:cs typeface="+mn-cs"/>
                        </a:rPr>
                        <a:t>AiTM</a:t>
                      </a:r>
                      <a:r>
                        <a:rPr lang="en-US" altLang="zh-TW" sz="1800" b="0" i="0" kern="1200" dirty="0" smtClean="0">
                          <a:solidFill>
                            <a:schemeClr val="tx1"/>
                          </a:solidFill>
                          <a:effectLst/>
                          <a:latin typeface="+mn-lt"/>
                          <a:ea typeface="+mn-ea"/>
                          <a:cs typeface="+mn-cs"/>
                        </a:rPr>
                        <a:t> conditions.</a:t>
                      </a:r>
                    </a:p>
                    <a:p>
                      <a:pPr marL="285750" marR="0" indent="-285750" algn="l" defTabSz="914400" rtl="0" eaLnBrk="1" fontAlgn="t" latinLnBrk="0" hangingPunct="1">
                        <a:lnSpc>
                          <a:spcPct val="100000"/>
                        </a:lnSpc>
                        <a:spcBef>
                          <a:spcPts val="0"/>
                        </a:spcBef>
                        <a:spcAft>
                          <a:spcPts val="0"/>
                        </a:spcAft>
                        <a:buClrTx/>
                        <a:buSzTx/>
                        <a:buFont typeface="Wingdings" panose="05000000000000000000" pitchFamily="2" charset="2"/>
                        <a:buChar char="n"/>
                        <a:tabLst/>
                        <a:defRPr/>
                      </a:pPr>
                      <a:r>
                        <a:rPr lang="zh-TW" altLang="en-US" sz="1800" b="0" i="0" kern="1200" dirty="0" smtClean="0">
                          <a:solidFill>
                            <a:schemeClr val="tx1"/>
                          </a:solidFill>
                          <a:effectLst/>
                          <a:latin typeface="+mn-lt"/>
                          <a:ea typeface="+mn-ea"/>
                          <a:cs typeface="+mn-cs"/>
                        </a:rPr>
                        <a:t>限制可用於重塑流量或以其他方式產生 </a:t>
                      </a:r>
                      <a:r>
                        <a:rPr lang="en-US" altLang="zh-TW" sz="1800" b="0" i="0" kern="1200" dirty="0" err="1" smtClean="0">
                          <a:solidFill>
                            <a:schemeClr val="tx1"/>
                          </a:solidFill>
                          <a:effectLst/>
                          <a:latin typeface="+mn-lt"/>
                          <a:ea typeface="+mn-ea"/>
                          <a:cs typeface="+mn-cs"/>
                        </a:rPr>
                        <a:t>AiTM</a:t>
                      </a:r>
                      <a:r>
                        <a:rPr lang="en-US" altLang="zh-TW" sz="1800" b="0" i="0" kern="1200" dirty="0" smtClean="0">
                          <a:solidFill>
                            <a:schemeClr val="tx1"/>
                          </a:solidFill>
                          <a:effectLst/>
                          <a:latin typeface="+mn-lt"/>
                          <a:ea typeface="+mn-ea"/>
                          <a:cs typeface="+mn-cs"/>
                        </a:rPr>
                        <a:t> </a:t>
                      </a:r>
                      <a:r>
                        <a:rPr lang="zh-TW" altLang="en-US" sz="1800" b="0" i="0" kern="1200" dirty="0" smtClean="0">
                          <a:solidFill>
                            <a:schemeClr val="tx1"/>
                          </a:solidFill>
                          <a:effectLst/>
                          <a:latin typeface="+mn-lt"/>
                          <a:ea typeface="+mn-ea"/>
                          <a:cs typeface="+mn-cs"/>
                        </a:rPr>
                        <a:t>條件的網路基礎設施和資源的存取。</a:t>
                      </a:r>
                      <a:endParaRPr lang="en-US" altLang="zh-TW" sz="1800" b="0" i="0" kern="1200" dirty="0" smtClean="0">
                        <a:solidFill>
                          <a:schemeClr val="tx1"/>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3595323131"/>
                  </a:ext>
                </a:extLst>
              </a:tr>
            </a:tbl>
          </a:graphicData>
        </a:graphic>
      </p:graphicFrame>
      <p:sp>
        <p:nvSpPr>
          <p:cNvPr id="7" name="投影片編號版面配置區 6"/>
          <p:cNvSpPr>
            <a:spLocks noGrp="1"/>
          </p:cNvSpPr>
          <p:nvPr>
            <p:ph type="sldNum" sz="quarter" idx="12"/>
          </p:nvPr>
        </p:nvSpPr>
        <p:spPr/>
        <p:txBody>
          <a:bodyPr/>
          <a:lstStyle/>
          <a:p>
            <a:fld id="{D16C3A51-89D0-4E4D-AA61-5A30A561532A}" type="slidenum">
              <a:rPr lang="zh-TW" altLang="en-US" smtClean="0"/>
              <a:pPr/>
              <a:t>87</a:t>
            </a:fld>
            <a:endParaRPr lang="zh-TW" altLang="en-US"/>
          </a:p>
        </p:txBody>
      </p:sp>
      <p:sp>
        <p:nvSpPr>
          <p:cNvPr id="6" name="矩形 5"/>
          <p:cNvSpPr/>
          <p:nvPr/>
        </p:nvSpPr>
        <p:spPr>
          <a:xfrm>
            <a:off x="0" y="0"/>
            <a:ext cx="3175356" cy="461665"/>
          </a:xfrm>
          <a:prstGeom prst="rect">
            <a:avLst/>
          </a:prstGeom>
        </p:spPr>
        <p:txBody>
          <a:bodyPr wrap="none">
            <a:spAutoFit/>
          </a:bodyPr>
          <a:lstStyle/>
          <a:p>
            <a:r>
              <a:rPr lang="en-US" altLang="zh-TW" sz="2400" b="1" dirty="0">
                <a:solidFill>
                  <a:srgbClr val="39434C"/>
                </a:solidFill>
                <a:latin typeface="Roboto-Light"/>
              </a:rPr>
              <a:t>Mitigations</a:t>
            </a:r>
            <a:r>
              <a:rPr lang="zh-TW" altLang="en-US" sz="2400" b="1" dirty="0">
                <a:solidFill>
                  <a:srgbClr val="39434C"/>
                </a:solidFill>
                <a:latin typeface="Roboto-Light"/>
              </a:rPr>
              <a:t> </a:t>
            </a:r>
            <a:r>
              <a:rPr lang="zh-TW" altLang="en-US" sz="2400" b="1" dirty="0"/>
              <a:t>緩解措施</a:t>
            </a:r>
          </a:p>
        </p:txBody>
      </p:sp>
    </p:spTree>
    <p:extLst>
      <p:ext uri="{BB962C8B-B14F-4D97-AF65-F5344CB8AC3E}">
        <p14:creationId xmlns:p14="http://schemas.microsoft.com/office/powerpoint/2010/main" val="199444311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p:cNvGraphicFramePr>
            <a:graphicFrameLocks noGrp="1"/>
          </p:cNvGraphicFramePr>
          <p:nvPr>
            <p:extLst>
              <p:ext uri="{D42A27DB-BD31-4B8C-83A1-F6EECF244321}">
                <p14:modId xmlns:p14="http://schemas.microsoft.com/office/powerpoint/2010/main" val="4280880442"/>
              </p:ext>
            </p:extLst>
          </p:nvPr>
        </p:nvGraphicFramePr>
        <p:xfrm>
          <a:off x="146223" y="508054"/>
          <a:ext cx="11804985" cy="4505187"/>
        </p:xfrm>
        <a:graphic>
          <a:graphicData uri="http://schemas.openxmlformats.org/drawingml/2006/table">
            <a:tbl>
              <a:tblPr/>
              <a:tblGrid>
                <a:gridCol w="938755">
                  <a:extLst>
                    <a:ext uri="{9D8B030D-6E8A-4147-A177-3AD203B41FA5}">
                      <a16:colId xmlns:a16="http://schemas.microsoft.com/office/drawing/2014/main" val="3772659884"/>
                    </a:ext>
                  </a:extLst>
                </a:gridCol>
                <a:gridCol w="1609527">
                  <a:extLst>
                    <a:ext uri="{9D8B030D-6E8A-4147-A177-3AD203B41FA5}">
                      <a16:colId xmlns:a16="http://schemas.microsoft.com/office/drawing/2014/main" val="2877839457"/>
                    </a:ext>
                  </a:extLst>
                </a:gridCol>
                <a:gridCol w="9256703">
                  <a:extLst>
                    <a:ext uri="{9D8B030D-6E8A-4147-A177-3AD203B41FA5}">
                      <a16:colId xmlns:a16="http://schemas.microsoft.com/office/drawing/2014/main" val="3645969166"/>
                    </a:ext>
                  </a:extLst>
                </a:gridCol>
              </a:tblGrid>
              <a:tr h="412957">
                <a:tc>
                  <a:txBody>
                    <a:bodyPr/>
                    <a:lstStyle/>
                    <a:p>
                      <a:pPr algn="l" fontAlgn="b"/>
                      <a:r>
                        <a:rPr lang="en-US" sz="1400" b="1" dirty="0">
                          <a:effectLst/>
                        </a:rPr>
                        <a:t>ID</a:t>
                      </a:r>
                    </a:p>
                  </a:txBody>
                  <a:tcPr marL="68870" marR="68870" marT="34435" marB="3443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a:effectLst/>
                        </a:rPr>
                        <a:t>Mitigation</a:t>
                      </a:r>
                    </a:p>
                  </a:txBody>
                  <a:tcPr marL="68870" marR="68870" marT="34435" marB="3443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a:effectLst/>
                        </a:rPr>
                        <a:t>Description</a:t>
                      </a:r>
                    </a:p>
                  </a:txBody>
                  <a:tcPr marL="68870" marR="68870" marT="34435" marB="3443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2095200646"/>
                  </a:ext>
                </a:extLst>
              </a:tr>
              <a:tr h="1051008">
                <a:tc>
                  <a:txBody>
                    <a:bodyPr/>
                    <a:lstStyle/>
                    <a:p>
                      <a:pPr fontAlgn="t"/>
                      <a:r>
                        <a:rPr lang="en-US" altLang="zh-TW" sz="1800" b="0" i="0" u="none" strike="noStrike" kern="1200" dirty="0" smtClean="0">
                          <a:solidFill>
                            <a:schemeClr val="tx1"/>
                          </a:solidFill>
                          <a:effectLst/>
                          <a:latin typeface="+mn-lt"/>
                          <a:ea typeface="+mn-ea"/>
                          <a:cs typeface="+mn-cs"/>
                          <a:hlinkClick r:id="rId2"/>
                        </a:rPr>
                        <a:t>M1031</a:t>
                      </a:r>
                      <a:endParaRPr lang="en-US" sz="1800" b="1" dirty="0">
                        <a:effectLst/>
                        <a:latin typeface="+mn-l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fontAlgn="t"/>
                      <a:r>
                        <a:rPr lang="en-US" u="none" strike="noStrike" dirty="0" smtClean="0">
                          <a:solidFill>
                            <a:srgbClr val="4F7CAC"/>
                          </a:solidFill>
                          <a:effectLst/>
                          <a:hlinkClick r:id="rId2"/>
                        </a:rPr>
                        <a:t>Network </a:t>
                      </a:r>
                      <a:r>
                        <a:rPr lang="en-US" u="none" strike="noStrike" dirty="0">
                          <a:solidFill>
                            <a:srgbClr val="4F7CAC"/>
                          </a:solidFill>
                          <a:effectLst/>
                          <a:hlinkClick r:id="rId2"/>
                        </a:rPr>
                        <a:t>Intrusion Prevention</a:t>
                      </a:r>
                      <a:endParaRPr lang="en-US"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marL="285750" indent="-285750" fontAlgn="t">
                        <a:buFont typeface="Wingdings" panose="05000000000000000000" pitchFamily="2" charset="2"/>
                        <a:buChar char="n"/>
                      </a:pPr>
                      <a:r>
                        <a:rPr lang="en-US" altLang="zh-TW" sz="1800" b="0" i="0" kern="1200" dirty="0" smtClean="0">
                          <a:solidFill>
                            <a:schemeClr val="tx1"/>
                          </a:solidFill>
                          <a:effectLst/>
                          <a:latin typeface="+mn-lt"/>
                          <a:ea typeface="+mn-ea"/>
                          <a:cs typeface="+mn-cs"/>
                        </a:rPr>
                        <a:t>Network intrusion detection and prevention systems that can identify traffic patterns indicative of </a:t>
                      </a:r>
                      <a:r>
                        <a:rPr lang="en-US" altLang="zh-TW" sz="1800" b="0" i="0" kern="1200" dirty="0" err="1" smtClean="0">
                          <a:solidFill>
                            <a:schemeClr val="tx1"/>
                          </a:solidFill>
                          <a:effectLst/>
                          <a:latin typeface="+mn-lt"/>
                          <a:ea typeface="+mn-ea"/>
                          <a:cs typeface="+mn-cs"/>
                        </a:rPr>
                        <a:t>AiTM</a:t>
                      </a:r>
                      <a:r>
                        <a:rPr lang="en-US" altLang="zh-TW" sz="1800" b="0" i="0" kern="1200" dirty="0" smtClean="0">
                          <a:solidFill>
                            <a:schemeClr val="tx1"/>
                          </a:solidFill>
                          <a:effectLst/>
                          <a:latin typeface="+mn-lt"/>
                          <a:ea typeface="+mn-ea"/>
                          <a:cs typeface="+mn-cs"/>
                        </a:rPr>
                        <a:t> activity can be used to mitigate activity at the network level.</a:t>
                      </a:r>
                    </a:p>
                    <a:p>
                      <a:pPr marL="285750" indent="-285750" fontAlgn="t">
                        <a:buFont typeface="Wingdings" panose="05000000000000000000" pitchFamily="2" charset="2"/>
                        <a:buChar char="n"/>
                      </a:pPr>
                      <a:r>
                        <a:rPr lang="zh-TW" altLang="en-US" sz="1800" b="0" i="0" kern="1200" dirty="0" smtClean="0">
                          <a:solidFill>
                            <a:schemeClr val="tx1"/>
                          </a:solidFill>
                          <a:effectLst/>
                          <a:latin typeface="+mn-lt"/>
                          <a:ea typeface="+mn-ea"/>
                          <a:cs typeface="+mn-cs"/>
                        </a:rPr>
                        <a:t>網路入侵偵測和防禦系統可以識別指示 </a:t>
                      </a:r>
                      <a:r>
                        <a:rPr lang="en-US" altLang="zh-TW" sz="1800" b="0" i="0" kern="1200" dirty="0" err="1" smtClean="0">
                          <a:solidFill>
                            <a:schemeClr val="tx1"/>
                          </a:solidFill>
                          <a:effectLst/>
                          <a:latin typeface="+mn-lt"/>
                          <a:ea typeface="+mn-ea"/>
                          <a:cs typeface="+mn-cs"/>
                        </a:rPr>
                        <a:t>AiTM</a:t>
                      </a:r>
                      <a:r>
                        <a:rPr lang="en-US" altLang="zh-TW" sz="1800" b="0" i="0" kern="1200" dirty="0" smtClean="0">
                          <a:solidFill>
                            <a:schemeClr val="tx1"/>
                          </a:solidFill>
                          <a:effectLst/>
                          <a:latin typeface="+mn-lt"/>
                          <a:ea typeface="+mn-ea"/>
                          <a:cs typeface="+mn-cs"/>
                        </a:rPr>
                        <a:t> </a:t>
                      </a:r>
                      <a:r>
                        <a:rPr lang="zh-TW" altLang="en-US" sz="1800" b="0" i="0" kern="1200" dirty="0" smtClean="0">
                          <a:solidFill>
                            <a:schemeClr val="tx1"/>
                          </a:solidFill>
                          <a:effectLst/>
                          <a:latin typeface="+mn-lt"/>
                          <a:ea typeface="+mn-ea"/>
                          <a:cs typeface="+mn-cs"/>
                        </a:rPr>
                        <a:t>活動的流量模式，可用於緩解網路層級的活動。</a:t>
                      </a:r>
                      <a:endParaRPr lang="en-US" altLang="zh-TW" sz="1700" b="0" i="0" kern="1200" dirty="0" smtClean="0">
                        <a:solidFill>
                          <a:schemeClr val="tx1"/>
                        </a:solidFill>
                        <a:effectLst/>
                        <a:latin typeface="+mn-lt"/>
                        <a:ea typeface="+mn-ea"/>
                        <a:cs typeface="+mn-cs"/>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2489582577"/>
                  </a:ext>
                </a:extLst>
              </a:tr>
              <a:tr h="1337943">
                <a:tc>
                  <a:txBody>
                    <a:bodyPr/>
                    <a:lstStyle/>
                    <a:p>
                      <a:pPr fontAlgn="t"/>
                      <a:r>
                        <a:rPr lang="en-US" altLang="zh-TW" sz="1800" b="0" i="0" u="none" strike="noStrike" kern="1200" dirty="0" smtClean="0">
                          <a:solidFill>
                            <a:schemeClr val="tx1"/>
                          </a:solidFill>
                          <a:effectLst/>
                          <a:latin typeface="+mn-lt"/>
                          <a:ea typeface="+mn-ea"/>
                          <a:cs typeface="+mn-cs"/>
                          <a:hlinkClick r:id="rId3"/>
                        </a:rPr>
                        <a:t>M1030</a:t>
                      </a:r>
                      <a:endParaRPr lang="en-US" sz="14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3"/>
                        </a:rPr>
                        <a:t>Network Segmentation</a:t>
                      </a:r>
                      <a:endParaRPr lang="en-US" sz="1400" b="1" dirty="0">
                        <a:effectLst/>
                        <a:latin typeface="+mn-l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marL="285750" indent="-285750" fontAlgn="t">
                        <a:buClrTx/>
                        <a:buFont typeface="Wingdings" panose="05000000000000000000" pitchFamily="2" charset="2"/>
                        <a:buChar char="n"/>
                      </a:pPr>
                      <a:r>
                        <a:rPr lang="en-US" altLang="zh-TW" sz="1800" b="0" i="0" kern="1200" dirty="0" smtClean="0">
                          <a:solidFill>
                            <a:schemeClr val="tx1"/>
                          </a:solidFill>
                          <a:effectLst/>
                          <a:latin typeface="+mn-lt"/>
                          <a:ea typeface="+mn-ea"/>
                          <a:cs typeface="+mn-cs"/>
                        </a:rPr>
                        <a:t>Network segmentation can be used to isolate infrastructure components that do not require broad network access. This may mitigate, or at least alleviate, the scope of </a:t>
                      </a:r>
                      <a:r>
                        <a:rPr lang="en-US" altLang="zh-TW" sz="1800" b="0" i="0" kern="1200" dirty="0" err="1" smtClean="0">
                          <a:solidFill>
                            <a:schemeClr val="tx1"/>
                          </a:solidFill>
                          <a:effectLst/>
                          <a:latin typeface="+mn-lt"/>
                          <a:ea typeface="+mn-ea"/>
                          <a:cs typeface="+mn-cs"/>
                        </a:rPr>
                        <a:t>AiTM</a:t>
                      </a:r>
                      <a:r>
                        <a:rPr lang="en-US" altLang="zh-TW" sz="1800" b="0" i="0" kern="1200" dirty="0" smtClean="0">
                          <a:solidFill>
                            <a:schemeClr val="tx1"/>
                          </a:solidFill>
                          <a:effectLst/>
                          <a:latin typeface="+mn-lt"/>
                          <a:ea typeface="+mn-ea"/>
                          <a:cs typeface="+mn-cs"/>
                        </a:rPr>
                        <a:t> activity.</a:t>
                      </a:r>
                    </a:p>
                    <a:p>
                      <a:pPr marL="285750" indent="-285750" fontAlgn="t">
                        <a:buClrTx/>
                        <a:buFont typeface="Wingdings" panose="05000000000000000000" pitchFamily="2" charset="2"/>
                        <a:buChar char="n"/>
                      </a:pPr>
                      <a:r>
                        <a:rPr lang="zh-TW" altLang="en-US" sz="1800" b="0" i="0" kern="1200" dirty="0" smtClean="0">
                          <a:solidFill>
                            <a:schemeClr val="tx1"/>
                          </a:solidFill>
                          <a:effectLst/>
                          <a:latin typeface="+mn-lt"/>
                          <a:ea typeface="+mn-ea"/>
                          <a:cs typeface="+mn-cs"/>
                        </a:rPr>
                        <a:t>網路分段可用於隔離不需要廣泛網路存取的基礎架構元件。這可能會減輕或至少減輕 </a:t>
                      </a:r>
                      <a:r>
                        <a:rPr lang="en-US" altLang="zh-TW" sz="1800" b="0" i="0" kern="1200" dirty="0" err="1" smtClean="0">
                          <a:solidFill>
                            <a:schemeClr val="tx1"/>
                          </a:solidFill>
                          <a:effectLst/>
                          <a:latin typeface="+mn-lt"/>
                          <a:ea typeface="+mn-ea"/>
                          <a:cs typeface="+mn-cs"/>
                        </a:rPr>
                        <a:t>AiTM</a:t>
                      </a:r>
                      <a:r>
                        <a:rPr lang="en-US" altLang="zh-TW" sz="1800" b="0" i="0" kern="1200" dirty="0" smtClean="0">
                          <a:solidFill>
                            <a:schemeClr val="tx1"/>
                          </a:solidFill>
                          <a:effectLst/>
                          <a:latin typeface="+mn-lt"/>
                          <a:ea typeface="+mn-ea"/>
                          <a:cs typeface="+mn-cs"/>
                        </a:rPr>
                        <a:t> </a:t>
                      </a:r>
                      <a:r>
                        <a:rPr lang="zh-TW" altLang="en-US" sz="1800" b="0" i="0" kern="1200" dirty="0" smtClean="0">
                          <a:solidFill>
                            <a:schemeClr val="tx1"/>
                          </a:solidFill>
                          <a:effectLst/>
                          <a:latin typeface="+mn-lt"/>
                          <a:ea typeface="+mn-ea"/>
                          <a:cs typeface="+mn-cs"/>
                        </a:rPr>
                        <a:t>活動的範圍。</a:t>
                      </a:r>
                      <a:endParaRPr lang="zh-TW" altLang="en-US" sz="17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2916449438"/>
                  </a:ext>
                </a:extLst>
              </a:tr>
              <a:tr h="1337943">
                <a:tc>
                  <a:txBody>
                    <a:bodyPr/>
                    <a:lstStyle/>
                    <a:p>
                      <a:pPr fontAlgn="t"/>
                      <a:r>
                        <a:rPr lang="en-US" altLang="zh-TW" sz="1800" b="0" i="0" u="sng" kern="1200" dirty="0" smtClean="0">
                          <a:solidFill>
                            <a:schemeClr val="tx1"/>
                          </a:solidFill>
                          <a:effectLst/>
                          <a:latin typeface="+mn-lt"/>
                          <a:ea typeface="+mn-ea"/>
                          <a:cs typeface="+mn-cs"/>
                          <a:hlinkClick r:id="rId4"/>
                        </a:rPr>
                        <a:t>M1017</a:t>
                      </a:r>
                      <a:endParaRPr lang="en-US" sz="14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4"/>
                        </a:rPr>
                        <a:t>User Training</a:t>
                      </a:r>
                      <a:endParaRPr lang="en-US" sz="1400" b="1" dirty="0">
                        <a:effectLst/>
                        <a:latin typeface="+mn-l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marL="285750" indent="-285750" fontAlgn="t">
                        <a:buClrTx/>
                        <a:buFont typeface="Wingdings" panose="05000000000000000000" pitchFamily="2" charset="2"/>
                        <a:buChar char="n"/>
                      </a:pPr>
                      <a:r>
                        <a:rPr lang="en-US" altLang="zh-TW" sz="1800" b="0" i="0" kern="1200" dirty="0" smtClean="0">
                          <a:solidFill>
                            <a:schemeClr val="tx1"/>
                          </a:solidFill>
                          <a:effectLst/>
                          <a:latin typeface="+mn-lt"/>
                          <a:ea typeface="+mn-ea"/>
                          <a:cs typeface="+mn-cs"/>
                        </a:rPr>
                        <a:t>Train users to be suspicious about certificate errors. Adversaries may use their own certificates in an attempt to intercept HTTPS traffic. Certificate errors may arise when the application’s certificate does not match the one expected by the host.</a:t>
                      </a:r>
                    </a:p>
                    <a:p>
                      <a:pPr marL="285750" indent="-285750" fontAlgn="t">
                        <a:buClrTx/>
                        <a:buFont typeface="Wingdings" panose="05000000000000000000" pitchFamily="2" charset="2"/>
                        <a:buChar char="n"/>
                      </a:pPr>
                      <a:r>
                        <a:rPr lang="zh-TW" altLang="en-US" sz="1800" b="0" i="0" kern="1200" dirty="0" smtClean="0">
                          <a:solidFill>
                            <a:schemeClr val="tx1"/>
                          </a:solidFill>
                          <a:effectLst/>
                          <a:latin typeface="+mn-lt"/>
                          <a:ea typeface="+mn-ea"/>
                          <a:cs typeface="+mn-cs"/>
                        </a:rPr>
                        <a:t>訓練使用者對證書錯誤保持懷疑。攻擊者可能會使用自己的憑證來嘗試攔截 </a:t>
                      </a:r>
                      <a:r>
                        <a:rPr lang="en-US" altLang="zh-TW" sz="1800" b="0" i="0" kern="1200" dirty="0" smtClean="0">
                          <a:solidFill>
                            <a:schemeClr val="tx1"/>
                          </a:solidFill>
                          <a:effectLst/>
                          <a:latin typeface="+mn-lt"/>
                          <a:ea typeface="+mn-ea"/>
                          <a:cs typeface="+mn-cs"/>
                        </a:rPr>
                        <a:t>HTTPS </a:t>
                      </a:r>
                      <a:r>
                        <a:rPr lang="zh-TW" altLang="en-US" sz="1800" b="0" i="0" kern="1200" dirty="0" smtClean="0">
                          <a:solidFill>
                            <a:schemeClr val="tx1"/>
                          </a:solidFill>
                          <a:effectLst/>
                          <a:latin typeface="+mn-lt"/>
                          <a:ea typeface="+mn-ea"/>
                          <a:cs typeface="+mn-cs"/>
                        </a:rPr>
                        <a:t>流量。當應用程式的憑證與主機期望的憑證不符時，可能會出現憑證錯誤。</a:t>
                      </a:r>
                      <a:endParaRPr lang="zh-TW" altLang="en-US" sz="17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3991531576"/>
                  </a:ext>
                </a:extLst>
              </a:tr>
            </a:tbl>
          </a:graphicData>
        </a:graphic>
      </p:graphicFrame>
      <p:sp>
        <p:nvSpPr>
          <p:cNvPr id="7" name="投影片編號版面配置區 6"/>
          <p:cNvSpPr>
            <a:spLocks noGrp="1"/>
          </p:cNvSpPr>
          <p:nvPr>
            <p:ph type="sldNum" sz="quarter" idx="12"/>
          </p:nvPr>
        </p:nvSpPr>
        <p:spPr/>
        <p:txBody>
          <a:bodyPr/>
          <a:lstStyle/>
          <a:p>
            <a:fld id="{D16C3A51-89D0-4E4D-AA61-5A30A561532A}" type="slidenum">
              <a:rPr lang="zh-TW" altLang="en-US" smtClean="0"/>
              <a:pPr/>
              <a:t>88</a:t>
            </a:fld>
            <a:endParaRPr lang="zh-TW" altLang="en-US"/>
          </a:p>
        </p:txBody>
      </p:sp>
      <p:sp>
        <p:nvSpPr>
          <p:cNvPr id="6" name="矩形 5"/>
          <p:cNvSpPr/>
          <p:nvPr/>
        </p:nvSpPr>
        <p:spPr>
          <a:xfrm>
            <a:off x="0" y="0"/>
            <a:ext cx="3175356" cy="461665"/>
          </a:xfrm>
          <a:prstGeom prst="rect">
            <a:avLst/>
          </a:prstGeom>
        </p:spPr>
        <p:txBody>
          <a:bodyPr wrap="none">
            <a:spAutoFit/>
          </a:bodyPr>
          <a:lstStyle/>
          <a:p>
            <a:r>
              <a:rPr lang="en-US" altLang="zh-TW" sz="2400" b="1" dirty="0">
                <a:solidFill>
                  <a:srgbClr val="39434C"/>
                </a:solidFill>
                <a:latin typeface="Roboto-Light"/>
              </a:rPr>
              <a:t>Mitigations</a:t>
            </a:r>
            <a:r>
              <a:rPr lang="zh-TW" altLang="en-US" sz="2400" b="1" dirty="0">
                <a:solidFill>
                  <a:srgbClr val="39434C"/>
                </a:solidFill>
                <a:latin typeface="Roboto-Light"/>
              </a:rPr>
              <a:t> </a:t>
            </a:r>
            <a:r>
              <a:rPr lang="zh-TW" altLang="en-US" sz="2400" b="1" dirty="0"/>
              <a:t>緩解措施</a:t>
            </a:r>
          </a:p>
        </p:txBody>
      </p:sp>
    </p:spTree>
    <p:extLst>
      <p:ext uri="{BB962C8B-B14F-4D97-AF65-F5344CB8AC3E}">
        <p14:creationId xmlns:p14="http://schemas.microsoft.com/office/powerpoint/2010/main" val="161686869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76200" y="-118538"/>
            <a:ext cx="2955553" cy="584775"/>
          </a:xfrm>
          <a:prstGeom prst="rect">
            <a:avLst/>
          </a:prstGeom>
        </p:spPr>
        <p:txBody>
          <a:bodyPr wrap="none">
            <a:spAutoFit/>
          </a:bodyPr>
          <a:lstStyle/>
          <a:p>
            <a:r>
              <a:rPr lang="en-US" altLang="zh-TW" sz="3200" b="1" dirty="0">
                <a:solidFill>
                  <a:srgbClr val="39434C"/>
                </a:solidFill>
                <a:latin typeface="Roboto-Light"/>
              </a:rPr>
              <a:t>Detection</a:t>
            </a:r>
            <a:r>
              <a:rPr lang="zh-TW" altLang="en-US" sz="3200" b="1" dirty="0">
                <a:solidFill>
                  <a:srgbClr val="39434C"/>
                </a:solidFill>
                <a:latin typeface="Roboto-Light"/>
              </a:rPr>
              <a:t>偵測</a:t>
            </a:r>
            <a:endParaRPr lang="en-US" altLang="zh-TW" sz="3200" b="1" dirty="0">
              <a:solidFill>
                <a:srgbClr val="39434C"/>
              </a:solidFill>
              <a:latin typeface="Roboto-Light"/>
            </a:endParaRPr>
          </a:p>
        </p:txBody>
      </p:sp>
      <p:graphicFrame>
        <p:nvGraphicFramePr>
          <p:cNvPr id="5" name="表格 4"/>
          <p:cNvGraphicFramePr>
            <a:graphicFrameLocks noGrp="1"/>
          </p:cNvGraphicFramePr>
          <p:nvPr>
            <p:extLst>
              <p:ext uri="{D42A27DB-BD31-4B8C-83A1-F6EECF244321}">
                <p14:modId xmlns:p14="http://schemas.microsoft.com/office/powerpoint/2010/main" val="1757112492"/>
              </p:ext>
            </p:extLst>
          </p:nvPr>
        </p:nvGraphicFramePr>
        <p:xfrm>
          <a:off x="0" y="466238"/>
          <a:ext cx="12192000" cy="6011679"/>
        </p:xfrm>
        <a:graphic>
          <a:graphicData uri="http://schemas.openxmlformats.org/drawingml/2006/table">
            <a:tbl>
              <a:tblPr/>
              <a:tblGrid>
                <a:gridCol w="991518">
                  <a:extLst>
                    <a:ext uri="{9D8B030D-6E8A-4147-A177-3AD203B41FA5}">
                      <a16:colId xmlns:a16="http://schemas.microsoft.com/office/drawing/2014/main" val="906928145"/>
                    </a:ext>
                  </a:extLst>
                </a:gridCol>
                <a:gridCol w="1233889">
                  <a:extLst>
                    <a:ext uri="{9D8B030D-6E8A-4147-A177-3AD203B41FA5}">
                      <a16:colId xmlns:a16="http://schemas.microsoft.com/office/drawing/2014/main" val="515423261"/>
                    </a:ext>
                  </a:extLst>
                </a:gridCol>
                <a:gridCol w="1737536">
                  <a:extLst>
                    <a:ext uri="{9D8B030D-6E8A-4147-A177-3AD203B41FA5}">
                      <a16:colId xmlns:a16="http://schemas.microsoft.com/office/drawing/2014/main" val="951650634"/>
                    </a:ext>
                  </a:extLst>
                </a:gridCol>
                <a:gridCol w="8229057">
                  <a:extLst>
                    <a:ext uri="{9D8B030D-6E8A-4147-A177-3AD203B41FA5}">
                      <a16:colId xmlns:a16="http://schemas.microsoft.com/office/drawing/2014/main" val="1647455623"/>
                    </a:ext>
                  </a:extLst>
                </a:gridCol>
              </a:tblGrid>
              <a:tr h="310498">
                <a:tc>
                  <a:txBody>
                    <a:bodyPr/>
                    <a:lstStyle/>
                    <a:p>
                      <a:pPr algn="l" fontAlgn="b"/>
                      <a:r>
                        <a:rPr lang="en-US" sz="1400" b="1" dirty="0">
                          <a:effectLst/>
                        </a:rPr>
                        <a:t>ID</a:t>
                      </a:r>
                    </a:p>
                  </a:txBody>
                  <a:tcPr marL="54279" marR="54279" marT="27139" marB="2713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a:effectLst/>
                        </a:rPr>
                        <a:t>Data Source</a:t>
                      </a:r>
                    </a:p>
                  </a:txBody>
                  <a:tcPr marL="54279" marR="54279" marT="27139" marB="2713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u="none" dirty="0">
                          <a:effectLst/>
                        </a:rPr>
                        <a:t>Data Component</a:t>
                      </a:r>
                    </a:p>
                  </a:txBody>
                  <a:tcPr marL="54279" marR="54279" marT="27139" marB="2713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a:effectLst/>
                        </a:rPr>
                        <a:t>Detects</a:t>
                      </a:r>
                    </a:p>
                  </a:txBody>
                  <a:tcPr marL="54279" marR="54279" marT="27139" marB="2713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228550365"/>
                  </a:ext>
                </a:extLst>
              </a:tr>
              <a:tr h="2574556">
                <a:tc>
                  <a:txBody>
                    <a:bodyPr/>
                    <a:lstStyle/>
                    <a:p>
                      <a:pPr fontAlgn="t"/>
                      <a:r>
                        <a:rPr lang="en-US" altLang="zh-TW" sz="1800" b="0" i="0" u="none" strike="noStrike" kern="1200" dirty="0" smtClean="0">
                          <a:solidFill>
                            <a:schemeClr val="tx1"/>
                          </a:solidFill>
                          <a:effectLst/>
                          <a:latin typeface="+mn-lt"/>
                          <a:ea typeface="+mn-ea"/>
                          <a:cs typeface="+mn-cs"/>
                          <a:hlinkClick r:id="rId2"/>
                        </a:rPr>
                        <a:t>DS0015</a:t>
                      </a:r>
                      <a:endParaRPr lang="en-US" sz="1400" b="1"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2"/>
                        </a:rPr>
                        <a:t>Application Log</a:t>
                      </a:r>
                      <a:endParaRPr lang="en-US" sz="1400" b="1"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3"/>
                        </a:rPr>
                        <a:t>Application Log Content</a:t>
                      </a:r>
                      <a:endParaRPr lang="en-US" altLang="zh-TW" sz="1800" b="0" i="0" u="none" strike="noStrike" kern="1200" dirty="0" smtClean="0">
                        <a:solidFill>
                          <a:schemeClr val="tx1"/>
                        </a:solidFill>
                        <a:effectLst/>
                        <a:latin typeface="+mn-lt"/>
                        <a:ea typeface="+mn-ea"/>
                        <a:cs typeface="+mn-cs"/>
                      </a:endParaRPr>
                    </a:p>
                    <a:p>
                      <a:pPr fontAlgn="t"/>
                      <a:r>
                        <a:rPr lang="zh-TW" altLang="en-US" sz="1600" b="1" u="none" dirty="0" smtClean="0">
                          <a:effectLst/>
                        </a:rPr>
                        <a:t>應用程式日誌內容</a:t>
                      </a:r>
                      <a:endParaRPr lang="en-US" sz="1600" b="1" u="none"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285750" indent="-285750" fontAlgn="t">
                        <a:buFont typeface="Wingdings" panose="05000000000000000000" pitchFamily="2" charset="2"/>
                        <a:buChar char="n"/>
                      </a:pPr>
                      <a:r>
                        <a:rPr lang="en-US" altLang="zh-TW" sz="1800" b="0" i="0" kern="1200" dirty="0" smtClean="0">
                          <a:solidFill>
                            <a:schemeClr val="tx1"/>
                          </a:solidFill>
                          <a:effectLst/>
                          <a:latin typeface="+mn-lt"/>
                          <a:ea typeface="+mn-ea"/>
                          <a:cs typeface="+mn-cs"/>
                        </a:rPr>
                        <a:t>Monitor application logs for changes to settings and other events associated with network protocols and other services commonly abused for </a:t>
                      </a:r>
                      <a:r>
                        <a:rPr lang="en-US" altLang="zh-TW" sz="1800" b="0" i="0" kern="1200" dirty="0" err="1" smtClean="0">
                          <a:solidFill>
                            <a:schemeClr val="tx1"/>
                          </a:solidFill>
                          <a:effectLst/>
                          <a:latin typeface="+mn-lt"/>
                          <a:ea typeface="+mn-ea"/>
                          <a:cs typeface="+mn-cs"/>
                        </a:rPr>
                        <a:t>AiTM</a:t>
                      </a:r>
                      <a:r>
                        <a:rPr lang="en-US" altLang="zh-TW" sz="1800" b="0" i="0" kern="1200" dirty="0" smtClean="0">
                          <a:solidFill>
                            <a:schemeClr val="tx1"/>
                          </a:solidFill>
                          <a:effectLst/>
                          <a:latin typeface="+mn-lt"/>
                          <a:ea typeface="+mn-ea"/>
                          <a:cs typeface="+mn-cs"/>
                        </a:rPr>
                        <a:t>.</a:t>
                      </a:r>
                    </a:p>
                    <a:p>
                      <a:pPr marL="285750" indent="-285750" fontAlgn="t">
                        <a:buFont typeface="Wingdings" panose="05000000000000000000" pitchFamily="2" charset="2"/>
                        <a:buChar char="n"/>
                      </a:pPr>
                      <a:r>
                        <a:rPr lang="zh-TW" altLang="en-US" sz="1800" b="0" i="0" kern="1200" dirty="0" smtClean="0">
                          <a:solidFill>
                            <a:schemeClr val="tx1"/>
                          </a:solidFill>
                          <a:effectLst/>
                          <a:latin typeface="+mn-lt"/>
                          <a:ea typeface="+mn-ea"/>
                          <a:cs typeface="+mn-cs"/>
                        </a:rPr>
                        <a:t>監視應用程式日誌以了解與網路協定和 </a:t>
                      </a:r>
                      <a:r>
                        <a:rPr lang="en-US" altLang="zh-TW" sz="1800" b="0" i="0" kern="1200" dirty="0" err="1" smtClean="0">
                          <a:solidFill>
                            <a:schemeClr val="tx1"/>
                          </a:solidFill>
                          <a:effectLst/>
                          <a:latin typeface="+mn-lt"/>
                          <a:ea typeface="+mn-ea"/>
                          <a:cs typeface="+mn-cs"/>
                        </a:rPr>
                        <a:t>AiTM</a:t>
                      </a:r>
                      <a:r>
                        <a:rPr lang="en-US" altLang="zh-TW" sz="1800" b="0" i="0" kern="1200" dirty="0" smtClean="0">
                          <a:solidFill>
                            <a:schemeClr val="tx1"/>
                          </a:solidFill>
                          <a:effectLst/>
                          <a:latin typeface="+mn-lt"/>
                          <a:ea typeface="+mn-ea"/>
                          <a:cs typeface="+mn-cs"/>
                        </a:rPr>
                        <a:t> </a:t>
                      </a:r>
                      <a:r>
                        <a:rPr lang="zh-TW" altLang="en-US" sz="1800" b="0" i="0" kern="1200" dirty="0" smtClean="0">
                          <a:solidFill>
                            <a:schemeClr val="tx1"/>
                          </a:solidFill>
                          <a:effectLst/>
                          <a:latin typeface="+mn-lt"/>
                          <a:ea typeface="+mn-ea"/>
                          <a:cs typeface="+mn-cs"/>
                        </a:rPr>
                        <a:t>經常濫用的其他服務相關的設定變更和其他事件。</a:t>
                      </a:r>
                      <a:endParaRPr lang="en-US" altLang="zh-TW" sz="1100" b="1" dirty="0" smtClean="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4077921397"/>
                  </a:ext>
                </a:extLst>
              </a:tr>
              <a:tr h="1085938">
                <a:tc rowSpan="2">
                  <a:txBody>
                    <a:bodyPr/>
                    <a:lstStyle/>
                    <a:p>
                      <a:pPr fontAlgn="t"/>
                      <a:r>
                        <a:rPr lang="en-US" altLang="zh-TW" sz="1800" b="0" i="0" u="none" strike="noStrike" kern="1200" dirty="0" smtClean="0">
                          <a:solidFill>
                            <a:schemeClr val="tx1"/>
                          </a:solidFill>
                          <a:effectLst/>
                          <a:latin typeface="+mn-lt"/>
                          <a:ea typeface="+mn-ea"/>
                          <a:cs typeface="+mn-cs"/>
                          <a:hlinkClick r:id="rId4"/>
                        </a:rPr>
                        <a:t>DS0029</a:t>
                      </a:r>
                      <a:endParaRPr lang="en-US" dirty="0">
                        <a:effectLst/>
                      </a:endParaRPr>
                    </a:p>
                  </a:txBody>
                  <a:tcPr marL="95250" marR="95250" marT="95250" marB="952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rowSpan="2">
                  <a:txBody>
                    <a:bodyPr/>
                    <a:lstStyle/>
                    <a:p>
                      <a:pPr fontAlgn="t"/>
                      <a:r>
                        <a:rPr lang="en-US" altLang="zh-TW" sz="1800" b="0" i="0" u="none" strike="noStrike" kern="1200" dirty="0" smtClean="0">
                          <a:solidFill>
                            <a:schemeClr val="tx1"/>
                          </a:solidFill>
                          <a:effectLst/>
                          <a:latin typeface="+mn-lt"/>
                          <a:ea typeface="+mn-ea"/>
                          <a:cs typeface="+mn-cs"/>
                          <a:hlinkClick r:id="rId4"/>
                        </a:rPr>
                        <a:t>Network Traffic</a:t>
                      </a:r>
                      <a:endParaRPr lang="en-US" sz="1400" b="1"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5"/>
                        </a:rPr>
                        <a:t>Network Traffic Content</a:t>
                      </a:r>
                      <a:endParaRPr lang="en-US" altLang="zh-TW" sz="1800" b="0" i="0" u="none" strike="noStrike" kern="1200" dirty="0" smtClean="0">
                        <a:solidFill>
                          <a:schemeClr val="tx1"/>
                        </a:solidFill>
                        <a:effectLst/>
                        <a:latin typeface="+mn-lt"/>
                        <a:ea typeface="+mn-ea"/>
                        <a:cs typeface="+mn-cs"/>
                      </a:endParaRPr>
                    </a:p>
                    <a:p>
                      <a:pPr fontAlgn="t"/>
                      <a:r>
                        <a:rPr lang="zh-TW" altLang="en-US" sz="1800" b="0" i="0" u="none" strike="noStrike" kern="1200" dirty="0" smtClean="0">
                          <a:solidFill>
                            <a:schemeClr val="tx1"/>
                          </a:solidFill>
                          <a:effectLst/>
                          <a:latin typeface="+mn-lt"/>
                          <a:ea typeface="+mn-ea"/>
                          <a:cs typeface="+mn-cs"/>
                        </a:rPr>
                        <a:t>網路流量內容</a:t>
                      </a:r>
                      <a:endParaRPr lang="en-US" sz="1800" b="1" u="none"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285750" indent="-285750" fontAlgn="t">
                        <a:buFont typeface="Wingdings" panose="05000000000000000000" pitchFamily="2" charset="2"/>
                        <a:buChar char="n"/>
                      </a:pPr>
                      <a:r>
                        <a:rPr lang="en-US" altLang="zh-TW" sz="1800" b="0" i="0" kern="1200" dirty="0" smtClean="0">
                          <a:solidFill>
                            <a:schemeClr val="tx1"/>
                          </a:solidFill>
                          <a:effectLst/>
                          <a:latin typeface="+mn-lt"/>
                          <a:ea typeface="+mn-ea"/>
                          <a:cs typeface="+mn-cs"/>
                        </a:rPr>
                        <a:t>Monitor network traffic for anomalies associated with known </a:t>
                      </a:r>
                      <a:r>
                        <a:rPr lang="en-US" altLang="zh-TW" sz="1800" b="0" i="0" kern="1200" dirty="0" err="1" smtClean="0">
                          <a:solidFill>
                            <a:schemeClr val="tx1"/>
                          </a:solidFill>
                          <a:effectLst/>
                          <a:latin typeface="+mn-lt"/>
                          <a:ea typeface="+mn-ea"/>
                          <a:cs typeface="+mn-cs"/>
                        </a:rPr>
                        <a:t>AiTM</a:t>
                      </a:r>
                      <a:r>
                        <a:rPr lang="en-US" altLang="zh-TW" sz="1800" b="0" i="0" kern="1200" dirty="0" smtClean="0">
                          <a:solidFill>
                            <a:schemeClr val="tx1"/>
                          </a:solidFill>
                          <a:effectLst/>
                          <a:latin typeface="+mn-lt"/>
                          <a:ea typeface="+mn-ea"/>
                          <a:cs typeface="+mn-cs"/>
                        </a:rPr>
                        <a:t> behavior.</a:t>
                      </a:r>
                    </a:p>
                    <a:p>
                      <a:pPr marL="285750" indent="-285750" fontAlgn="t">
                        <a:buFont typeface="Wingdings" panose="05000000000000000000" pitchFamily="2" charset="2"/>
                        <a:buChar char="n"/>
                      </a:pPr>
                      <a:r>
                        <a:rPr lang="zh-TW" altLang="en-US" sz="1800" b="0" i="0" kern="1200" dirty="0" smtClean="0">
                          <a:solidFill>
                            <a:schemeClr val="tx1"/>
                          </a:solidFill>
                          <a:effectLst/>
                          <a:latin typeface="+mn-lt"/>
                          <a:ea typeface="+mn-ea"/>
                          <a:cs typeface="+mn-cs"/>
                        </a:rPr>
                        <a:t>監控網路流量是否存在與已知 </a:t>
                      </a:r>
                      <a:r>
                        <a:rPr lang="en-US" altLang="zh-TW" sz="1800" b="0" i="0" kern="1200" dirty="0" err="1" smtClean="0">
                          <a:solidFill>
                            <a:schemeClr val="tx1"/>
                          </a:solidFill>
                          <a:effectLst/>
                          <a:latin typeface="+mn-lt"/>
                          <a:ea typeface="+mn-ea"/>
                          <a:cs typeface="+mn-cs"/>
                        </a:rPr>
                        <a:t>AiTM</a:t>
                      </a:r>
                      <a:r>
                        <a:rPr lang="en-US" altLang="zh-TW" sz="1800" b="0" i="0" kern="1200" dirty="0" smtClean="0">
                          <a:solidFill>
                            <a:schemeClr val="tx1"/>
                          </a:solidFill>
                          <a:effectLst/>
                          <a:latin typeface="+mn-lt"/>
                          <a:ea typeface="+mn-ea"/>
                          <a:cs typeface="+mn-cs"/>
                        </a:rPr>
                        <a:t> </a:t>
                      </a:r>
                      <a:r>
                        <a:rPr lang="zh-TW" altLang="en-US" sz="1800" b="0" i="0" kern="1200" dirty="0" smtClean="0">
                          <a:solidFill>
                            <a:schemeClr val="tx1"/>
                          </a:solidFill>
                          <a:effectLst/>
                          <a:latin typeface="+mn-lt"/>
                          <a:ea typeface="+mn-ea"/>
                          <a:cs typeface="+mn-cs"/>
                        </a:rPr>
                        <a:t>行為相關的異常情況。</a:t>
                      </a:r>
                      <a:endParaRPr lang="en-US" altLang="zh-TW" sz="1100" b="1"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4071033893"/>
                  </a:ext>
                </a:extLst>
              </a:tr>
              <a:tr h="2040687">
                <a:tc vMerge="1">
                  <a:txBody>
                    <a:bodyPr/>
                    <a:lstStyle/>
                    <a:p>
                      <a:endParaRPr lang="zh-TW" altLang="en-US"/>
                    </a:p>
                  </a:txBody>
                  <a:tcPr/>
                </a:tc>
                <a:tc vMerge="1">
                  <a:txBody>
                    <a:bodyPr/>
                    <a:lstStyle/>
                    <a:p>
                      <a:endParaRPr lang="zh-TW" altLang="en-US"/>
                    </a:p>
                  </a:txBody>
                  <a:tcPr/>
                </a:tc>
                <a:tc>
                  <a:txBody>
                    <a:bodyPr/>
                    <a:lstStyle/>
                    <a:p>
                      <a:pPr fontAlgn="t"/>
                      <a:r>
                        <a:rPr lang="en-US" altLang="zh-TW" sz="1800" b="0" i="0" u="none" strike="noStrike" kern="1200" dirty="0" smtClean="0">
                          <a:solidFill>
                            <a:schemeClr val="tx1"/>
                          </a:solidFill>
                          <a:effectLst/>
                          <a:latin typeface="+mn-lt"/>
                          <a:ea typeface="+mn-ea"/>
                          <a:cs typeface="+mn-cs"/>
                          <a:hlinkClick r:id="rId5"/>
                        </a:rPr>
                        <a:t>Network Traffic Flow</a:t>
                      </a:r>
                      <a:endParaRPr lang="en-US" altLang="zh-TW" sz="1800" b="0" i="0" u="none" strike="noStrike" kern="1200" dirty="0" smtClean="0">
                        <a:solidFill>
                          <a:schemeClr val="tx1"/>
                        </a:solidFill>
                        <a:effectLst/>
                        <a:latin typeface="+mn-lt"/>
                        <a:ea typeface="+mn-ea"/>
                        <a:cs typeface="+mn-cs"/>
                      </a:endParaRPr>
                    </a:p>
                    <a:p>
                      <a:pPr fontAlgn="t"/>
                      <a:r>
                        <a:rPr lang="zh-TW" altLang="en-US" sz="1800" b="0" i="0" u="none" strike="noStrike" kern="1200" dirty="0" smtClean="0">
                          <a:solidFill>
                            <a:schemeClr val="tx1"/>
                          </a:solidFill>
                          <a:effectLst/>
                          <a:latin typeface="+mn-lt"/>
                          <a:ea typeface="+mn-ea"/>
                          <a:cs typeface="+mn-cs"/>
                        </a:rPr>
                        <a:t>網路流量</a:t>
                      </a:r>
                      <a:endParaRPr lang="en-US" altLang="zh-TW" sz="1800" b="0" i="0" u="none" strike="noStrike" kern="1200" dirty="0" smtClean="0">
                        <a:solidFill>
                          <a:schemeClr val="tx1"/>
                        </a:solidFill>
                        <a:effectLst/>
                        <a:latin typeface="+mn-lt"/>
                        <a:ea typeface="+mn-ea"/>
                        <a:cs typeface="+mn-cs"/>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285750" indent="-285750" fontAlgn="t">
                        <a:buFont typeface="Wingdings" panose="05000000000000000000" pitchFamily="2" charset="2"/>
                        <a:buChar char="n"/>
                      </a:pPr>
                      <a:r>
                        <a:rPr lang="en-US" altLang="zh-TW" sz="1800" b="0" i="0" kern="1200" dirty="0" smtClean="0">
                          <a:solidFill>
                            <a:schemeClr val="tx1"/>
                          </a:solidFill>
                          <a:effectLst/>
                          <a:latin typeface="+mn-lt"/>
                          <a:ea typeface="+mn-ea"/>
                          <a:cs typeface="+mn-cs"/>
                        </a:rPr>
                        <a:t>Monitor for network traffic originating from unknown/unexpected hardware devices. Local network traffic metadata (such as source MAC addressing) as well as usage of network management protocols such as DHCP may be helpful in identifying hardware.</a:t>
                      </a:r>
                    </a:p>
                    <a:p>
                      <a:pPr marL="285750" indent="-285750" fontAlgn="t">
                        <a:buFont typeface="Wingdings" panose="05000000000000000000" pitchFamily="2" charset="2"/>
                        <a:buChar char="n"/>
                      </a:pPr>
                      <a:r>
                        <a:rPr lang="zh-TW" altLang="en-US" sz="1800" b="0" i="0" kern="1200" dirty="0" smtClean="0">
                          <a:solidFill>
                            <a:schemeClr val="tx1"/>
                          </a:solidFill>
                          <a:effectLst/>
                          <a:latin typeface="+mn-lt"/>
                          <a:ea typeface="+mn-ea"/>
                          <a:cs typeface="+mn-cs"/>
                        </a:rPr>
                        <a:t>監控源自未知</a:t>
                      </a:r>
                      <a:r>
                        <a:rPr lang="en-US" altLang="zh-TW" sz="1800" b="0" i="0" kern="1200" dirty="0" smtClean="0">
                          <a:solidFill>
                            <a:schemeClr val="tx1"/>
                          </a:solidFill>
                          <a:effectLst/>
                          <a:latin typeface="+mn-lt"/>
                          <a:ea typeface="+mn-ea"/>
                          <a:cs typeface="+mn-cs"/>
                        </a:rPr>
                        <a:t>/</a:t>
                      </a:r>
                      <a:r>
                        <a:rPr lang="zh-TW" altLang="en-US" sz="1800" b="0" i="0" kern="1200" dirty="0" smtClean="0">
                          <a:solidFill>
                            <a:schemeClr val="tx1"/>
                          </a:solidFill>
                          <a:effectLst/>
                          <a:latin typeface="+mn-lt"/>
                          <a:ea typeface="+mn-ea"/>
                          <a:cs typeface="+mn-cs"/>
                        </a:rPr>
                        <a:t>意外硬體設備的網路流量。本地網路流量元資料（例如來源 </a:t>
                      </a:r>
                      <a:r>
                        <a:rPr lang="en-US" altLang="zh-TW" sz="1800" b="0" i="0" kern="1200" dirty="0" smtClean="0">
                          <a:solidFill>
                            <a:schemeClr val="tx1"/>
                          </a:solidFill>
                          <a:effectLst/>
                          <a:latin typeface="+mn-lt"/>
                          <a:ea typeface="+mn-ea"/>
                          <a:cs typeface="+mn-cs"/>
                        </a:rPr>
                        <a:t>MAC </a:t>
                      </a:r>
                      <a:r>
                        <a:rPr lang="zh-TW" altLang="en-US" sz="1800" b="0" i="0" kern="1200" dirty="0" smtClean="0">
                          <a:solidFill>
                            <a:schemeClr val="tx1"/>
                          </a:solidFill>
                          <a:effectLst/>
                          <a:latin typeface="+mn-lt"/>
                          <a:ea typeface="+mn-ea"/>
                          <a:cs typeface="+mn-cs"/>
                        </a:rPr>
                        <a:t>尋址）以及網路管理協定（例如 </a:t>
                      </a:r>
                      <a:r>
                        <a:rPr lang="en-US" altLang="zh-TW" sz="1800" b="0" i="0" kern="1200" dirty="0" smtClean="0">
                          <a:solidFill>
                            <a:schemeClr val="tx1"/>
                          </a:solidFill>
                          <a:effectLst/>
                          <a:latin typeface="+mn-lt"/>
                          <a:ea typeface="+mn-ea"/>
                          <a:cs typeface="+mn-cs"/>
                        </a:rPr>
                        <a:t>DHCP</a:t>
                      </a:r>
                      <a:r>
                        <a:rPr lang="zh-TW" altLang="en-US" sz="1800" b="0" i="0" kern="1200" dirty="0" smtClean="0">
                          <a:solidFill>
                            <a:schemeClr val="tx1"/>
                          </a:solidFill>
                          <a:effectLst/>
                          <a:latin typeface="+mn-lt"/>
                          <a:ea typeface="+mn-ea"/>
                          <a:cs typeface="+mn-cs"/>
                        </a:rPr>
                        <a:t>）的使用可能有助於識別硬體。</a:t>
                      </a:r>
                      <a:endParaRPr lang="en-US" altLang="zh-TW" sz="1100" b="1"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539454843"/>
                  </a:ext>
                </a:extLst>
              </a:tr>
            </a:tbl>
          </a:graphicData>
        </a:graphic>
      </p:graphicFrame>
      <p:sp>
        <p:nvSpPr>
          <p:cNvPr id="7" name="投影片編號版面配置區 6"/>
          <p:cNvSpPr>
            <a:spLocks noGrp="1"/>
          </p:cNvSpPr>
          <p:nvPr>
            <p:ph type="sldNum" sz="quarter" idx="12"/>
          </p:nvPr>
        </p:nvSpPr>
        <p:spPr/>
        <p:txBody>
          <a:bodyPr/>
          <a:lstStyle/>
          <a:p>
            <a:fld id="{D16C3A51-89D0-4E4D-AA61-5A30A561532A}" type="slidenum">
              <a:rPr lang="zh-TW" altLang="en-US" smtClean="0"/>
              <a:pPr/>
              <a:t>89</a:t>
            </a:fld>
            <a:endParaRPr lang="zh-TW" altLang="en-US"/>
          </a:p>
        </p:txBody>
      </p:sp>
    </p:spTree>
    <p:extLst>
      <p:ext uri="{BB962C8B-B14F-4D97-AF65-F5344CB8AC3E}">
        <p14:creationId xmlns:p14="http://schemas.microsoft.com/office/powerpoint/2010/main" val="359638806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p:txBody>
          <a:bodyPr/>
          <a:lstStyle/>
          <a:p>
            <a:fld id="{7F744221-BDCB-440C-89EF-463871313D3B}" type="slidenum">
              <a:rPr lang="zh-TW" altLang="en-US" smtClean="0"/>
              <a:pPr/>
              <a:t>9</a:t>
            </a:fld>
            <a:endParaRPr lang="zh-TW" altLang="en-US"/>
          </a:p>
        </p:txBody>
      </p:sp>
      <p:sp>
        <p:nvSpPr>
          <p:cNvPr id="3" name="矩形 2"/>
          <p:cNvSpPr/>
          <p:nvPr/>
        </p:nvSpPr>
        <p:spPr>
          <a:xfrm>
            <a:off x="0" y="136525"/>
            <a:ext cx="5291833" cy="584775"/>
          </a:xfrm>
          <a:prstGeom prst="rect">
            <a:avLst/>
          </a:prstGeom>
        </p:spPr>
        <p:txBody>
          <a:bodyPr wrap="none">
            <a:spAutoFit/>
          </a:bodyPr>
          <a:lstStyle/>
          <a:p>
            <a:r>
              <a:rPr lang="en-US" altLang="zh-TW" sz="3200" dirty="0" smtClean="0"/>
              <a:t>1.</a:t>
            </a:r>
            <a:r>
              <a:rPr lang="zh-TW" altLang="en-US" sz="3200" dirty="0" smtClean="0"/>
              <a:t>偵察</a:t>
            </a:r>
            <a:r>
              <a:rPr lang="en-US" altLang="zh-TW" sz="3200" dirty="0" smtClean="0"/>
              <a:t>Reconnaissance</a:t>
            </a:r>
            <a:r>
              <a:rPr lang="zh-TW" altLang="en-US" sz="3200" dirty="0" smtClean="0"/>
              <a:t> 戰術</a:t>
            </a:r>
            <a:endParaRPr lang="en-US" altLang="zh-TW" sz="2400" dirty="0"/>
          </a:p>
        </p:txBody>
      </p:sp>
      <p:sp>
        <p:nvSpPr>
          <p:cNvPr id="6" name="矩形 5"/>
          <p:cNvSpPr/>
          <p:nvPr/>
        </p:nvSpPr>
        <p:spPr>
          <a:xfrm>
            <a:off x="0" y="634369"/>
            <a:ext cx="10640291" cy="461665"/>
          </a:xfrm>
          <a:prstGeom prst="rect">
            <a:avLst/>
          </a:prstGeom>
        </p:spPr>
        <p:txBody>
          <a:bodyPr wrap="square">
            <a:spAutoFit/>
          </a:bodyPr>
          <a:lstStyle/>
          <a:p>
            <a:pPr lvl="0"/>
            <a:r>
              <a:rPr lang="en-US" altLang="zh-TW" sz="2400" dirty="0">
                <a:solidFill>
                  <a:prstClr val="black"/>
                </a:solidFill>
              </a:rPr>
              <a:t>4</a:t>
            </a:r>
            <a:r>
              <a:rPr lang="en-US" altLang="zh-TW" sz="2400" dirty="0" smtClean="0">
                <a:solidFill>
                  <a:prstClr val="black"/>
                </a:solidFill>
              </a:rPr>
              <a:t>.</a:t>
            </a:r>
            <a:r>
              <a:rPr lang="zh-TW" altLang="en-US" sz="2400" b="1" dirty="0">
                <a:solidFill>
                  <a:srgbClr val="FF0000"/>
                </a:solidFill>
                <a:effectLst>
                  <a:outerShdw blurRad="38100" dist="38100" dir="2700000" algn="tl">
                    <a:srgbClr val="000000">
                      <a:alpha val="43137"/>
                    </a:srgbClr>
                  </a:outerShdw>
                </a:effectLst>
              </a:rPr>
              <a:t>收集受害者網路訊息 </a:t>
            </a:r>
            <a:r>
              <a:rPr lang="en-US" altLang="zh-TW" sz="2400" b="1" dirty="0">
                <a:solidFill>
                  <a:srgbClr val="FF0000"/>
                </a:solidFill>
                <a:effectLst>
                  <a:outerShdw blurRad="38100" dist="38100" dir="2700000" algn="tl">
                    <a:srgbClr val="000000">
                      <a:alpha val="43137"/>
                    </a:srgbClr>
                  </a:outerShdw>
                </a:effectLst>
              </a:rPr>
              <a:t>Gather Victim Network </a:t>
            </a:r>
            <a:r>
              <a:rPr lang="en-US" altLang="zh-TW" sz="2400" b="1" dirty="0" smtClean="0">
                <a:solidFill>
                  <a:srgbClr val="FF0000"/>
                </a:solidFill>
                <a:effectLst>
                  <a:outerShdw blurRad="38100" dist="38100" dir="2700000" algn="tl">
                    <a:srgbClr val="000000">
                      <a:alpha val="43137"/>
                    </a:srgbClr>
                  </a:outerShdw>
                </a:effectLst>
              </a:rPr>
              <a:t>Information</a:t>
            </a:r>
            <a:r>
              <a:rPr lang="zh-TW" altLang="en-US" sz="2400" b="1" dirty="0" smtClean="0">
                <a:solidFill>
                  <a:srgbClr val="FF0000"/>
                </a:solidFill>
                <a:effectLst>
                  <a:outerShdw blurRad="38100" dist="38100" dir="2700000" algn="tl">
                    <a:srgbClr val="000000">
                      <a:alpha val="43137"/>
                    </a:srgbClr>
                  </a:outerShdw>
                </a:effectLst>
              </a:rPr>
              <a:t> </a:t>
            </a:r>
            <a:r>
              <a:rPr lang="en-US" altLang="zh-TW" sz="2400" dirty="0" smtClean="0">
                <a:solidFill>
                  <a:prstClr val="black"/>
                </a:solidFill>
              </a:rPr>
              <a:t>T1590 </a:t>
            </a:r>
            <a:r>
              <a:rPr lang="en-US" altLang="zh-TW" sz="2400" dirty="0">
                <a:solidFill>
                  <a:prstClr val="black"/>
                </a:solidFill>
              </a:rPr>
              <a:t>(6)</a:t>
            </a:r>
            <a:r>
              <a:rPr lang="zh-TW" altLang="en-US" sz="2400" dirty="0">
                <a:solidFill>
                  <a:prstClr val="black"/>
                </a:solidFill>
              </a:rPr>
              <a:t>技術</a:t>
            </a:r>
            <a:endParaRPr lang="en-US" altLang="zh-TW" sz="2400" dirty="0">
              <a:solidFill>
                <a:prstClr val="black"/>
              </a:solidFill>
            </a:endParaRPr>
          </a:p>
        </p:txBody>
      </p:sp>
      <p:sp>
        <p:nvSpPr>
          <p:cNvPr id="7" name="文字方塊 6"/>
          <p:cNvSpPr txBox="1"/>
          <p:nvPr/>
        </p:nvSpPr>
        <p:spPr>
          <a:xfrm>
            <a:off x="0" y="976196"/>
            <a:ext cx="9319987" cy="3416320"/>
          </a:xfrm>
          <a:prstGeom prst="rect">
            <a:avLst/>
          </a:prstGeom>
          <a:noFill/>
        </p:spPr>
        <p:txBody>
          <a:bodyPr wrap="none" rtlCol="0">
            <a:spAutoFit/>
          </a:bodyPr>
          <a:lstStyle/>
          <a:p>
            <a:pPr marL="285750" indent="-285750">
              <a:buFont typeface="Wingdings" panose="05000000000000000000" pitchFamily="2" charset="2"/>
              <a:buChar char="l"/>
            </a:pPr>
            <a:r>
              <a:rPr lang="en-US" altLang="zh-TW" dirty="0" smtClean="0"/>
              <a:t>Adversaries(</a:t>
            </a:r>
            <a:r>
              <a:rPr lang="zh-TW" altLang="en-US" dirty="0" smtClean="0"/>
              <a:t>攻擊者</a:t>
            </a:r>
            <a:r>
              <a:rPr lang="en-US" altLang="zh-TW" dirty="0" smtClean="0"/>
              <a:t>)</a:t>
            </a:r>
            <a:r>
              <a:rPr lang="zh-TW" altLang="en-US" dirty="0" smtClean="0"/>
              <a:t>可能</a:t>
            </a:r>
            <a:r>
              <a:rPr lang="zh-TW" altLang="en-US" dirty="0"/>
              <a:t>會收集有關受害者網路的信息，這些資訊可在瞄準期間使用</a:t>
            </a:r>
            <a:r>
              <a:rPr lang="zh-TW" altLang="en-US" dirty="0" smtClean="0"/>
              <a:t>。</a:t>
            </a:r>
            <a:endParaRPr lang="en-US" altLang="zh-TW" dirty="0" smtClean="0"/>
          </a:p>
          <a:p>
            <a:pPr marL="285750" indent="-285750">
              <a:buFont typeface="Wingdings" panose="05000000000000000000" pitchFamily="2" charset="2"/>
              <a:buChar char="l"/>
            </a:pPr>
            <a:r>
              <a:rPr lang="zh-TW" altLang="en-US" dirty="0" smtClean="0"/>
              <a:t>有關</a:t>
            </a:r>
            <a:r>
              <a:rPr lang="zh-TW" altLang="en-US" dirty="0"/>
              <a:t>網路的資訊可能包括各種詳細</a:t>
            </a:r>
            <a:r>
              <a:rPr lang="zh-TW" altLang="en-US" dirty="0" smtClean="0"/>
              <a:t>信息</a:t>
            </a:r>
            <a:endParaRPr lang="en-US" altLang="zh-TW" dirty="0" smtClean="0"/>
          </a:p>
          <a:p>
            <a:r>
              <a:rPr lang="zh-TW" altLang="en-US" dirty="0" smtClean="0"/>
              <a:t>     包括</a:t>
            </a:r>
            <a:r>
              <a:rPr lang="zh-TW" altLang="en-US" dirty="0"/>
              <a:t>管理資料（例如：</a:t>
            </a:r>
            <a:r>
              <a:rPr lang="en-US" altLang="zh-TW" dirty="0"/>
              <a:t>IP </a:t>
            </a:r>
            <a:r>
              <a:rPr lang="zh-TW" altLang="en-US" dirty="0"/>
              <a:t>範圍、網域名稱等</a:t>
            </a:r>
            <a:r>
              <a:rPr lang="zh-TW" altLang="en-US" dirty="0" smtClean="0"/>
              <a:t>）</a:t>
            </a:r>
            <a:endParaRPr lang="en-US" altLang="zh-TW" dirty="0" smtClean="0"/>
          </a:p>
          <a:p>
            <a:r>
              <a:rPr lang="zh-TW" altLang="en-US" dirty="0"/>
              <a:t> </a:t>
            </a:r>
            <a:r>
              <a:rPr lang="zh-TW" altLang="en-US" dirty="0" smtClean="0"/>
              <a:t>    以及</a:t>
            </a:r>
            <a:r>
              <a:rPr lang="zh-TW" altLang="en-US" dirty="0"/>
              <a:t>有關其拓撲和操作的細節</a:t>
            </a:r>
            <a:r>
              <a:rPr lang="zh-TW" altLang="en-US" dirty="0" smtClean="0"/>
              <a:t>。</a:t>
            </a:r>
            <a:endParaRPr lang="en-US" altLang="zh-TW" dirty="0" smtClean="0"/>
          </a:p>
          <a:p>
            <a:pPr marL="285750" indent="-285750">
              <a:buFont typeface="Wingdings" panose="05000000000000000000" pitchFamily="2" charset="2"/>
              <a:buChar char="l"/>
            </a:pPr>
            <a:r>
              <a:rPr lang="en-US" altLang="zh-TW" dirty="0"/>
              <a:t>Adversaries</a:t>
            </a:r>
            <a:r>
              <a:rPr lang="zh-TW" altLang="en-US" dirty="0" smtClean="0"/>
              <a:t>可以</a:t>
            </a:r>
            <a:r>
              <a:rPr lang="zh-TW" altLang="en-US" dirty="0"/>
              <a:t>透過各種方式收集這些信息</a:t>
            </a:r>
            <a:r>
              <a:rPr lang="zh-TW" altLang="en-US" dirty="0" smtClean="0"/>
              <a:t>，</a:t>
            </a:r>
            <a:endParaRPr lang="en-US" altLang="zh-TW" dirty="0" smtClean="0"/>
          </a:p>
          <a:p>
            <a:r>
              <a:rPr lang="zh-TW" altLang="en-US" dirty="0"/>
              <a:t> </a:t>
            </a:r>
            <a:r>
              <a:rPr lang="zh-TW" altLang="en-US" dirty="0" smtClean="0"/>
              <a:t>    </a:t>
            </a:r>
            <a:r>
              <a:rPr lang="zh-TW" altLang="en-US" dirty="0"/>
              <a:t>例如透過</a:t>
            </a:r>
            <a:r>
              <a:rPr lang="zh-TW" altLang="en-US" b="1" dirty="0">
                <a:solidFill>
                  <a:schemeClr val="accent1"/>
                </a:solidFill>
              </a:rPr>
              <a:t>主動掃描</a:t>
            </a:r>
            <a:r>
              <a:rPr lang="zh-TW" altLang="en-US" dirty="0"/>
              <a:t>或</a:t>
            </a:r>
            <a:r>
              <a:rPr lang="zh-TW" altLang="en-US" b="1" dirty="0">
                <a:solidFill>
                  <a:schemeClr val="accent1"/>
                </a:solidFill>
              </a:rPr>
              <a:t>網路釣魚資訊</a:t>
            </a:r>
            <a:r>
              <a:rPr lang="zh-TW" altLang="en-US" dirty="0"/>
              <a:t>進行直接收集操作</a:t>
            </a:r>
            <a:r>
              <a:rPr lang="zh-TW" altLang="en-US" dirty="0" smtClean="0"/>
              <a:t>。</a:t>
            </a:r>
            <a:endParaRPr lang="en-US" altLang="zh-TW" dirty="0" smtClean="0"/>
          </a:p>
          <a:p>
            <a:pPr marL="285750" indent="-285750">
              <a:buFont typeface="Wingdings" panose="05000000000000000000" pitchFamily="2" charset="2"/>
              <a:buChar char="l"/>
            </a:pPr>
            <a:r>
              <a:rPr lang="zh-TW" altLang="en-US" dirty="0"/>
              <a:t>有關網路的資訊也可能透過</a:t>
            </a:r>
            <a:r>
              <a:rPr lang="zh-TW" altLang="en-US" b="1" dirty="0">
                <a:solidFill>
                  <a:schemeClr val="accent1"/>
                </a:solidFill>
              </a:rPr>
              <a:t>線上</a:t>
            </a:r>
            <a:r>
              <a:rPr lang="zh-TW" altLang="en-US" dirty="0"/>
              <a:t>或其他可存取的資料集</a:t>
            </a:r>
          </a:p>
          <a:p>
            <a:r>
              <a:rPr lang="zh-TW" altLang="en-US" dirty="0" smtClean="0"/>
              <a:t>   （</a:t>
            </a:r>
            <a:r>
              <a:rPr lang="zh-TW" altLang="en-US" dirty="0"/>
              <a:t>例如：搜尋開放技術資料庫）暴露給對手。</a:t>
            </a:r>
            <a:endParaRPr lang="en-US" altLang="zh-TW" dirty="0" smtClean="0"/>
          </a:p>
          <a:p>
            <a:pPr marL="285750" indent="-285750">
              <a:buFont typeface="Wingdings" panose="05000000000000000000" pitchFamily="2" charset="2"/>
              <a:buChar char="l"/>
            </a:pPr>
            <a:r>
              <a:rPr lang="zh-TW" altLang="en-US" dirty="0" smtClean="0"/>
              <a:t>收集</a:t>
            </a:r>
            <a:r>
              <a:rPr lang="zh-TW" altLang="en-US" dirty="0"/>
              <a:t>此資訊可能會揭示其他形式的偵察</a:t>
            </a:r>
            <a:r>
              <a:rPr lang="zh-TW" altLang="en-US" dirty="0" smtClean="0"/>
              <a:t>機會</a:t>
            </a:r>
            <a:endParaRPr lang="en-US" altLang="zh-TW" dirty="0" smtClean="0"/>
          </a:p>
          <a:p>
            <a:r>
              <a:rPr lang="zh-TW" altLang="en-US" dirty="0"/>
              <a:t> </a:t>
            </a:r>
            <a:r>
              <a:rPr lang="zh-TW" altLang="en-US" dirty="0" smtClean="0"/>
              <a:t>  （</a:t>
            </a:r>
            <a:r>
              <a:rPr lang="zh-TW" altLang="en-US" dirty="0"/>
              <a:t>例如：</a:t>
            </a:r>
            <a:r>
              <a:rPr lang="zh-TW" altLang="en-US" b="1" dirty="0">
                <a:solidFill>
                  <a:schemeClr val="accent1"/>
                </a:solidFill>
              </a:rPr>
              <a:t>主動掃描</a:t>
            </a:r>
            <a:r>
              <a:rPr lang="zh-TW" altLang="en-US" dirty="0"/>
              <a:t>或</a:t>
            </a:r>
            <a:r>
              <a:rPr lang="zh-TW" altLang="en-US" b="1" dirty="0">
                <a:solidFill>
                  <a:schemeClr val="accent1"/>
                </a:solidFill>
              </a:rPr>
              <a:t>搜尋開放網站</a:t>
            </a:r>
            <a:r>
              <a:rPr lang="en-US" altLang="zh-TW" b="1" dirty="0">
                <a:solidFill>
                  <a:schemeClr val="accent1"/>
                </a:solidFill>
              </a:rPr>
              <a:t>/</a:t>
            </a:r>
            <a:r>
              <a:rPr lang="zh-TW" altLang="en-US" b="1" dirty="0">
                <a:solidFill>
                  <a:schemeClr val="accent1"/>
                </a:solidFill>
              </a:rPr>
              <a:t>網域</a:t>
            </a:r>
            <a:r>
              <a:rPr lang="zh-TW" altLang="en-US" dirty="0"/>
              <a:t>）</a:t>
            </a:r>
            <a:r>
              <a:rPr lang="zh-TW" altLang="en-US" dirty="0" smtClean="0"/>
              <a:t>、</a:t>
            </a:r>
            <a:endParaRPr lang="en-US" altLang="zh-TW" dirty="0" smtClean="0"/>
          </a:p>
          <a:p>
            <a:r>
              <a:rPr lang="zh-TW" altLang="en-US" dirty="0"/>
              <a:t> </a:t>
            </a:r>
            <a:r>
              <a:rPr lang="zh-TW" altLang="en-US" dirty="0" smtClean="0"/>
              <a:t>   建立</a:t>
            </a:r>
            <a:r>
              <a:rPr lang="zh-TW" altLang="en-US" dirty="0"/>
              <a:t>營運資源（例如：</a:t>
            </a:r>
            <a:r>
              <a:rPr lang="zh-TW" altLang="en-US" b="1" dirty="0">
                <a:solidFill>
                  <a:schemeClr val="accent1"/>
                </a:solidFill>
              </a:rPr>
              <a:t>取得基礎設施</a:t>
            </a:r>
            <a:r>
              <a:rPr lang="zh-TW" altLang="en-US" dirty="0"/>
              <a:t>或</a:t>
            </a:r>
            <a:r>
              <a:rPr lang="zh-TW" altLang="en-US" b="1" dirty="0">
                <a:solidFill>
                  <a:schemeClr val="accent1"/>
                </a:solidFill>
              </a:rPr>
              <a:t>破壞基礎設施</a:t>
            </a:r>
            <a:r>
              <a:rPr lang="zh-TW" altLang="en-US" dirty="0"/>
              <a:t>）</a:t>
            </a:r>
            <a:endParaRPr lang="en-US" altLang="zh-TW" dirty="0" smtClean="0"/>
          </a:p>
          <a:p>
            <a:r>
              <a:rPr lang="zh-TW" altLang="en-US" dirty="0" smtClean="0"/>
              <a:t>    或</a:t>
            </a:r>
            <a:r>
              <a:rPr lang="zh-TW" altLang="en-US" dirty="0"/>
              <a:t>初始訪問（例如：</a:t>
            </a:r>
            <a:r>
              <a:rPr lang="zh-TW" altLang="en-US" b="1" dirty="0">
                <a:solidFill>
                  <a:schemeClr val="accent1"/>
                </a:solidFill>
              </a:rPr>
              <a:t>信任關係</a:t>
            </a:r>
            <a:r>
              <a:rPr lang="zh-TW" altLang="en-US" dirty="0"/>
              <a:t>）。</a:t>
            </a:r>
          </a:p>
        </p:txBody>
      </p:sp>
      <p:sp>
        <p:nvSpPr>
          <p:cNvPr id="8" name="文字方塊 7"/>
          <p:cNvSpPr txBox="1"/>
          <p:nvPr/>
        </p:nvSpPr>
        <p:spPr>
          <a:xfrm>
            <a:off x="-28012" y="4272677"/>
            <a:ext cx="6319294" cy="2585323"/>
          </a:xfrm>
          <a:prstGeom prst="rect">
            <a:avLst/>
          </a:prstGeom>
          <a:noFill/>
        </p:spPr>
        <p:txBody>
          <a:bodyPr wrap="none" rtlCol="0">
            <a:spAutoFit/>
          </a:bodyPr>
          <a:lstStyle/>
          <a:p>
            <a:r>
              <a:rPr lang="en-US" altLang="zh-TW" dirty="0"/>
              <a:t> Information about networks may also be exposed to </a:t>
            </a:r>
            <a:endParaRPr lang="en-US" altLang="zh-TW" dirty="0" smtClean="0"/>
          </a:p>
          <a:p>
            <a:r>
              <a:rPr lang="en-US" altLang="zh-TW" dirty="0" smtClean="0"/>
              <a:t>adversaries </a:t>
            </a:r>
            <a:r>
              <a:rPr lang="en-US" altLang="zh-TW" dirty="0"/>
              <a:t>via online or other accessible data sets </a:t>
            </a:r>
            <a:endParaRPr lang="en-US" altLang="zh-TW" dirty="0" smtClean="0"/>
          </a:p>
          <a:p>
            <a:r>
              <a:rPr lang="en-US" altLang="zh-TW" dirty="0" smtClean="0"/>
              <a:t>(</a:t>
            </a:r>
            <a:r>
              <a:rPr lang="en-US" altLang="zh-TW" dirty="0"/>
              <a:t>ex: Search Open Technical Databases</a:t>
            </a:r>
            <a:r>
              <a:rPr lang="en-US" altLang="zh-TW" dirty="0" smtClean="0"/>
              <a:t>).</a:t>
            </a:r>
          </a:p>
          <a:p>
            <a:r>
              <a:rPr lang="en-US" altLang="zh-TW" dirty="0" smtClean="0"/>
              <a:t>Gathering </a:t>
            </a:r>
            <a:r>
              <a:rPr lang="en-US" altLang="zh-TW" dirty="0"/>
              <a:t>this information may reveal opportunities </a:t>
            </a:r>
            <a:r>
              <a:rPr lang="en-US" altLang="zh-TW" dirty="0" smtClean="0"/>
              <a:t>for</a:t>
            </a:r>
          </a:p>
          <a:p>
            <a:r>
              <a:rPr lang="en-US" altLang="zh-TW" dirty="0" smtClean="0"/>
              <a:t>other </a:t>
            </a:r>
            <a:r>
              <a:rPr lang="en-US" altLang="zh-TW" dirty="0"/>
              <a:t>forms of reconnaissance </a:t>
            </a:r>
            <a:endParaRPr lang="en-US" altLang="zh-TW" dirty="0" smtClean="0"/>
          </a:p>
          <a:p>
            <a:r>
              <a:rPr lang="en-US" altLang="zh-TW" dirty="0" smtClean="0"/>
              <a:t>(</a:t>
            </a:r>
            <a:r>
              <a:rPr lang="en-US" altLang="zh-TW" dirty="0"/>
              <a:t>ex: Active Scanning or Search Open Websites/Domains), </a:t>
            </a:r>
            <a:endParaRPr lang="en-US" altLang="zh-TW" dirty="0" smtClean="0"/>
          </a:p>
          <a:p>
            <a:r>
              <a:rPr lang="en-US" altLang="zh-TW" dirty="0" smtClean="0"/>
              <a:t>establishing </a:t>
            </a:r>
            <a:r>
              <a:rPr lang="en-US" altLang="zh-TW" dirty="0"/>
              <a:t>operational resources </a:t>
            </a:r>
            <a:endParaRPr lang="en-US" altLang="zh-TW" dirty="0" smtClean="0"/>
          </a:p>
          <a:p>
            <a:r>
              <a:rPr lang="en-US" altLang="zh-TW" dirty="0" smtClean="0"/>
              <a:t>(</a:t>
            </a:r>
            <a:r>
              <a:rPr lang="en-US" altLang="zh-TW" dirty="0"/>
              <a:t>ex: Acquire Infrastructure or Compromise Infrastructure</a:t>
            </a:r>
            <a:r>
              <a:rPr lang="en-US" altLang="zh-TW" dirty="0" smtClean="0"/>
              <a:t>),</a:t>
            </a:r>
          </a:p>
          <a:p>
            <a:r>
              <a:rPr lang="en-US" altLang="zh-TW" dirty="0" smtClean="0"/>
              <a:t> </a:t>
            </a:r>
            <a:r>
              <a:rPr lang="en-US" altLang="zh-TW" dirty="0"/>
              <a:t>and/or initial access (ex: Trusted Relationship).</a:t>
            </a:r>
            <a:endParaRPr lang="zh-TW" altLang="en-US" dirty="0"/>
          </a:p>
        </p:txBody>
      </p:sp>
      <p:sp>
        <p:nvSpPr>
          <p:cNvPr id="4" name="文字方塊 3"/>
          <p:cNvSpPr txBox="1"/>
          <p:nvPr/>
        </p:nvSpPr>
        <p:spPr>
          <a:xfrm>
            <a:off x="6507602" y="1310413"/>
            <a:ext cx="5443606" cy="2308324"/>
          </a:xfrm>
          <a:prstGeom prst="rect">
            <a:avLst/>
          </a:prstGeom>
          <a:solidFill>
            <a:srgbClr val="0070C0"/>
          </a:solidFill>
        </p:spPr>
        <p:txBody>
          <a:bodyPr wrap="none" rtlCol="0">
            <a:spAutoFit/>
          </a:bodyPr>
          <a:lstStyle/>
          <a:p>
            <a:r>
              <a:rPr lang="fr-FR" altLang="zh-TW" dirty="0" smtClean="0"/>
              <a:t>ID</a:t>
            </a:r>
            <a:r>
              <a:rPr lang="fr-FR" altLang="zh-TW" dirty="0"/>
              <a:t>: T1590</a:t>
            </a:r>
          </a:p>
          <a:p>
            <a:r>
              <a:rPr lang="fr-FR" altLang="zh-TW" dirty="0"/>
              <a:t>Sub-techniques:  </a:t>
            </a:r>
            <a:r>
              <a:rPr lang="fr-FR" altLang="zh-TW" dirty="0">
                <a:hlinkClick r:id="rId2"/>
              </a:rPr>
              <a:t>T1590.001</a:t>
            </a:r>
            <a:r>
              <a:rPr lang="fr-FR" altLang="zh-TW" dirty="0"/>
              <a:t>, </a:t>
            </a:r>
            <a:r>
              <a:rPr lang="fr-FR" altLang="zh-TW" dirty="0">
                <a:hlinkClick r:id="rId3"/>
              </a:rPr>
              <a:t>T1590.002</a:t>
            </a:r>
            <a:r>
              <a:rPr lang="fr-FR" altLang="zh-TW" dirty="0"/>
              <a:t>, </a:t>
            </a:r>
            <a:r>
              <a:rPr lang="fr-FR" altLang="zh-TW" dirty="0" smtClean="0">
                <a:hlinkClick r:id="rId4"/>
              </a:rPr>
              <a:t>T1590.003</a:t>
            </a:r>
            <a:endParaRPr lang="fr-FR" altLang="zh-TW" dirty="0" smtClean="0"/>
          </a:p>
          <a:p>
            <a:r>
              <a:rPr lang="zh-TW" altLang="en-US" dirty="0"/>
              <a:t> </a:t>
            </a:r>
            <a:r>
              <a:rPr lang="zh-TW" altLang="en-US" dirty="0" smtClean="0"/>
              <a:t>                              </a:t>
            </a:r>
            <a:r>
              <a:rPr lang="fr-FR" altLang="zh-TW" dirty="0"/>
              <a:t> </a:t>
            </a:r>
            <a:r>
              <a:rPr lang="fr-FR" altLang="zh-TW" dirty="0">
                <a:hlinkClick r:id="rId5"/>
              </a:rPr>
              <a:t>T1590.004</a:t>
            </a:r>
            <a:r>
              <a:rPr lang="fr-FR" altLang="zh-TW" dirty="0"/>
              <a:t>, </a:t>
            </a:r>
            <a:r>
              <a:rPr lang="fr-FR" altLang="zh-TW" dirty="0">
                <a:hlinkClick r:id="rId6"/>
              </a:rPr>
              <a:t>T1590.005</a:t>
            </a:r>
            <a:r>
              <a:rPr lang="fr-FR" altLang="zh-TW" dirty="0"/>
              <a:t>, </a:t>
            </a:r>
            <a:r>
              <a:rPr lang="fr-FR" altLang="zh-TW" dirty="0" smtClean="0">
                <a:hlinkClick r:id="rId7"/>
              </a:rPr>
              <a:t>T1590.006</a:t>
            </a:r>
            <a:endParaRPr lang="fr-FR" altLang="zh-TW" dirty="0"/>
          </a:p>
          <a:p>
            <a:r>
              <a:rPr lang="fr-FR" altLang="zh-TW" dirty="0"/>
              <a:t>Tactic: </a:t>
            </a:r>
            <a:r>
              <a:rPr lang="fr-FR" altLang="zh-TW" dirty="0" smtClean="0">
                <a:hlinkClick r:id="rId8"/>
              </a:rPr>
              <a:t>Reconnaissance</a:t>
            </a:r>
            <a:endParaRPr lang="fr-FR" altLang="zh-TW" dirty="0"/>
          </a:p>
          <a:p>
            <a:r>
              <a:rPr lang="fr-FR" altLang="zh-TW" dirty="0"/>
              <a:t>Platforms: PRE</a:t>
            </a:r>
          </a:p>
          <a:p>
            <a:r>
              <a:rPr lang="fr-FR" altLang="zh-TW" dirty="0"/>
              <a:t>Version: 1.0</a:t>
            </a:r>
          </a:p>
          <a:p>
            <a:r>
              <a:rPr lang="fr-FR" altLang="zh-TW" dirty="0"/>
              <a:t>Created: 02 October 2020</a:t>
            </a:r>
          </a:p>
          <a:p>
            <a:r>
              <a:rPr lang="fr-FR" altLang="zh-TW" dirty="0"/>
              <a:t>Last Modified: 15 April </a:t>
            </a:r>
            <a:r>
              <a:rPr lang="fr-FR" altLang="zh-TW" dirty="0" smtClean="0"/>
              <a:t>2021</a:t>
            </a:r>
            <a:endParaRPr lang="fr-FR" altLang="zh-TW" dirty="0"/>
          </a:p>
        </p:txBody>
      </p:sp>
      <p:graphicFrame>
        <p:nvGraphicFramePr>
          <p:cNvPr id="9" name="表格 8"/>
          <p:cNvGraphicFramePr>
            <a:graphicFrameLocks noGrp="1"/>
          </p:cNvGraphicFramePr>
          <p:nvPr>
            <p:extLst>
              <p:ext uri="{D42A27DB-BD31-4B8C-83A1-F6EECF244321}">
                <p14:modId xmlns:p14="http://schemas.microsoft.com/office/powerpoint/2010/main" val="745323391"/>
              </p:ext>
            </p:extLst>
          </p:nvPr>
        </p:nvGraphicFramePr>
        <p:xfrm>
          <a:off x="6507602" y="3618737"/>
          <a:ext cx="4896998" cy="3169920"/>
        </p:xfrm>
        <a:graphic>
          <a:graphicData uri="http://schemas.openxmlformats.org/drawingml/2006/table">
            <a:tbl>
              <a:tblPr/>
              <a:tblGrid>
                <a:gridCol w="1467998">
                  <a:extLst>
                    <a:ext uri="{9D8B030D-6E8A-4147-A177-3AD203B41FA5}">
                      <a16:colId xmlns:a16="http://schemas.microsoft.com/office/drawing/2014/main" val="2340207979"/>
                    </a:ext>
                  </a:extLst>
                </a:gridCol>
                <a:gridCol w="3429000">
                  <a:extLst>
                    <a:ext uri="{9D8B030D-6E8A-4147-A177-3AD203B41FA5}">
                      <a16:colId xmlns:a16="http://schemas.microsoft.com/office/drawing/2014/main" val="3916782922"/>
                    </a:ext>
                  </a:extLst>
                </a:gridCol>
              </a:tblGrid>
              <a:tr h="0">
                <a:tc gridSpan="2">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2000" b="0" i="0" u="none" strike="noStrike" cap="none" normalizeH="0" baseline="0" dirty="0">
                          <a:ln>
                            <a:noFill/>
                          </a:ln>
                          <a:solidFill>
                            <a:srgbClr val="39434C"/>
                          </a:solidFill>
                          <a:effectLst/>
                          <a:latin typeface="Arial" panose="020B0604020202020204" pitchFamily="34" charset="0"/>
                          <a:ea typeface="Roboto-Regular"/>
                        </a:rPr>
                        <a:t>Sub-techniques </a:t>
                      </a:r>
                      <a:r>
                        <a:rPr kumimoji="0" lang="zh-TW" altLang="zh-TW" sz="2000" b="0" i="0" u="none" strike="noStrike" cap="none" normalizeH="0" baseline="0" dirty="0" smtClean="0">
                          <a:ln>
                            <a:noFill/>
                          </a:ln>
                          <a:solidFill>
                            <a:srgbClr val="39434C"/>
                          </a:solidFill>
                          <a:effectLst/>
                          <a:latin typeface="Arial" panose="020B0604020202020204" pitchFamily="34" charset="0"/>
                          <a:ea typeface="Roboto-Regular"/>
                        </a:rPr>
                        <a:t>(</a:t>
                      </a:r>
                      <a:r>
                        <a:rPr kumimoji="0" lang="en-US" altLang="zh-TW" sz="2000" b="0" i="0" u="none" strike="noStrike" cap="none" normalizeH="0" baseline="0" dirty="0" smtClean="0">
                          <a:ln>
                            <a:noFill/>
                          </a:ln>
                          <a:solidFill>
                            <a:srgbClr val="39434C"/>
                          </a:solidFill>
                          <a:effectLst/>
                          <a:latin typeface="Arial" panose="020B0604020202020204" pitchFamily="34" charset="0"/>
                          <a:ea typeface="Roboto-Regular"/>
                        </a:rPr>
                        <a:t>6</a:t>
                      </a:r>
                      <a:r>
                        <a:rPr kumimoji="0" lang="zh-TW" altLang="zh-TW" sz="2000" b="0" i="0" u="none" strike="noStrike" cap="none" normalizeH="0" baseline="0" dirty="0" smtClean="0">
                          <a:ln>
                            <a:noFill/>
                          </a:ln>
                          <a:solidFill>
                            <a:srgbClr val="39434C"/>
                          </a:solidFill>
                          <a:effectLst/>
                          <a:latin typeface="Arial" panose="020B0604020202020204" pitchFamily="34" charset="0"/>
                          <a:ea typeface="Roboto-Regular"/>
                        </a:rPr>
                        <a:t>)</a:t>
                      </a:r>
                      <a:endParaRPr kumimoji="0" lang="zh-TW" altLang="zh-TW" sz="2000" b="0" i="0" u="none" strike="noStrike" cap="none" normalizeH="0" baseline="0" dirty="0">
                        <a:ln>
                          <a:noFill/>
                        </a:ln>
                        <a:solidFill>
                          <a:srgbClr val="39434C"/>
                        </a:solidFill>
                        <a:effectLst/>
                        <a:latin typeface="Arial" panose="020B0604020202020204" pitchFamily="34" charset="0"/>
                        <a:ea typeface="Roboto-Regular"/>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l" fontAlgn="b"/>
                      <a:endParaRPr lang="en-US" dirty="0">
                        <a:effectLst/>
                      </a:endParaRPr>
                    </a:p>
                  </a:txBody>
                  <a:tcPr anchor="b">
                    <a:lnL w="9525" cap="flat" cmpd="sng" algn="ctr">
                      <a:solidFill>
                        <a:srgbClr val="DFDFDF"/>
                      </a:solidFill>
                      <a:prstDash val="solid"/>
                      <a:round/>
                      <a:headEnd type="none" w="med" len="med"/>
                      <a:tailEnd type="none" w="med" len="med"/>
                    </a:lnL>
                    <a:lnR>
                      <a:noFill/>
                    </a:lnR>
                    <a:lnT w="9525" cap="flat" cmpd="sng" algn="ctr">
                      <a:solidFill>
                        <a:srgbClr val="A0CD9D"/>
                      </a:solidFill>
                      <a:prstDash val="solid"/>
                      <a:round/>
                      <a:headEnd type="none" w="med" len="med"/>
                      <a:tailEnd type="none" w="med" len="med"/>
                    </a:lnT>
                    <a:lnB w="9525" cap="flat" cmpd="sng" algn="ctr">
                      <a:solidFill>
                        <a:srgbClr val="E0CC9D"/>
                      </a:solidFill>
                      <a:prstDash val="solid"/>
                      <a:round/>
                      <a:headEnd type="none" w="med" len="med"/>
                      <a:tailEnd type="none" w="med" len="med"/>
                    </a:lnB>
                  </a:tcPr>
                </a:tc>
                <a:extLst>
                  <a:ext uri="{0D108BD9-81ED-4DB2-BD59-A6C34878D82A}">
                    <a16:rowId xmlns:a16="http://schemas.microsoft.com/office/drawing/2014/main" val="2394320160"/>
                  </a:ext>
                </a:extLst>
              </a:tr>
              <a:tr h="0">
                <a:tc>
                  <a:txBody>
                    <a:bodyPr/>
                    <a:lstStyle/>
                    <a:p>
                      <a:pPr algn="l" fontAlgn="b"/>
                      <a:r>
                        <a:rPr lang="en-US" sz="2000" dirty="0">
                          <a:effectLst/>
                        </a:rPr>
                        <a:t>ID</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2000" dirty="0">
                          <a:effectLst/>
                        </a:rPr>
                        <a:t>Name</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34092260"/>
                  </a:ext>
                </a:extLst>
              </a:tr>
              <a:tr h="0">
                <a:tc>
                  <a:txBody>
                    <a:bodyPr/>
                    <a:lstStyle/>
                    <a:p>
                      <a:pPr fontAlgn="t"/>
                      <a:r>
                        <a:rPr lang="en-US" altLang="zh-TW" sz="2000" b="0" i="0" u="none" strike="noStrike" kern="1200" dirty="0" smtClean="0">
                          <a:solidFill>
                            <a:schemeClr val="tx1"/>
                          </a:solidFill>
                          <a:effectLst/>
                          <a:latin typeface="+mn-lt"/>
                          <a:ea typeface="+mn-ea"/>
                          <a:cs typeface="+mn-cs"/>
                          <a:hlinkClick r:id="rId9"/>
                        </a:rPr>
                        <a:t>T1590.001</a:t>
                      </a:r>
                      <a:endParaRPr lang="en-US" sz="24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US" altLang="zh-TW" sz="2000" b="0" i="0" u="none" strike="noStrike" kern="1200" dirty="0" smtClean="0">
                          <a:solidFill>
                            <a:schemeClr val="tx1"/>
                          </a:solidFill>
                          <a:effectLst/>
                          <a:latin typeface="+mn-lt"/>
                          <a:ea typeface="+mn-ea"/>
                          <a:cs typeface="+mn-cs"/>
                          <a:hlinkClick r:id="rId9"/>
                        </a:rPr>
                        <a:t>Domain Properties</a:t>
                      </a:r>
                      <a:endParaRPr lang="en-US" sz="24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31283260"/>
                  </a:ext>
                </a:extLst>
              </a:tr>
              <a:tr h="0">
                <a:tc>
                  <a:txBody>
                    <a:bodyPr/>
                    <a:lstStyle/>
                    <a:p>
                      <a:pPr fontAlgn="t"/>
                      <a:r>
                        <a:rPr lang="en-US" sz="2000" u="none" strike="noStrike" dirty="0" smtClean="0">
                          <a:solidFill>
                            <a:srgbClr val="4F7CAC"/>
                          </a:solidFill>
                          <a:effectLst/>
                          <a:hlinkClick r:id="rId10"/>
                        </a:rPr>
                        <a:t>T159</a:t>
                      </a:r>
                      <a:r>
                        <a:rPr lang="en-US" altLang="zh-TW" sz="2000" u="none" strike="noStrike" dirty="0" smtClean="0">
                          <a:solidFill>
                            <a:srgbClr val="4F7CAC"/>
                          </a:solidFill>
                          <a:effectLst/>
                          <a:hlinkClick r:id="rId10"/>
                        </a:rPr>
                        <a:t>0</a:t>
                      </a:r>
                      <a:r>
                        <a:rPr lang="en-US" sz="2000" u="none" strike="noStrike" dirty="0" smtClean="0">
                          <a:solidFill>
                            <a:srgbClr val="4F7CAC"/>
                          </a:solidFill>
                          <a:effectLst/>
                          <a:hlinkClick r:id="rId10"/>
                        </a:rPr>
                        <a:t>.002</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US" altLang="zh-TW" sz="1800" b="0" i="0" u="none" strike="noStrike" kern="1200" dirty="0" smtClean="0">
                          <a:solidFill>
                            <a:schemeClr val="tx1"/>
                          </a:solidFill>
                          <a:effectLst/>
                          <a:latin typeface="+mn-lt"/>
                          <a:ea typeface="+mn-ea"/>
                          <a:cs typeface="+mn-cs"/>
                          <a:hlinkClick r:id="rId11"/>
                        </a:rPr>
                        <a:t>DNS</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37149618"/>
                  </a:ext>
                </a:extLst>
              </a:tr>
              <a:tr h="0">
                <a:tc>
                  <a:txBody>
                    <a:bodyPr/>
                    <a:lstStyle/>
                    <a:p>
                      <a:pPr fontAlgn="t"/>
                      <a:r>
                        <a:rPr lang="en-US" sz="2000" u="none" strike="noStrike" dirty="0" smtClean="0">
                          <a:solidFill>
                            <a:srgbClr val="4F7CAC"/>
                          </a:solidFill>
                          <a:effectLst/>
                          <a:hlinkClick r:id="rId12"/>
                        </a:rPr>
                        <a:t>T159</a:t>
                      </a:r>
                      <a:r>
                        <a:rPr lang="en-US" altLang="zh-TW" sz="2000" u="none" strike="noStrike" dirty="0" smtClean="0">
                          <a:solidFill>
                            <a:srgbClr val="4F7CAC"/>
                          </a:solidFill>
                          <a:effectLst/>
                          <a:hlinkClick r:id="rId12"/>
                        </a:rPr>
                        <a:t>0</a:t>
                      </a:r>
                      <a:r>
                        <a:rPr lang="en-US" sz="2000" u="none" strike="noStrike" dirty="0" smtClean="0">
                          <a:solidFill>
                            <a:srgbClr val="4F7CAC"/>
                          </a:solidFill>
                          <a:effectLst/>
                          <a:hlinkClick r:id="rId12"/>
                        </a:rPr>
                        <a:t>.003</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US" altLang="zh-TW" sz="1800" b="0" i="0" u="none" strike="noStrike" kern="1200" dirty="0" smtClean="0">
                          <a:solidFill>
                            <a:schemeClr val="tx1"/>
                          </a:solidFill>
                          <a:effectLst/>
                          <a:latin typeface="+mn-lt"/>
                          <a:ea typeface="+mn-ea"/>
                          <a:cs typeface="+mn-cs"/>
                          <a:hlinkClick r:id="rId13"/>
                        </a:rPr>
                        <a:t>Network</a:t>
                      </a:r>
                      <a:r>
                        <a:rPr lang="zh-TW" altLang="en-US" sz="1800" b="0" i="0" u="none" strike="noStrike" kern="1200" dirty="0" smtClean="0">
                          <a:solidFill>
                            <a:schemeClr val="tx1"/>
                          </a:solidFill>
                          <a:effectLst/>
                          <a:latin typeface="+mn-lt"/>
                          <a:ea typeface="+mn-ea"/>
                          <a:cs typeface="+mn-cs"/>
                          <a:hlinkClick r:id="rId13"/>
                        </a:rPr>
                        <a:t> </a:t>
                      </a:r>
                      <a:r>
                        <a:rPr lang="en-US" altLang="zh-TW" sz="1800" b="0" i="0" u="none" strike="noStrike" kern="1200" dirty="0" smtClean="0">
                          <a:solidFill>
                            <a:schemeClr val="tx1"/>
                          </a:solidFill>
                          <a:effectLst/>
                          <a:latin typeface="+mn-lt"/>
                          <a:ea typeface="+mn-ea"/>
                          <a:cs typeface="+mn-cs"/>
                          <a:hlinkClick r:id="rId13"/>
                        </a:rPr>
                        <a:t>Trust</a:t>
                      </a:r>
                      <a:r>
                        <a:rPr lang="zh-TW" altLang="en-US" sz="1800" b="0" i="0" u="none" strike="noStrike" kern="1200" dirty="0" smtClean="0">
                          <a:solidFill>
                            <a:schemeClr val="tx1"/>
                          </a:solidFill>
                          <a:effectLst/>
                          <a:latin typeface="+mn-lt"/>
                          <a:ea typeface="+mn-ea"/>
                          <a:cs typeface="+mn-cs"/>
                          <a:hlinkClick r:id="rId13"/>
                        </a:rPr>
                        <a:t> </a:t>
                      </a:r>
                      <a:r>
                        <a:rPr lang="en-US" altLang="zh-TW" sz="1800" b="0" i="0" u="none" strike="noStrike" kern="1200" dirty="0" smtClean="0">
                          <a:solidFill>
                            <a:schemeClr val="tx1"/>
                          </a:solidFill>
                          <a:effectLst/>
                          <a:latin typeface="+mn-lt"/>
                          <a:ea typeface="+mn-ea"/>
                          <a:cs typeface="+mn-cs"/>
                          <a:hlinkClick r:id="rId13"/>
                        </a:rPr>
                        <a:t>Dependencies</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39967100"/>
                  </a:ext>
                </a:extLst>
              </a:tr>
              <a:tr h="0">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altLang="zh-TW" sz="2000" b="0" i="0" u="none" strike="noStrike" kern="1200" dirty="0" smtClean="0">
                          <a:solidFill>
                            <a:schemeClr val="tx1"/>
                          </a:solidFill>
                          <a:effectLst/>
                          <a:latin typeface="+mn-lt"/>
                          <a:ea typeface="+mn-ea"/>
                          <a:cs typeface="+mn-cs"/>
                          <a:hlinkClick r:id="rId14"/>
                        </a:rPr>
                        <a:t>T1590.004</a:t>
                      </a:r>
                      <a:endParaRPr lang="en-US" altLang="zh-TW" sz="2400" dirty="0" smtClean="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US" altLang="zh-TW" sz="1800" b="0" i="0" u="none" strike="noStrike" kern="1200" dirty="0" smtClean="0">
                          <a:solidFill>
                            <a:schemeClr val="tx1"/>
                          </a:solidFill>
                          <a:effectLst/>
                          <a:latin typeface="+mn-lt"/>
                          <a:ea typeface="+mn-ea"/>
                          <a:cs typeface="+mn-cs"/>
                          <a:hlinkClick r:id="rId14"/>
                        </a:rPr>
                        <a:t>Network Topology</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29675474"/>
                  </a:ext>
                </a:extLst>
              </a:tr>
              <a:tr h="0">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altLang="zh-TW" sz="2000" b="0" i="0" u="none" strike="noStrike" kern="1200" dirty="0" smtClean="0">
                          <a:solidFill>
                            <a:schemeClr val="tx1"/>
                          </a:solidFill>
                          <a:effectLst/>
                          <a:latin typeface="+mn-lt"/>
                          <a:ea typeface="+mn-ea"/>
                          <a:cs typeface="+mn-cs"/>
                          <a:hlinkClick r:id="rId15"/>
                        </a:rPr>
                        <a:t>T1590.005</a:t>
                      </a:r>
                      <a:endParaRPr lang="en-US" altLang="zh-TW" sz="2400" dirty="0" smtClean="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US" altLang="zh-TW" sz="1800" b="0" i="0" u="none" strike="noStrike" kern="1200" dirty="0" smtClean="0">
                          <a:solidFill>
                            <a:schemeClr val="tx1"/>
                          </a:solidFill>
                          <a:effectLst/>
                          <a:latin typeface="+mn-lt"/>
                          <a:ea typeface="+mn-ea"/>
                          <a:cs typeface="+mn-cs"/>
                          <a:hlinkClick r:id="rId15"/>
                        </a:rPr>
                        <a:t>IP Addresses</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94702076"/>
                  </a:ext>
                </a:extLst>
              </a:tr>
              <a:tr h="0">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altLang="zh-TW" sz="2000" b="0" i="0" u="none" strike="noStrike" kern="1200" dirty="0" smtClean="0">
                          <a:solidFill>
                            <a:schemeClr val="tx1"/>
                          </a:solidFill>
                          <a:effectLst/>
                          <a:latin typeface="+mn-lt"/>
                          <a:ea typeface="+mn-ea"/>
                          <a:cs typeface="+mn-cs"/>
                          <a:hlinkClick r:id="rId16"/>
                        </a:rPr>
                        <a:t>T1590.006</a:t>
                      </a:r>
                      <a:endParaRPr lang="en-US" altLang="zh-TW" sz="2400" dirty="0" smtClean="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US" altLang="zh-TW" sz="1800" b="0" i="0" u="none" strike="noStrike" kern="1200" dirty="0" smtClean="0">
                          <a:solidFill>
                            <a:schemeClr val="tx1"/>
                          </a:solidFill>
                          <a:effectLst/>
                          <a:latin typeface="+mn-lt"/>
                          <a:ea typeface="+mn-ea"/>
                          <a:cs typeface="+mn-cs"/>
                          <a:hlinkClick r:id="rId16"/>
                        </a:rPr>
                        <a:t>Network Security Appliances</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18917720"/>
                  </a:ext>
                </a:extLst>
              </a:tr>
            </a:tbl>
          </a:graphicData>
        </a:graphic>
      </p:graphicFrame>
    </p:spTree>
    <p:extLst>
      <p:ext uri="{BB962C8B-B14F-4D97-AF65-F5344CB8AC3E}">
        <p14:creationId xmlns:p14="http://schemas.microsoft.com/office/powerpoint/2010/main" val="401370753"/>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76200" y="-118538"/>
            <a:ext cx="2955553" cy="584775"/>
          </a:xfrm>
          <a:prstGeom prst="rect">
            <a:avLst/>
          </a:prstGeom>
        </p:spPr>
        <p:txBody>
          <a:bodyPr wrap="none">
            <a:spAutoFit/>
          </a:bodyPr>
          <a:lstStyle/>
          <a:p>
            <a:r>
              <a:rPr lang="en-US" altLang="zh-TW" sz="3200" b="1" dirty="0">
                <a:solidFill>
                  <a:srgbClr val="39434C"/>
                </a:solidFill>
                <a:latin typeface="Roboto-Light"/>
              </a:rPr>
              <a:t>Detection</a:t>
            </a:r>
            <a:r>
              <a:rPr lang="zh-TW" altLang="en-US" sz="3200" b="1" dirty="0">
                <a:solidFill>
                  <a:srgbClr val="39434C"/>
                </a:solidFill>
                <a:latin typeface="Roboto-Light"/>
              </a:rPr>
              <a:t>偵測</a:t>
            </a:r>
            <a:endParaRPr lang="en-US" altLang="zh-TW" sz="3200" b="1" dirty="0">
              <a:solidFill>
                <a:srgbClr val="39434C"/>
              </a:solidFill>
              <a:latin typeface="Roboto-Light"/>
            </a:endParaRPr>
          </a:p>
        </p:txBody>
      </p:sp>
      <p:graphicFrame>
        <p:nvGraphicFramePr>
          <p:cNvPr id="5" name="表格 4"/>
          <p:cNvGraphicFramePr>
            <a:graphicFrameLocks noGrp="1"/>
          </p:cNvGraphicFramePr>
          <p:nvPr>
            <p:extLst>
              <p:ext uri="{D42A27DB-BD31-4B8C-83A1-F6EECF244321}">
                <p14:modId xmlns:p14="http://schemas.microsoft.com/office/powerpoint/2010/main" val="1727292489"/>
              </p:ext>
            </p:extLst>
          </p:nvPr>
        </p:nvGraphicFramePr>
        <p:xfrm>
          <a:off x="0" y="466238"/>
          <a:ext cx="12192000" cy="5295584"/>
        </p:xfrm>
        <a:graphic>
          <a:graphicData uri="http://schemas.openxmlformats.org/drawingml/2006/table">
            <a:tbl>
              <a:tblPr/>
              <a:tblGrid>
                <a:gridCol w="991518">
                  <a:extLst>
                    <a:ext uri="{9D8B030D-6E8A-4147-A177-3AD203B41FA5}">
                      <a16:colId xmlns:a16="http://schemas.microsoft.com/office/drawing/2014/main" val="906928145"/>
                    </a:ext>
                  </a:extLst>
                </a:gridCol>
                <a:gridCol w="1233889">
                  <a:extLst>
                    <a:ext uri="{9D8B030D-6E8A-4147-A177-3AD203B41FA5}">
                      <a16:colId xmlns:a16="http://schemas.microsoft.com/office/drawing/2014/main" val="515423261"/>
                    </a:ext>
                  </a:extLst>
                </a:gridCol>
                <a:gridCol w="1737536">
                  <a:extLst>
                    <a:ext uri="{9D8B030D-6E8A-4147-A177-3AD203B41FA5}">
                      <a16:colId xmlns:a16="http://schemas.microsoft.com/office/drawing/2014/main" val="951650634"/>
                    </a:ext>
                  </a:extLst>
                </a:gridCol>
                <a:gridCol w="8229057">
                  <a:extLst>
                    <a:ext uri="{9D8B030D-6E8A-4147-A177-3AD203B41FA5}">
                      <a16:colId xmlns:a16="http://schemas.microsoft.com/office/drawing/2014/main" val="1647455623"/>
                    </a:ext>
                  </a:extLst>
                </a:gridCol>
              </a:tblGrid>
              <a:tr h="376286">
                <a:tc>
                  <a:txBody>
                    <a:bodyPr/>
                    <a:lstStyle/>
                    <a:p>
                      <a:pPr algn="l" fontAlgn="b"/>
                      <a:r>
                        <a:rPr lang="en-US" sz="1400" b="1" dirty="0">
                          <a:effectLst/>
                        </a:rPr>
                        <a:t>ID</a:t>
                      </a:r>
                    </a:p>
                  </a:txBody>
                  <a:tcPr marL="54279" marR="54279" marT="27139" marB="2713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a:effectLst/>
                        </a:rPr>
                        <a:t>Data Source</a:t>
                      </a:r>
                    </a:p>
                  </a:txBody>
                  <a:tcPr marL="54279" marR="54279" marT="27139" marB="2713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u="none" dirty="0">
                          <a:effectLst/>
                        </a:rPr>
                        <a:t>Data Component</a:t>
                      </a:r>
                    </a:p>
                  </a:txBody>
                  <a:tcPr marL="54279" marR="54279" marT="27139" marB="2713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a:effectLst/>
                        </a:rPr>
                        <a:t>Detects</a:t>
                      </a:r>
                    </a:p>
                  </a:txBody>
                  <a:tcPr marL="54279" marR="54279" marT="27139" marB="2713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228550365"/>
                  </a:ext>
                </a:extLst>
              </a:tr>
              <a:tr h="3120047">
                <a:tc>
                  <a:txBody>
                    <a:bodyPr/>
                    <a:lstStyle/>
                    <a:p>
                      <a:pPr fontAlgn="t"/>
                      <a:r>
                        <a:rPr lang="en-US" altLang="zh-TW" sz="1800" b="0" i="0" u="none" strike="noStrike" kern="1200" dirty="0" smtClean="0">
                          <a:solidFill>
                            <a:schemeClr val="tx1"/>
                          </a:solidFill>
                          <a:effectLst/>
                          <a:latin typeface="+mn-lt"/>
                          <a:ea typeface="+mn-ea"/>
                          <a:cs typeface="+mn-cs"/>
                          <a:hlinkClick r:id="rId2"/>
                        </a:rPr>
                        <a:t>DS0019</a:t>
                      </a:r>
                      <a:endParaRPr lang="en-US" sz="1400" b="1"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2"/>
                        </a:rPr>
                        <a:t>Service</a:t>
                      </a:r>
                      <a:endParaRPr lang="en-US" sz="1400" b="1"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3"/>
                        </a:rPr>
                        <a:t>Service Creation</a:t>
                      </a:r>
                      <a:endParaRPr lang="en-US" altLang="zh-TW" sz="1800" b="0" i="0" u="none" strike="noStrike" kern="1200" dirty="0" smtClean="0">
                        <a:solidFill>
                          <a:schemeClr val="tx1"/>
                        </a:solidFill>
                        <a:effectLst/>
                        <a:latin typeface="+mn-lt"/>
                        <a:ea typeface="+mn-ea"/>
                        <a:cs typeface="+mn-cs"/>
                      </a:endParaRPr>
                    </a:p>
                    <a:p>
                      <a:pPr fontAlgn="t"/>
                      <a:r>
                        <a:rPr lang="zh-TW" altLang="en-US" sz="1600" b="1" u="none" dirty="0" smtClean="0">
                          <a:effectLst/>
                        </a:rPr>
                        <a:t>應用程式日誌內容</a:t>
                      </a:r>
                      <a:endParaRPr lang="en-US" sz="1600" b="1" u="none"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285750" indent="-285750" fontAlgn="t">
                        <a:buFont typeface="Wingdings" panose="05000000000000000000" pitchFamily="2" charset="2"/>
                        <a:buChar char="n"/>
                      </a:pPr>
                      <a:r>
                        <a:rPr lang="en-US" altLang="zh-TW" sz="1800" b="0" i="0" kern="1200" dirty="0" smtClean="0">
                          <a:solidFill>
                            <a:schemeClr val="tx1"/>
                          </a:solidFill>
                          <a:effectLst/>
                          <a:latin typeface="+mn-lt"/>
                          <a:ea typeface="+mn-ea"/>
                          <a:cs typeface="+mn-cs"/>
                        </a:rPr>
                        <a:t>Monitor for newly constructed services/daemons through Windows event logs for event IDs 4697 and 7045. Data and events should not be viewed in isolation, but as part of a chain of behavior that could lead to other activities, such as remote logins or process creation events.</a:t>
                      </a:r>
                    </a:p>
                    <a:p>
                      <a:pPr marL="285750" indent="-285750" fontAlgn="t">
                        <a:buFont typeface="Wingdings" panose="05000000000000000000" pitchFamily="2" charset="2"/>
                        <a:buChar char="n"/>
                      </a:pPr>
                      <a:r>
                        <a:rPr lang="zh-TW" altLang="en-US" sz="1800" dirty="0" smtClean="0">
                          <a:effectLst/>
                        </a:rPr>
                        <a:t>透過事件 </a:t>
                      </a:r>
                      <a:r>
                        <a:rPr lang="en-US" altLang="zh-TW" sz="1800" dirty="0" smtClean="0">
                          <a:effectLst/>
                        </a:rPr>
                        <a:t>ID 4697 </a:t>
                      </a:r>
                      <a:r>
                        <a:rPr lang="zh-TW" altLang="en-US" sz="1800" dirty="0" smtClean="0">
                          <a:effectLst/>
                        </a:rPr>
                        <a:t>和 </a:t>
                      </a:r>
                      <a:r>
                        <a:rPr lang="en-US" altLang="zh-TW" sz="1800" dirty="0" smtClean="0">
                          <a:effectLst/>
                        </a:rPr>
                        <a:t>7045 </a:t>
                      </a:r>
                      <a:r>
                        <a:rPr lang="zh-TW" altLang="en-US" sz="1800" dirty="0" smtClean="0">
                          <a:effectLst/>
                        </a:rPr>
                        <a:t>的 </a:t>
                      </a:r>
                      <a:r>
                        <a:rPr lang="en-US" altLang="zh-TW" sz="1800" dirty="0" smtClean="0">
                          <a:effectLst/>
                        </a:rPr>
                        <a:t>Windows </a:t>
                      </a:r>
                      <a:r>
                        <a:rPr lang="zh-TW" altLang="en-US" sz="1800" dirty="0" smtClean="0">
                          <a:effectLst/>
                        </a:rPr>
                        <a:t>事件日誌監視新建的服務</a:t>
                      </a:r>
                      <a:r>
                        <a:rPr lang="en-US" altLang="zh-TW" sz="1800" dirty="0" smtClean="0">
                          <a:effectLst/>
                        </a:rPr>
                        <a:t>/</a:t>
                      </a:r>
                      <a:r>
                        <a:rPr lang="zh-TW" altLang="en-US" sz="1800" dirty="0" smtClean="0">
                          <a:effectLst/>
                        </a:rPr>
                        <a:t>守護程序。不應單獨查看資料和事件，而應將其作為可能導致其他活動（例如遠端登入或進程建立）的行為鏈的一部分事件。</a:t>
                      </a:r>
                      <a:endParaRPr lang="zh-TW" altLang="en-US" sz="1800"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4077921397"/>
                  </a:ext>
                </a:extLst>
              </a:tr>
              <a:tr h="1799251">
                <a:tc>
                  <a:txBody>
                    <a:bodyPr/>
                    <a:lstStyle/>
                    <a:p>
                      <a:pPr fontAlgn="t"/>
                      <a:r>
                        <a:rPr lang="en-US" altLang="zh-TW" sz="1800" b="0" i="0" u="none" strike="noStrike" kern="1200" dirty="0" smtClean="0">
                          <a:solidFill>
                            <a:schemeClr val="tx1"/>
                          </a:solidFill>
                          <a:effectLst/>
                          <a:latin typeface="+mn-lt"/>
                          <a:ea typeface="+mn-ea"/>
                          <a:cs typeface="+mn-cs"/>
                          <a:hlinkClick r:id="rId4"/>
                        </a:rPr>
                        <a:t>DS0024</a:t>
                      </a:r>
                      <a:endParaRPr lang="en-US" dirty="0">
                        <a:effectLst/>
                      </a:endParaRPr>
                    </a:p>
                  </a:txBody>
                  <a:tcPr marL="95250" marR="95250" marT="95250" marB="952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4"/>
                        </a:rPr>
                        <a:t>Windows Registry</a:t>
                      </a:r>
                      <a:endParaRPr lang="en-US" sz="1400" b="1"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5"/>
                        </a:rPr>
                        <a:t>Windows Registry Key Modification</a:t>
                      </a:r>
                      <a:endParaRPr lang="en-US" altLang="zh-TW" sz="1800" b="0" i="0" u="none" strike="noStrike" kern="1200" dirty="0" smtClean="0">
                        <a:solidFill>
                          <a:schemeClr val="tx1"/>
                        </a:solidFill>
                        <a:effectLst/>
                        <a:latin typeface="+mn-lt"/>
                        <a:ea typeface="+mn-ea"/>
                        <a:cs typeface="+mn-cs"/>
                      </a:endParaRPr>
                    </a:p>
                    <a:p>
                      <a:pPr fontAlgn="t"/>
                      <a:r>
                        <a:rPr lang="zh-TW" altLang="en-US" sz="1800" b="0" i="0" u="none" strike="noStrike" kern="1200" dirty="0" smtClean="0">
                          <a:solidFill>
                            <a:schemeClr val="tx1"/>
                          </a:solidFill>
                          <a:effectLst/>
                          <a:latin typeface="+mn-lt"/>
                          <a:ea typeface="+mn-ea"/>
                          <a:cs typeface="+mn-cs"/>
                        </a:rPr>
                        <a:t>網路流量內容</a:t>
                      </a:r>
                      <a:endParaRPr lang="en-US" sz="1800" b="1" u="none"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285750" indent="-285750" fontAlgn="t">
                        <a:buFont typeface="Wingdings" panose="05000000000000000000" pitchFamily="2" charset="2"/>
                        <a:buChar char="n"/>
                      </a:pPr>
                      <a:r>
                        <a:rPr lang="en-US" altLang="zh-TW" sz="1800" b="0" i="0" kern="1200" dirty="0" smtClean="0">
                          <a:solidFill>
                            <a:schemeClr val="tx1"/>
                          </a:solidFill>
                          <a:effectLst/>
                          <a:latin typeface="+mn-lt"/>
                          <a:ea typeface="+mn-ea"/>
                          <a:cs typeface="+mn-cs"/>
                        </a:rPr>
                        <a:t>Monitor HKLM\Software\Policies\Microsoft\Windows NT\</a:t>
                      </a:r>
                      <a:r>
                        <a:rPr lang="en-US" altLang="zh-TW" sz="1800" b="0" i="0" kern="1200" dirty="0" err="1" smtClean="0">
                          <a:solidFill>
                            <a:schemeClr val="tx1"/>
                          </a:solidFill>
                          <a:effectLst/>
                          <a:latin typeface="+mn-lt"/>
                          <a:ea typeface="+mn-ea"/>
                          <a:cs typeface="+mn-cs"/>
                        </a:rPr>
                        <a:t>DNSClient</a:t>
                      </a:r>
                      <a:r>
                        <a:rPr lang="en-US" altLang="zh-TW" sz="1800" b="0" i="0" kern="1200" dirty="0" smtClean="0">
                          <a:solidFill>
                            <a:schemeClr val="tx1"/>
                          </a:solidFill>
                          <a:effectLst/>
                          <a:latin typeface="+mn-lt"/>
                          <a:ea typeface="+mn-ea"/>
                          <a:cs typeface="+mn-cs"/>
                        </a:rPr>
                        <a:t> for changes to the "</a:t>
                      </a:r>
                      <a:r>
                        <a:rPr lang="en-US" altLang="zh-TW" sz="1800" b="0" i="0" kern="1200" dirty="0" err="1" smtClean="0">
                          <a:solidFill>
                            <a:schemeClr val="tx1"/>
                          </a:solidFill>
                          <a:effectLst/>
                          <a:latin typeface="+mn-lt"/>
                          <a:ea typeface="+mn-ea"/>
                          <a:cs typeface="+mn-cs"/>
                        </a:rPr>
                        <a:t>EnableMulticast</a:t>
                      </a:r>
                      <a:r>
                        <a:rPr lang="en-US" altLang="zh-TW" sz="1800" b="0" i="0" kern="1200" dirty="0" smtClean="0">
                          <a:solidFill>
                            <a:schemeClr val="tx1"/>
                          </a:solidFill>
                          <a:effectLst/>
                          <a:latin typeface="+mn-lt"/>
                          <a:ea typeface="+mn-ea"/>
                          <a:cs typeface="+mn-cs"/>
                        </a:rPr>
                        <a:t>" DWORD value. A value of "0" indicates LLMNR is disabled.</a:t>
                      </a:r>
                    </a:p>
                    <a:p>
                      <a:pPr marL="285750" indent="-285750" fontAlgn="t">
                        <a:buFont typeface="Wingdings" panose="05000000000000000000" pitchFamily="2" charset="2"/>
                        <a:buChar char="n"/>
                      </a:pPr>
                      <a:r>
                        <a:rPr lang="zh-TW" altLang="en-US" sz="1800" b="0" i="0" kern="1200" dirty="0" smtClean="0">
                          <a:solidFill>
                            <a:schemeClr val="tx1"/>
                          </a:solidFill>
                          <a:effectLst/>
                          <a:latin typeface="+mn-lt"/>
                          <a:ea typeface="+mn-ea"/>
                          <a:cs typeface="+mn-cs"/>
                        </a:rPr>
                        <a:t>監視 </a:t>
                      </a:r>
                      <a:r>
                        <a:rPr lang="en-US" altLang="zh-TW" sz="1800" b="0" i="0" kern="1200" dirty="0" smtClean="0">
                          <a:solidFill>
                            <a:schemeClr val="tx1"/>
                          </a:solidFill>
                          <a:effectLst/>
                          <a:latin typeface="+mn-lt"/>
                          <a:ea typeface="+mn-ea"/>
                          <a:cs typeface="+mn-cs"/>
                        </a:rPr>
                        <a:t>HKLM\Software\Policies\Microsoft\Windows NT\</a:t>
                      </a:r>
                      <a:r>
                        <a:rPr lang="en-US" altLang="zh-TW" sz="1800" b="0" i="0" kern="1200" dirty="0" err="1" smtClean="0">
                          <a:solidFill>
                            <a:schemeClr val="tx1"/>
                          </a:solidFill>
                          <a:effectLst/>
                          <a:latin typeface="+mn-lt"/>
                          <a:ea typeface="+mn-ea"/>
                          <a:cs typeface="+mn-cs"/>
                        </a:rPr>
                        <a:t>DNSClient</a:t>
                      </a:r>
                      <a:r>
                        <a:rPr lang="en-US" altLang="zh-TW" sz="1800" b="0" i="0" kern="1200" dirty="0" smtClean="0">
                          <a:solidFill>
                            <a:schemeClr val="tx1"/>
                          </a:solidFill>
                          <a:effectLst/>
                          <a:latin typeface="+mn-lt"/>
                          <a:ea typeface="+mn-ea"/>
                          <a:cs typeface="+mn-cs"/>
                        </a:rPr>
                        <a:t> </a:t>
                      </a:r>
                      <a:r>
                        <a:rPr lang="zh-TW" altLang="en-US" sz="1800" b="0" i="0" kern="1200" dirty="0" smtClean="0">
                          <a:solidFill>
                            <a:schemeClr val="tx1"/>
                          </a:solidFill>
                          <a:effectLst/>
                          <a:latin typeface="+mn-lt"/>
                          <a:ea typeface="+mn-ea"/>
                          <a:cs typeface="+mn-cs"/>
                        </a:rPr>
                        <a:t>中「</a:t>
                      </a:r>
                      <a:r>
                        <a:rPr lang="en-US" altLang="zh-TW" sz="1800" b="0" i="0" kern="1200" dirty="0" err="1" smtClean="0">
                          <a:solidFill>
                            <a:schemeClr val="tx1"/>
                          </a:solidFill>
                          <a:effectLst/>
                          <a:latin typeface="+mn-lt"/>
                          <a:ea typeface="+mn-ea"/>
                          <a:cs typeface="+mn-cs"/>
                        </a:rPr>
                        <a:t>EnableMulticast</a:t>
                      </a:r>
                      <a:r>
                        <a:rPr lang="zh-TW" altLang="en-US" sz="1800" b="0" i="0" kern="1200" dirty="0" smtClean="0">
                          <a:solidFill>
                            <a:schemeClr val="tx1"/>
                          </a:solidFill>
                          <a:effectLst/>
                          <a:latin typeface="+mn-lt"/>
                          <a:ea typeface="+mn-ea"/>
                          <a:cs typeface="+mn-cs"/>
                        </a:rPr>
                        <a:t>」</a:t>
                      </a:r>
                      <a:r>
                        <a:rPr lang="en-US" altLang="zh-TW" sz="1800" b="0" i="0" kern="1200" dirty="0" smtClean="0">
                          <a:solidFill>
                            <a:schemeClr val="tx1"/>
                          </a:solidFill>
                          <a:effectLst/>
                          <a:latin typeface="+mn-lt"/>
                          <a:ea typeface="+mn-ea"/>
                          <a:cs typeface="+mn-cs"/>
                        </a:rPr>
                        <a:t>DWORD </a:t>
                      </a:r>
                      <a:r>
                        <a:rPr lang="zh-TW" altLang="en-US" sz="1800" b="0" i="0" kern="1200" dirty="0" smtClean="0">
                          <a:solidFill>
                            <a:schemeClr val="tx1"/>
                          </a:solidFill>
                          <a:effectLst/>
                          <a:latin typeface="+mn-lt"/>
                          <a:ea typeface="+mn-ea"/>
                          <a:cs typeface="+mn-cs"/>
                        </a:rPr>
                        <a:t>值的變更。值「</a:t>
                      </a:r>
                      <a:r>
                        <a:rPr lang="en-US" altLang="zh-TW" sz="1800" b="0" i="0" kern="1200" dirty="0" smtClean="0">
                          <a:solidFill>
                            <a:schemeClr val="tx1"/>
                          </a:solidFill>
                          <a:effectLst/>
                          <a:latin typeface="+mn-lt"/>
                          <a:ea typeface="+mn-ea"/>
                          <a:cs typeface="+mn-cs"/>
                        </a:rPr>
                        <a:t>0</a:t>
                      </a:r>
                      <a:r>
                        <a:rPr lang="zh-TW" altLang="en-US" sz="1800" b="0" i="0" kern="1200" dirty="0" smtClean="0">
                          <a:solidFill>
                            <a:schemeClr val="tx1"/>
                          </a:solidFill>
                          <a:effectLst/>
                          <a:latin typeface="+mn-lt"/>
                          <a:ea typeface="+mn-ea"/>
                          <a:cs typeface="+mn-cs"/>
                        </a:rPr>
                        <a:t>」表示 </a:t>
                      </a:r>
                      <a:r>
                        <a:rPr lang="en-US" altLang="zh-TW" sz="1800" b="0" i="0" kern="1200" dirty="0" smtClean="0">
                          <a:solidFill>
                            <a:schemeClr val="tx1"/>
                          </a:solidFill>
                          <a:effectLst/>
                          <a:latin typeface="+mn-lt"/>
                          <a:ea typeface="+mn-ea"/>
                          <a:cs typeface="+mn-cs"/>
                        </a:rPr>
                        <a:t>LLMNR </a:t>
                      </a:r>
                      <a:r>
                        <a:rPr lang="zh-TW" altLang="en-US" sz="1800" b="0" i="0" kern="1200" dirty="0" smtClean="0">
                          <a:solidFill>
                            <a:schemeClr val="tx1"/>
                          </a:solidFill>
                          <a:effectLst/>
                          <a:latin typeface="+mn-lt"/>
                          <a:ea typeface="+mn-ea"/>
                          <a:cs typeface="+mn-cs"/>
                        </a:rPr>
                        <a:t>已停用。</a:t>
                      </a:r>
                      <a:endParaRPr lang="en-US" altLang="zh-TW" sz="1100" b="1"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4071033893"/>
                  </a:ext>
                </a:extLst>
              </a:tr>
            </a:tbl>
          </a:graphicData>
        </a:graphic>
      </p:graphicFrame>
      <p:sp>
        <p:nvSpPr>
          <p:cNvPr id="7" name="投影片編號版面配置區 6"/>
          <p:cNvSpPr>
            <a:spLocks noGrp="1"/>
          </p:cNvSpPr>
          <p:nvPr>
            <p:ph type="sldNum" sz="quarter" idx="12"/>
          </p:nvPr>
        </p:nvSpPr>
        <p:spPr/>
        <p:txBody>
          <a:bodyPr/>
          <a:lstStyle/>
          <a:p>
            <a:fld id="{D16C3A51-89D0-4E4D-AA61-5A30A561532A}" type="slidenum">
              <a:rPr lang="zh-TW" altLang="en-US" smtClean="0"/>
              <a:pPr/>
              <a:t>90</a:t>
            </a:fld>
            <a:endParaRPr lang="zh-TW" altLang="en-US"/>
          </a:p>
        </p:txBody>
      </p:sp>
    </p:spTree>
    <p:extLst>
      <p:ext uri="{BB962C8B-B14F-4D97-AF65-F5344CB8AC3E}">
        <p14:creationId xmlns:p14="http://schemas.microsoft.com/office/powerpoint/2010/main" val="338639069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5772150" y="1825625"/>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800" b="0" i="0" u="none" strike="noStrike" cap="none" normalizeH="0" baseline="0" dirty="0">
                <a:ln>
                  <a:noFill/>
                </a:ln>
                <a:solidFill>
                  <a:schemeClr val="tx1"/>
                </a:solidFill>
                <a:effectLst/>
                <a:latin typeface="Arial" panose="020B0604020202020204" pitchFamily="34" charset="0"/>
              </a:rPr>
              <a:t/>
            </a:r>
            <a:br>
              <a:rPr kumimoji="0" lang="zh-TW" altLang="zh-TW" sz="1800" b="0" i="0" u="none" strike="noStrike" cap="none" normalizeH="0" baseline="0" dirty="0">
                <a:ln>
                  <a:noFill/>
                </a:ln>
                <a:solidFill>
                  <a:schemeClr val="tx1"/>
                </a:solidFill>
                <a:effectLst/>
                <a:latin typeface="Arial" panose="020B0604020202020204" pitchFamily="34" charset="0"/>
              </a:rPr>
            </a:br>
            <a:endParaRPr kumimoji="0" lang="zh-TW" altLang="zh-TW" sz="1800" b="0" i="0" u="none" strike="noStrike" cap="none" normalizeH="0" baseline="0" dirty="0">
              <a:ln>
                <a:noFill/>
              </a:ln>
              <a:solidFill>
                <a:schemeClr val="tx1"/>
              </a:solidFill>
              <a:effectLst/>
              <a:latin typeface="Arial" panose="020B0604020202020204" pitchFamily="34" charset="0"/>
            </a:endParaRPr>
          </a:p>
        </p:txBody>
      </p:sp>
      <p:graphicFrame>
        <p:nvGraphicFramePr>
          <p:cNvPr id="4" name="表格 3"/>
          <p:cNvGraphicFramePr>
            <a:graphicFrameLocks noGrp="1"/>
          </p:cNvGraphicFramePr>
          <p:nvPr>
            <p:extLst>
              <p:ext uri="{D42A27DB-BD31-4B8C-83A1-F6EECF244321}">
                <p14:modId xmlns:p14="http://schemas.microsoft.com/office/powerpoint/2010/main" val="4086352246"/>
              </p:ext>
            </p:extLst>
          </p:nvPr>
        </p:nvGraphicFramePr>
        <p:xfrm>
          <a:off x="184410" y="219187"/>
          <a:ext cx="11419986" cy="5983648"/>
        </p:xfrm>
        <a:graphic>
          <a:graphicData uri="http://schemas.openxmlformats.org/drawingml/2006/table">
            <a:tbl>
              <a:tblPr firstRow="1" bandRow="1">
                <a:tableStyleId>{5C22544A-7EE6-4342-B048-85BDC9FD1C3A}</a:tableStyleId>
              </a:tblPr>
              <a:tblGrid>
                <a:gridCol w="11419986">
                  <a:extLst>
                    <a:ext uri="{9D8B030D-6E8A-4147-A177-3AD203B41FA5}">
                      <a16:colId xmlns:a16="http://schemas.microsoft.com/office/drawing/2014/main" val="3994818564"/>
                    </a:ext>
                  </a:extLst>
                </a:gridCol>
              </a:tblGrid>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dirty="0" smtClean="0"/>
                        <a:t>9.</a:t>
                      </a:r>
                      <a:r>
                        <a:rPr lang="zh-TW" altLang="en-US" sz="2800" dirty="0" smtClean="0"/>
                        <a:t>發現</a:t>
                      </a:r>
                      <a:r>
                        <a:rPr lang="en-US" altLang="zh-TW" sz="2800" dirty="0" smtClean="0"/>
                        <a:t>Discovery </a:t>
                      </a:r>
                      <a:r>
                        <a:rPr lang="zh-TW" altLang="en-US" sz="2800" dirty="0" smtClean="0"/>
                        <a:t>戰術的</a:t>
                      </a:r>
                      <a:r>
                        <a:rPr lang="en-US" altLang="zh-TW" sz="2800" dirty="0" smtClean="0"/>
                        <a:t>32</a:t>
                      </a:r>
                      <a:r>
                        <a:rPr lang="zh-TW" altLang="en-US" sz="2800" dirty="0" smtClean="0"/>
                        <a:t>大</a:t>
                      </a:r>
                      <a:r>
                        <a:rPr lang="zh-TW" altLang="en-US" sz="2800" dirty="0"/>
                        <a:t>類型技術</a:t>
                      </a:r>
                      <a:r>
                        <a:rPr lang="en-US" altLang="zh-TW" sz="2800" dirty="0"/>
                        <a:t>(Techniques)</a:t>
                      </a:r>
                    </a:p>
                  </a:txBody>
                  <a:tcPr/>
                </a:tc>
                <a:extLst>
                  <a:ext uri="{0D108BD9-81ED-4DB2-BD59-A6C34878D82A}">
                    <a16:rowId xmlns:a16="http://schemas.microsoft.com/office/drawing/2014/main" val="826265273"/>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a:t>1</a:t>
                      </a:r>
                      <a:r>
                        <a:rPr lang="en-US" altLang="zh-TW" sz="2800" b="1" dirty="0" smtClean="0"/>
                        <a:t>.</a:t>
                      </a:r>
                      <a:r>
                        <a:rPr lang="zh-TW" altLang="en-US" sz="2800" b="1" dirty="0" smtClean="0"/>
                        <a:t>帳戶發現</a:t>
                      </a:r>
                      <a:r>
                        <a:rPr lang="en-US" altLang="zh-TW" sz="2800" b="1" dirty="0" smtClean="0"/>
                        <a:t>(4) Account Discovery</a:t>
                      </a:r>
                      <a:endParaRPr lang="en-US" altLang="zh-TW" sz="2800" b="1" dirty="0"/>
                    </a:p>
                  </a:txBody>
                  <a:tcPr/>
                </a:tc>
                <a:extLst>
                  <a:ext uri="{0D108BD9-81ED-4DB2-BD59-A6C34878D82A}">
                    <a16:rowId xmlns:a16="http://schemas.microsoft.com/office/drawing/2014/main" val="1535378437"/>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smtClean="0"/>
                        <a:t>2.</a:t>
                      </a:r>
                      <a:r>
                        <a:rPr lang="zh-TW" altLang="en-US" sz="2800" b="1" dirty="0" smtClean="0"/>
                        <a:t>應用程式視窗發現 </a:t>
                      </a:r>
                      <a:r>
                        <a:rPr lang="en-US" altLang="zh-TW" sz="2800" b="1" dirty="0" smtClean="0"/>
                        <a:t>Application Window Discovery</a:t>
                      </a:r>
                      <a:endParaRPr lang="zh-TW" altLang="en-US" sz="2800" b="1" dirty="0"/>
                    </a:p>
                  </a:txBody>
                  <a:tcPr>
                    <a:solidFill>
                      <a:schemeClr val="accent6">
                        <a:lumMod val="20000"/>
                        <a:lumOff val="80000"/>
                      </a:schemeClr>
                    </a:solidFill>
                  </a:tcPr>
                </a:tc>
                <a:extLst>
                  <a:ext uri="{0D108BD9-81ED-4DB2-BD59-A6C34878D82A}">
                    <a16:rowId xmlns:a16="http://schemas.microsoft.com/office/drawing/2014/main" val="3624120180"/>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smtClean="0"/>
                        <a:t>3.</a:t>
                      </a:r>
                      <a:r>
                        <a:rPr lang="zh-TW" altLang="en-US" sz="2800" b="1" dirty="0" smtClean="0"/>
                        <a:t>瀏覽器資訊發現 </a:t>
                      </a:r>
                      <a:r>
                        <a:rPr lang="en-US" altLang="zh-TW" sz="2800" b="1" dirty="0" smtClean="0"/>
                        <a:t>Browser Information Discovery</a:t>
                      </a:r>
                      <a:r>
                        <a:rPr lang="zh-TW" altLang="en-US" sz="2800" b="1" dirty="0" smtClean="0"/>
                        <a:t> </a:t>
                      </a:r>
                      <a:endParaRPr lang="en-US" altLang="zh-TW" sz="2800" b="1" dirty="0" smtClean="0"/>
                    </a:p>
                  </a:txBody>
                  <a:tcPr>
                    <a:solidFill>
                      <a:schemeClr val="accent6">
                        <a:lumMod val="20000"/>
                        <a:lumOff val="80000"/>
                      </a:schemeClr>
                    </a:solidFill>
                  </a:tcPr>
                </a:tc>
                <a:extLst>
                  <a:ext uri="{0D108BD9-81ED-4DB2-BD59-A6C34878D82A}">
                    <a16:rowId xmlns:a16="http://schemas.microsoft.com/office/drawing/2014/main" val="943303741"/>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a:t>4</a:t>
                      </a:r>
                      <a:r>
                        <a:rPr lang="en-US" altLang="zh-TW" sz="2800" b="1" dirty="0" smtClean="0"/>
                        <a:t>.</a:t>
                      </a:r>
                      <a:r>
                        <a:rPr lang="zh-TW" altLang="en-US" sz="2800" b="1" dirty="0" smtClean="0"/>
                        <a:t>雲端基礎設施發現 </a:t>
                      </a:r>
                      <a:r>
                        <a:rPr lang="en-US" altLang="zh-TW" sz="2800" b="1" dirty="0" smtClean="0"/>
                        <a:t>Cloud Infrastructure Discovery</a:t>
                      </a:r>
                      <a:endParaRPr lang="en-US" altLang="zh-TW" sz="2800" b="1" dirty="0"/>
                    </a:p>
                  </a:txBody>
                  <a:tcPr>
                    <a:solidFill>
                      <a:schemeClr val="accent6">
                        <a:lumMod val="20000"/>
                        <a:lumOff val="80000"/>
                      </a:schemeClr>
                    </a:solidFill>
                  </a:tcPr>
                </a:tc>
                <a:extLst>
                  <a:ext uri="{0D108BD9-81ED-4DB2-BD59-A6C34878D82A}">
                    <a16:rowId xmlns:a16="http://schemas.microsoft.com/office/drawing/2014/main" val="1413733454"/>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a:t>5</a:t>
                      </a:r>
                      <a:r>
                        <a:rPr lang="en-US" altLang="zh-TW" sz="2800" b="1" dirty="0" smtClean="0"/>
                        <a:t>.</a:t>
                      </a:r>
                      <a:r>
                        <a:rPr lang="zh-TW" altLang="en-US" sz="2800" b="1" dirty="0" smtClean="0"/>
                        <a:t>雲端服務儀表板 </a:t>
                      </a:r>
                      <a:r>
                        <a:rPr lang="en-US" altLang="zh-TW" sz="2800" b="1" dirty="0" smtClean="0"/>
                        <a:t>Cloud Service Dashboard</a:t>
                      </a:r>
                      <a:endParaRPr lang="en-US" altLang="zh-TW" sz="2800" b="1" dirty="0"/>
                    </a:p>
                  </a:txBody>
                  <a:tcPr>
                    <a:solidFill>
                      <a:schemeClr val="accent6">
                        <a:lumMod val="20000"/>
                        <a:lumOff val="80000"/>
                      </a:schemeClr>
                    </a:solidFill>
                  </a:tcPr>
                </a:tc>
                <a:extLst>
                  <a:ext uri="{0D108BD9-81ED-4DB2-BD59-A6C34878D82A}">
                    <a16:rowId xmlns:a16="http://schemas.microsoft.com/office/drawing/2014/main" val="1450935706"/>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a:t>6</a:t>
                      </a:r>
                      <a:r>
                        <a:rPr lang="en-US" altLang="zh-TW" sz="2800" b="1" dirty="0" smtClean="0"/>
                        <a:t>.</a:t>
                      </a:r>
                      <a:r>
                        <a:rPr lang="zh-TW" altLang="en-US" sz="2800" b="1" dirty="0" smtClean="0"/>
                        <a:t>雲端服務發現 </a:t>
                      </a:r>
                      <a:r>
                        <a:rPr lang="en-US" altLang="zh-TW" sz="2800" b="1" dirty="0" smtClean="0"/>
                        <a:t>Cloud Service Discovery</a:t>
                      </a:r>
                      <a:endParaRPr lang="en-US" altLang="zh-TW" sz="2800" b="1" dirty="0"/>
                    </a:p>
                  </a:txBody>
                  <a:tcPr/>
                </a:tc>
                <a:extLst>
                  <a:ext uri="{0D108BD9-81ED-4DB2-BD59-A6C34878D82A}">
                    <a16:rowId xmlns:a16="http://schemas.microsoft.com/office/drawing/2014/main" val="1260882538"/>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a:t>7</a:t>
                      </a:r>
                      <a:r>
                        <a:rPr lang="en-US" altLang="zh-TW" sz="2800" b="1" dirty="0" smtClean="0"/>
                        <a:t>.</a:t>
                      </a:r>
                      <a:r>
                        <a:rPr lang="zh-TW" altLang="en-US" sz="2800" b="1" dirty="0" smtClean="0"/>
                        <a:t>雲端儲存物件發現 </a:t>
                      </a:r>
                      <a:r>
                        <a:rPr lang="en-US" altLang="zh-TW" sz="2800" b="1" dirty="0" smtClean="0"/>
                        <a:t>Cloud Storage Object Discovery</a:t>
                      </a:r>
                      <a:endParaRPr lang="en-US" altLang="zh-TW" sz="2800" b="1" dirty="0"/>
                    </a:p>
                  </a:txBody>
                  <a:tcPr/>
                </a:tc>
                <a:extLst>
                  <a:ext uri="{0D108BD9-81ED-4DB2-BD59-A6C34878D82A}">
                    <a16:rowId xmlns:a16="http://schemas.microsoft.com/office/drawing/2014/main" val="211472250"/>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a:t>8</a:t>
                      </a:r>
                      <a:r>
                        <a:rPr lang="en-US" altLang="zh-TW" sz="2800" b="1" dirty="0" smtClean="0"/>
                        <a:t>.</a:t>
                      </a:r>
                      <a:r>
                        <a:rPr lang="zh-TW" altLang="en-US" sz="2800" b="1" dirty="0" smtClean="0"/>
                        <a:t>容器和資源發現 </a:t>
                      </a:r>
                      <a:r>
                        <a:rPr lang="en-US" altLang="zh-TW" sz="2800" b="1" dirty="0" smtClean="0"/>
                        <a:t>Container and Resource Discovery</a:t>
                      </a:r>
                      <a:endParaRPr lang="en-US" altLang="zh-TW" sz="2800" b="1" dirty="0"/>
                    </a:p>
                  </a:txBody>
                  <a:tcPr/>
                </a:tc>
                <a:extLst>
                  <a:ext uri="{0D108BD9-81ED-4DB2-BD59-A6C34878D82A}">
                    <a16:rowId xmlns:a16="http://schemas.microsoft.com/office/drawing/2014/main" val="1551759250"/>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smtClean="0"/>
                        <a:t>9.</a:t>
                      </a:r>
                      <a:r>
                        <a:rPr lang="zh-TW" altLang="en-US" sz="2800" b="1" dirty="0" smtClean="0"/>
                        <a:t>偵錯工具規避 </a:t>
                      </a:r>
                      <a:r>
                        <a:rPr lang="en-US" altLang="zh-TW" sz="2800" b="1" dirty="0" smtClean="0"/>
                        <a:t>Debugger Evasion</a:t>
                      </a:r>
                      <a:endParaRPr lang="en-US" altLang="zh-TW" sz="2800" b="1" dirty="0"/>
                    </a:p>
                  </a:txBody>
                  <a:tcPr/>
                </a:tc>
                <a:extLst>
                  <a:ext uri="{0D108BD9-81ED-4DB2-BD59-A6C34878D82A}">
                    <a16:rowId xmlns:a16="http://schemas.microsoft.com/office/drawing/2014/main" val="804109124"/>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smtClean="0"/>
                        <a:t>10.</a:t>
                      </a:r>
                      <a:r>
                        <a:rPr lang="zh-TW" altLang="en-US" sz="2800" b="1" dirty="0" smtClean="0"/>
                        <a:t>設備驅動程式發現 </a:t>
                      </a:r>
                      <a:r>
                        <a:rPr lang="en-US" altLang="zh-TW" sz="2800" b="1" dirty="0" smtClean="0"/>
                        <a:t>Device Driver Discovery</a:t>
                      </a:r>
                      <a:endParaRPr lang="en-US" altLang="zh-TW" sz="2800" b="1" dirty="0"/>
                    </a:p>
                  </a:txBody>
                  <a:tcPr/>
                </a:tc>
                <a:extLst>
                  <a:ext uri="{0D108BD9-81ED-4DB2-BD59-A6C34878D82A}">
                    <a16:rowId xmlns:a16="http://schemas.microsoft.com/office/drawing/2014/main" val="1064759317"/>
                  </a:ext>
                </a:extLst>
              </a:tr>
            </a:tbl>
          </a:graphicData>
        </a:graphic>
      </p:graphicFrame>
      <p:sp>
        <p:nvSpPr>
          <p:cNvPr id="2" name="投影片編號版面配置區 1"/>
          <p:cNvSpPr>
            <a:spLocks noGrp="1"/>
          </p:cNvSpPr>
          <p:nvPr>
            <p:ph type="sldNum" sz="quarter" idx="12"/>
          </p:nvPr>
        </p:nvSpPr>
        <p:spPr/>
        <p:txBody>
          <a:bodyPr/>
          <a:lstStyle/>
          <a:p>
            <a:fld id="{D16C3A51-89D0-4E4D-AA61-5A30A561532A}" type="slidenum">
              <a:rPr lang="zh-TW" altLang="en-US" smtClean="0"/>
              <a:pPr/>
              <a:t>91</a:t>
            </a:fld>
            <a:endParaRPr lang="zh-TW" altLang="en-US"/>
          </a:p>
        </p:txBody>
      </p:sp>
      <p:sp>
        <p:nvSpPr>
          <p:cNvPr id="7" name="文字方塊 6"/>
          <p:cNvSpPr txBox="1"/>
          <p:nvPr/>
        </p:nvSpPr>
        <p:spPr>
          <a:xfrm>
            <a:off x="3657600" y="5951913"/>
            <a:ext cx="45719" cy="369332"/>
          </a:xfrm>
          <a:prstGeom prst="rect">
            <a:avLst/>
          </a:prstGeom>
          <a:noFill/>
        </p:spPr>
        <p:txBody>
          <a:bodyPr wrap="square" rtlCol="0">
            <a:spAutoFit/>
          </a:bodyPr>
          <a:lstStyle/>
          <a:p>
            <a:endParaRPr lang="zh-TW" altLang="en-US" dirty="0"/>
          </a:p>
        </p:txBody>
      </p:sp>
      <p:sp>
        <p:nvSpPr>
          <p:cNvPr id="8" name="Rectangle 1"/>
          <p:cNvSpPr>
            <a:spLocks noChangeArrowheads="1"/>
          </p:cNvSpPr>
          <p:nvPr/>
        </p:nvSpPr>
        <p:spPr bwMode="auto">
          <a:xfrm>
            <a:off x="300739" y="481301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800" b="0" i="0" u="none" strike="noStrike" cap="none" normalizeH="0" baseline="0" smtClean="0">
                <a:ln>
                  <a:noFill/>
                </a:ln>
                <a:solidFill>
                  <a:schemeClr val="tx1"/>
                </a:solidFill>
                <a:effectLst/>
                <a:latin typeface="Arial" panose="020B0604020202020204" pitchFamily="34" charset="0"/>
              </a:rPr>
              <a:t/>
            </a:r>
            <a:br>
              <a:rPr kumimoji="0" lang="zh-TW" altLang="zh-TW" sz="1800" b="0" i="0" u="none" strike="noStrike" cap="none" normalizeH="0" baseline="0" smtClean="0">
                <a:ln>
                  <a:noFill/>
                </a:ln>
                <a:solidFill>
                  <a:schemeClr val="tx1"/>
                </a:solidFill>
                <a:effectLst/>
                <a:latin typeface="Arial" panose="020B0604020202020204" pitchFamily="34" charset="0"/>
              </a:rPr>
            </a:br>
            <a:endParaRPr kumimoji="0" lang="zh-TW" altLang="zh-TW" sz="1800" b="0" i="0" u="none" strike="noStrike" cap="none" normalizeH="0" baseline="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86597969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5772150" y="1825625"/>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800" b="0" i="0" u="none" strike="noStrike" cap="none" normalizeH="0" baseline="0" dirty="0">
                <a:ln>
                  <a:noFill/>
                </a:ln>
                <a:solidFill>
                  <a:schemeClr val="tx1"/>
                </a:solidFill>
                <a:effectLst/>
                <a:latin typeface="Arial" panose="020B0604020202020204" pitchFamily="34" charset="0"/>
              </a:rPr>
              <a:t/>
            </a:r>
            <a:br>
              <a:rPr kumimoji="0" lang="zh-TW" altLang="zh-TW" sz="1800" b="0" i="0" u="none" strike="noStrike" cap="none" normalizeH="0" baseline="0" dirty="0">
                <a:ln>
                  <a:noFill/>
                </a:ln>
                <a:solidFill>
                  <a:schemeClr val="tx1"/>
                </a:solidFill>
                <a:effectLst/>
                <a:latin typeface="Arial" panose="020B0604020202020204" pitchFamily="34" charset="0"/>
              </a:rPr>
            </a:br>
            <a:endParaRPr kumimoji="0" lang="zh-TW" altLang="zh-TW" sz="1800" b="0" i="0" u="none" strike="noStrike" cap="none" normalizeH="0" baseline="0" dirty="0">
              <a:ln>
                <a:noFill/>
              </a:ln>
              <a:solidFill>
                <a:schemeClr val="tx1"/>
              </a:solidFill>
              <a:effectLst/>
              <a:latin typeface="Arial" panose="020B0604020202020204" pitchFamily="34" charset="0"/>
            </a:endParaRPr>
          </a:p>
        </p:txBody>
      </p:sp>
      <p:graphicFrame>
        <p:nvGraphicFramePr>
          <p:cNvPr id="4" name="表格 3"/>
          <p:cNvGraphicFramePr>
            <a:graphicFrameLocks noGrp="1"/>
          </p:cNvGraphicFramePr>
          <p:nvPr>
            <p:extLst>
              <p:ext uri="{D42A27DB-BD31-4B8C-83A1-F6EECF244321}">
                <p14:modId xmlns:p14="http://schemas.microsoft.com/office/powerpoint/2010/main" val="1175944185"/>
              </p:ext>
            </p:extLst>
          </p:nvPr>
        </p:nvGraphicFramePr>
        <p:xfrm>
          <a:off x="184410" y="219187"/>
          <a:ext cx="11419986" cy="5983648"/>
        </p:xfrm>
        <a:graphic>
          <a:graphicData uri="http://schemas.openxmlformats.org/drawingml/2006/table">
            <a:tbl>
              <a:tblPr firstRow="1" bandRow="1">
                <a:tableStyleId>{5C22544A-7EE6-4342-B048-85BDC9FD1C3A}</a:tableStyleId>
              </a:tblPr>
              <a:tblGrid>
                <a:gridCol w="11419986">
                  <a:extLst>
                    <a:ext uri="{9D8B030D-6E8A-4147-A177-3AD203B41FA5}">
                      <a16:colId xmlns:a16="http://schemas.microsoft.com/office/drawing/2014/main" val="3994818564"/>
                    </a:ext>
                  </a:extLst>
                </a:gridCol>
              </a:tblGrid>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dirty="0" smtClean="0"/>
                        <a:t>9.</a:t>
                      </a:r>
                      <a:r>
                        <a:rPr lang="zh-TW" altLang="en-US" sz="2800" dirty="0" smtClean="0"/>
                        <a:t>發現</a:t>
                      </a:r>
                      <a:r>
                        <a:rPr lang="en-US" altLang="zh-TW" sz="2800" dirty="0" smtClean="0"/>
                        <a:t>Discovery </a:t>
                      </a:r>
                      <a:r>
                        <a:rPr lang="zh-TW" altLang="en-US" sz="2800" dirty="0" smtClean="0"/>
                        <a:t>戰術的</a:t>
                      </a:r>
                      <a:r>
                        <a:rPr lang="en-US" altLang="zh-TW" sz="2800" dirty="0" smtClean="0"/>
                        <a:t>32</a:t>
                      </a:r>
                      <a:r>
                        <a:rPr lang="zh-TW" altLang="en-US" sz="2800" dirty="0" smtClean="0"/>
                        <a:t>大</a:t>
                      </a:r>
                      <a:r>
                        <a:rPr lang="zh-TW" altLang="en-US" sz="2800" dirty="0"/>
                        <a:t>類型技術</a:t>
                      </a:r>
                      <a:r>
                        <a:rPr lang="en-US" altLang="zh-TW" sz="2800" dirty="0"/>
                        <a:t>(Techniques)</a:t>
                      </a:r>
                    </a:p>
                  </a:txBody>
                  <a:tcPr/>
                </a:tc>
                <a:extLst>
                  <a:ext uri="{0D108BD9-81ED-4DB2-BD59-A6C34878D82A}">
                    <a16:rowId xmlns:a16="http://schemas.microsoft.com/office/drawing/2014/main" val="826265273"/>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smtClean="0"/>
                        <a:t>11.</a:t>
                      </a:r>
                      <a:r>
                        <a:rPr lang="zh-TW" altLang="en-US" sz="2800" b="1" dirty="0" smtClean="0"/>
                        <a:t>域信任發現 </a:t>
                      </a:r>
                      <a:r>
                        <a:rPr lang="en-US" altLang="zh-TW" sz="2800" b="1" dirty="0" smtClean="0"/>
                        <a:t>Domain Trust Discovery</a:t>
                      </a:r>
                      <a:endParaRPr lang="en-US" altLang="zh-TW" sz="2800" b="1" dirty="0"/>
                    </a:p>
                  </a:txBody>
                  <a:tcPr/>
                </a:tc>
                <a:extLst>
                  <a:ext uri="{0D108BD9-81ED-4DB2-BD59-A6C34878D82A}">
                    <a16:rowId xmlns:a16="http://schemas.microsoft.com/office/drawing/2014/main" val="1535378437"/>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smtClean="0"/>
                        <a:t>12.</a:t>
                      </a:r>
                      <a:r>
                        <a:rPr lang="zh-TW" altLang="en-US" sz="2800" b="1" dirty="0" smtClean="0"/>
                        <a:t>檔案和目錄發現 </a:t>
                      </a:r>
                      <a:r>
                        <a:rPr lang="en-US" altLang="zh-TW" sz="2800" b="1" dirty="0" smtClean="0"/>
                        <a:t>File and Directory Discovery</a:t>
                      </a:r>
                      <a:endParaRPr lang="zh-TW" altLang="en-US" sz="2800" b="1" dirty="0"/>
                    </a:p>
                  </a:txBody>
                  <a:tcPr>
                    <a:solidFill>
                      <a:schemeClr val="accent6">
                        <a:lumMod val="20000"/>
                        <a:lumOff val="80000"/>
                      </a:schemeClr>
                    </a:solidFill>
                  </a:tcPr>
                </a:tc>
                <a:extLst>
                  <a:ext uri="{0D108BD9-81ED-4DB2-BD59-A6C34878D82A}">
                    <a16:rowId xmlns:a16="http://schemas.microsoft.com/office/drawing/2014/main" val="3624120180"/>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smtClean="0"/>
                        <a:t>13.</a:t>
                      </a:r>
                      <a:r>
                        <a:rPr lang="zh-TW" altLang="en-US" sz="2800" b="1" dirty="0" smtClean="0"/>
                        <a:t>組策略發現 </a:t>
                      </a:r>
                      <a:r>
                        <a:rPr lang="en-US" altLang="zh-TW" sz="2800" b="1" dirty="0" smtClean="0"/>
                        <a:t>Group Policy Discovery</a:t>
                      </a:r>
                    </a:p>
                  </a:txBody>
                  <a:tcPr>
                    <a:solidFill>
                      <a:schemeClr val="accent6">
                        <a:lumMod val="20000"/>
                        <a:lumOff val="80000"/>
                      </a:schemeClr>
                    </a:solidFill>
                  </a:tcPr>
                </a:tc>
                <a:extLst>
                  <a:ext uri="{0D108BD9-81ED-4DB2-BD59-A6C34878D82A}">
                    <a16:rowId xmlns:a16="http://schemas.microsoft.com/office/drawing/2014/main" val="943303741"/>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smtClean="0"/>
                        <a:t>14.</a:t>
                      </a:r>
                      <a:r>
                        <a:rPr lang="zh-TW" altLang="en-US" sz="2800" b="1" dirty="0" smtClean="0"/>
                        <a:t>日誌枚舉 </a:t>
                      </a:r>
                      <a:r>
                        <a:rPr lang="en-US" altLang="zh-TW" sz="2800" b="1" dirty="0" smtClean="0"/>
                        <a:t>Log Enumeration</a:t>
                      </a:r>
                      <a:endParaRPr lang="en-US" altLang="zh-TW" sz="2800" b="1" dirty="0"/>
                    </a:p>
                  </a:txBody>
                  <a:tcPr>
                    <a:solidFill>
                      <a:schemeClr val="accent6">
                        <a:lumMod val="20000"/>
                        <a:lumOff val="80000"/>
                      </a:schemeClr>
                    </a:solidFill>
                  </a:tcPr>
                </a:tc>
                <a:extLst>
                  <a:ext uri="{0D108BD9-81ED-4DB2-BD59-A6C34878D82A}">
                    <a16:rowId xmlns:a16="http://schemas.microsoft.com/office/drawing/2014/main" val="1413733454"/>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smtClean="0"/>
                        <a:t>15.</a:t>
                      </a:r>
                      <a:r>
                        <a:rPr lang="zh-TW" altLang="en-US" sz="2800" b="1" dirty="0" smtClean="0"/>
                        <a:t>網路服務發現 </a:t>
                      </a:r>
                      <a:r>
                        <a:rPr lang="en-US" altLang="zh-TW" sz="2800" b="1" dirty="0" smtClean="0"/>
                        <a:t>Network Service Discovery</a:t>
                      </a:r>
                      <a:endParaRPr lang="en-US" altLang="zh-TW" sz="2800" b="1" dirty="0"/>
                    </a:p>
                  </a:txBody>
                  <a:tcPr>
                    <a:solidFill>
                      <a:schemeClr val="accent6">
                        <a:lumMod val="20000"/>
                        <a:lumOff val="80000"/>
                      </a:schemeClr>
                    </a:solidFill>
                  </a:tcPr>
                </a:tc>
                <a:extLst>
                  <a:ext uri="{0D108BD9-81ED-4DB2-BD59-A6C34878D82A}">
                    <a16:rowId xmlns:a16="http://schemas.microsoft.com/office/drawing/2014/main" val="1450935706"/>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smtClean="0"/>
                        <a:t>16.</a:t>
                      </a:r>
                      <a:r>
                        <a:rPr lang="zh-TW" altLang="en-US" sz="2800" b="1" dirty="0" smtClean="0"/>
                        <a:t>網路共享發現 </a:t>
                      </a:r>
                      <a:r>
                        <a:rPr lang="en-US" altLang="zh-TW" sz="2800" b="1" dirty="0" smtClean="0"/>
                        <a:t>Network Share Discovery</a:t>
                      </a:r>
                      <a:endParaRPr lang="en-US" altLang="zh-TW" sz="2800" b="1" dirty="0"/>
                    </a:p>
                  </a:txBody>
                  <a:tcPr/>
                </a:tc>
                <a:extLst>
                  <a:ext uri="{0D108BD9-81ED-4DB2-BD59-A6C34878D82A}">
                    <a16:rowId xmlns:a16="http://schemas.microsoft.com/office/drawing/2014/main" val="1260882538"/>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smtClean="0"/>
                        <a:t>17.</a:t>
                      </a:r>
                      <a:r>
                        <a:rPr lang="zh-TW" altLang="en-US" sz="2800" b="1" dirty="0" smtClean="0"/>
                        <a:t>網路嗅探 </a:t>
                      </a:r>
                      <a:r>
                        <a:rPr lang="en-US" altLang="zh-TW" sz="2800" b="1" dirty="0" smtClean="0"/>
                        <a:t>Network Sniffing</a:t>
                      </a:r>
                      <a:endParaRPr lang="en-US" altLang="zh-TW" sz="2800" b="1" dirty="0"/>
                    </a:p>
                  </a:txBody>
                  <a:tcPr/>
                </a:tc>
                <a:extLst>
                  <a:ext uri="{0D108BD9-81ED-4DB2-BD59-A6C34878D82A}">
                    <a16:rowId xmlns:a16="http://schemas.microsoft.com/office/drawing/2014/main" val="211472250"/>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smtClean="0"/>
                        <a:t>18.</a:t>
                      </a:r>
                      <a:r>
                        <a:rPr lang="zh-TW" altLang="en-US" sz="2800" b="1" dirty="0" smtClean="0"/>
                        <a:t>密碼策略發現 </a:t>
                      </a:r>
                      <a:r>
                        <a:rPr lang="en-US" altLang="zh-TW" sz="2800" b="1" dirty="0" smtClean="0"/>
                        <a:t>Password Policy Discovery</a:t>
                      </a:r>
                      <a:endParaRPr lang="en-US" altLang="zh-TW" sz="2800" b="1" dirty="0"/>
                    </a:p>
                  </a:txBody>
                  <a:tcPr/>
                </a:tc>
                <a:extLst>
                  <a:ext uri="{0D108BD9-81ED-4DB2-BD59-A6C34878D82A}">
                    <a16:rowId xmlns:a16="http://schemas.microsoft.com/office/drawing/2014/main" val="1551759250"/>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smtClean="0"/>
                        <a:t>19.</a:t>
                      </a:r>
                      <a:r>
                        <a:rPr lang="zh-TW" altLang="en-US" sz="2800" b="1" dirty="0" smtClean="0"/>
                        <a:t>外圍設備發現 </a:t>
                      </a:r>
                      <a:r>
                        <a:rPr lang="en-US" altLang="zh-TW" sz="2800" b="1" dirty="0" smtClean="0"/>
                        <a:t>Peripheral Device Discovery</a:t>
                      </a:r>
                      <a:endParaRPr lang="en-US" altLang="zh-TW" sz="2800" b="1" dirty="0"/>
                    </a:p>
                  </a:txBody>
                  <a:tcPr/>
                </a:tc>
                <a:extLst>
                  <a:ext uri="{0D108BD9-81ED-4DB2-BD59-A6C34878D82A}">
                    <a16:rowId xmlns:a16="http://schemas.microsoft.com/office/drawing/2014/main" val="804109124"/>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smtClean="0"/>
                        <a:t>20.</a:t>
                      </a:r>
                      <a:r>
                        <a:rPr lang="zh-TW" altLang="en-US" sz="2800" b="1" dirty="0" smtClean="0"/>
                        <a:t>權限群組發現</a:t>
                      </a:r>
                      <a:r>
                        <a:rPr lang="en-US" altLang="zh-TW" sz="2800" b="1" dirty="0" smtClean="0"/>
                        <a:t>(3)</a:t>
                      </a:r>
                      <a:r>
                        <a:rPr lang="zh-TW" altLang="en-US" sz="2800" b="1" dirty="0" smtClean="0"/>
                        <a:t> </a:t>
                      </a:r>
                      <a:r>
                        <a:rPr lang="en-US" altLang="zh-TW" sz="2800" b="1" dirty="0" smtClean="0"/>
                        <a:t>Permission Groups Discovery</a:t>
                      </a:r>
                      <a:endParaRPr lang="en-US" altLang="zh-TW" sz="2800" b="1" dirty="0"/>
                    </a:p>
                  </a:txBody>
                  <a:tcPr/>
                </a:tc>
                <a:extLst>
                  <a:ext uri="{0D108BD9-81ED-4DB2-BD59-A6C34878D82A}">
                    <a16:rowId xmlns:a16="http://schemas.microsoft.com/office/drawing/2014/main" val="1064759317"/>
                  </a:ext>
                </a:extLst>
              </a:tr>
            </a:tbl>
          </a:graphicData>
        </a:graphic>
      </p:graphicFrame>
      <p:sp>
        <p:nvSpPr>
          <p:cNvPr id="2" name="投影片編號版面配置區 1"/>
          <p:cNvSpPr>
            <a:spLocks noGrp="1"/>
          </p:cNvSpPr>
          <p:nvPr>
            <p:ph type="sldNum" sz="quarter" idx="12"/>
          </p:nvPr>
        </p:nvSpPr>
        <p:spPr/>
        <p:txBody>
          <a:bodyPr/>
          <a:lstStyle/>
          <a:p>
            <a:fld id="{D16C3A51-89D0-4E4D-AA61-5A30A561532A}" type="slidenum">
              <a:rPr lang="zh-TW" altLang="en-US" smtClean="0"/>
              <a:pPr/>
              <a:t>92</a:t>
            </a:fld>
            <a:endParaRPr lang="zh-TW" altLang="en-US"/>
          </a:p>
        </p:txBody>
      </p:sp>
      <p:sp>
        <p:nvSpPr>
          <p:cNvPr id="7" name="文字方塊 6"/>
          <p:cNvSpPr txBox="1"/>
          <p:nvPr/>
        </p:nvSpPr>
        <p:spPr>
          <a:xfrm>
            <a:off x="3657600" y="5951913"/>
            <a:ext cx="45719" cy="369332"/>
          </a:xfrm>
          <a:prstGeom prst="rect">
            <a:avLst/>
          </a:prstGeom>
          <a:noFill/>
        </p:spPr>
        <p:txBody>
          <a:bodyPr wrap="square" rtlCol="0">
            <a:spAutoFit/>
          </a:bodyPr>
          <a:lstStyle/>
          <a:p>
            <a:endParaRPr lang="zh-TW" altLang="en-US" dirty="0"/>
          </a:p>
        </p:txBody>
      </p:sp>
      <p:sp>
        <p:nvSpPr>
          <p:cNvPr id="8" name="Rectangle 1"/>
          <p:cNvSpPr>
            <a:spLocks noChangeArrowheads="1"/>
          </p:cNvSpPr>
          <p:nvPr/>
        </p:nvSpPr>
        <p:spPr bwMode="auto">
          <a:xfrm>
            <a:off x="300739" y="481301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800" b="0" i="0" u="none" strike="noStrike" cap="none" normalizeH="0" baseline="0" smtClean="0">
                <a:ln>
                  <a:noFill/>
                </a:ln>
                <a:solidFill>
                  <a:schemeClr val="tx1"/>
                </a:solidFill>
                <a:effectLst/>
                <a:latin typeface="Arial" panose="020B0604020202020204" pitchFamily="34" charset="0"/>
              </a:rPr>
              <a:t/>
            </a:r>
            <a:br>
              <a:rPr kumimoji="0" lang="zh-TW" altLang="zh-TW" sz="1800" b="0" i="0" u="none" strike="noStrike" cap="none" normalizeH="0" baseline="0" smtClean="0">
                <a:ln>
                  <a:noFill/>
                </a:ln>
                <a:solidFill>
                  <a:schemeClr val="tx1"/>
                </a:solidFill>
                <a:effectLst/>
                <a:latin typeface="Arial" panose="020B0604020202020204" pitchFamily="34" charset="0"/>
              </a:rPr>
            </a:br>
            <a:endParaRPr kumimoji="0" lang="zh-TW" altLang="zh-TW" sz="1800" b="0" i="0" u="none" strike="noStrike" cap="none" normalizeH="0" baseline="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885512766"/>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5772150" y="1825625"/>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800" b="0" i="0" u="none" strike="noStrike" cap="none" normalizeH="0" baseline="0" dirty="0">
                <a:ln>
                  <a:noFill/>
                </a:ln>
                <a:solidFill>
                  <a:schemeClr val="tx1"/>
                </a:solidFill>
                <a:effectLst/>
                <a:latin typeface="Arial" panose="020B0604020202020204" pitchFamily="34" charset="0"/>
              </a:rPr>
              <a:t/>
            </a:r>
            <a:br>
              <a:rPr kumimoji="0" lang="zh-TW" altLang="zh-TW" sz="1800" b="0" i="0" u="none" strike="noStrike" cap="none" normalizeH="0" baseline="0" dirty="0">
                <a:ln>
                  <a:noFill/>
                </a:ln>
                <a:solidFill>
                  <a:schemeClr val="tx1"/>
                </a:solidFill>
                <a:effectLst/>
                <a:latin typeface="Arial" panose="020B0604020202020204" pitchFamily="34" charset="0"/>
              </a:rPr>
            </a:br>
            <a:endParaRPr kumimoji="0" lang="zh-TW" altLang="zh-TW" sz="1800" b="0" i="0" u="none" strike="noStrike" cap="none" normalizeH="0" baseline="0" dirty="0">
              <a:ln>
                <a:noFill/>
              </a:ln>
              <a:solidFill>
                <a:schemeClr val="tx1"/>
              </a:solidFill>
              <a:effectLst/>
              <a:latin typeface="Arial" panose="020B0604020202020204" pitchFamily="34" charset="0"/>
            </a:endParaRPr>
          </a:p>
        </p:txBody>
      </p:sp>
      <p:graphicFrame>
        <p:nvGraphicFramePr>
          <p:cNvPr id="4" name="表格 3"/>
          <p:cNvGraphicFramePr>
            <a:graphicFrameLocks noGrp="1"/>
          </p:cNvGraphicFramePr>
          <p:nvPr>
            <p:extLst>
              <p:ext uri="{D42A27DB-BD31-4B8C-83A1-F6EECF244321}">
                <p14:modId xmlns:p14="http://schemas.microsoft.com/office/powerpoint/2010/main" val="1012821389"/>
              </p:ext>
            </p:extLst>
          </p:nvPr>
        </p:nvGraphicFramePr>
        <p:xfrm>
          <a:off x="184410" y="219187"/>
          <a:ext cx="11419986" cy="5983648"/>
        </p:xfrm>
        <a:graphic>
          <a:graphicData uri="http://schemas.openxmlformats.org/drawingml/2006/table">
            <a:tbl>
              <a:tblPr firstRow="1" bandRow="1">
                <a:tableStyleId>{5C22544A-7EE6-4342-B048-85BDC9FD1C3A}</a:tableStyleId>
              </a:tblPr>
              <a:tblGrid>
                <a:gridCol w="11419986">
                  <a:extLst>
                    <a:ext uri="{9D8B030D-6E8A-4147-A177-3AD203B41FA5}">
                      <a16:colId xmlns:a16="http://schemas.microsoft.com/office/drawing/2014/main" val="3994818564"/>
                    </a:ext>
                  </a:extLst>
                </a:gridCol>
              </a:tblGrid>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dirty="0" smtClean="0"/>
                        <a:t>9.</a:t>
                      </a:r>
                      <a:r>
                        <a:rPr lang="zh-TW" altLang="en-US" sz="2800" dirty="0" smtClean="0"/>
                        <a:t>發現</a:t>
                      </a:r>
                      <a:r>
                        <a:rPr lang="en-US" altLang="zh-TW" sz="2800" dirty="0" smtClean="0"/>
                        <a:t>Discovery </a:t>
                      </a:r>
                      <a:r>
                        <a:rPr lang="zh-TW" altLang="en-US" sz="2800" dirty="0" smtClean="0"/>
                        <a:t>戰術的</a:t>
                      </a:r>
                      <a:r>
                        <a:rPr lang="en-US" altLang="zh-TW" sz="2800" dirty="0" smtClean="0"/>
                        <a:t>32</a:t>
                      </a:r>
                      <a:r>
                        <a:rPr lang="zh-TW" altLang="en-US" sz="2800" dirty="0" smtClean="0"/>
                        <a:t>大</a:t>
                      </a:r>
                      <a:r>
                        <a:rPr lang="zh-TW" altLang="en-US" sz="2800" dirty="0"/>
                        <a:t>類型技術</a:t>
                      </a:r>
                      <a:r>
                        <a:rPr lang="en-US" altLang="zh-TW" sz="2800" dirty="0"/>
                        <a:t>(Techniques)</a:t>
                      </a:r>
                    </a:p>
                  </a:txBody>
                  <a:tcPr/>
                </a:tc>
                <a:extLst>
                  <a:ext uri="{0D108BD9-81ED-4DB2-BD59-A6C34878D82A}">
                    <a16:rowId xmlns:a16="http://schemas.microsoft.com/office/drawing/2014/main" val="826265273"/>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smtClean="0"/>
                        <a:t>21.</a:t>
                      </a:r>
                      <a:r>
                        <a:rPr lang="zh-TW" altLang="en-US" sz="2800" b="1" dirty="0" smtClean="0"/>
                        <a:t>流程發現 </a:t>
                      </a:r>
                      <a:r>
                        <a:rPr lang="en-US" altLang="zh-TW" sz="2800" b="1" dirty="0" smtClean="0"/>
                        <a:t>Process Discovery</a:t>
                      </a:r>
                      <a:endParaRPr lang="en-US" altLang="zh-TW" sz="2800" b="1" dirty="0"/>
                    </a:p>
                  </a:txBody>
                  <a:tcPr/>
                </a:tc>
                <a:extLst>
                  <a:ext uri="{0D108BD9-81ED-4DB2-BD59-A6C34878D82A}">
                    <a16:rowId xmlns:a16="http://schemas.microsoft.com/office/drawing/2014/main" val="1535378437"/>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smtClean="0"/>
                        <a:t>22.</a:t>
                      </a:r>
                      <a:r>
                        <a:rPr lang="zh-TW" altLang="en-US" sz="2800" b="1" dirty="0" smtClean="0"/>
                        <a:t>查詢註冊表 </a:t>
                      </a:r>
                      <a:r>
                        <a:rPr lang="en-US" altLang="zh-TW" sz="2800" b="1" dirty="0" smtClean="0"/>
                        <a:t>Query Registry</a:t>
                      </a:r>
                      <a:endParaRPr lang="zh-TW" altLang="en-US" sz="2800" b="1" dirty="0"/>
                    </a:p>
                  </a:txBody>
                  <a:tcPr>
                    <a:solidFill>
                      <a:schemeClr val="accent6">
                        <a:lumMod val="20000"/>
                        <a:lumOff val="80000"/>
                      </a:schemeClr>
                    </a:solidFill>
                  </a:tcPr>
                </a:tc>
                <a:extLst>
                  <a:ext uri="{0D108BD9-81ED-4DB2-BD59-A6C34878D82A}">
                    <a16:rowId xmlns:a16="http://schemas.microsoft.com/office/drawing/2014/main" val="3624120180"/>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smtClean="0"/>
                        <a:t>23.</a:t>
                      </a:r>
                      <a:r>
                        <a:rPr lang="zh-TW" altLang="en-US" sz="2800" b="1" dirty="0" smtClean="0"/>
                        <a:t>遠端系統發現 </a:t>
                      </a:r>
                      <a:r>
                        <a:rPr lang="en-US" altLang="zh-TW" sz="2800" b="1" dirty="0" smtClean="0"/>
                        <a:t>Remote System Discovery</a:t>
                      </a:r>
                    </a:p>
                  </a:txBody>
                  <a:tcPr>
                    <a:solidFill>
                      <a:schemeClr val="accent6">
                        <a:lumMod val="20000"/>
                        <a:lumOff val="80000"/>
                      </a:schemeClr>
                    </a:solidFill>
                  </a:tcPr>
                </a:tc>
                <a:extLst>
                  <a:ext uri="{0D108BD9-81ED-4DB2-BD59-A6C34878D82A}">
                    <a16:rowId xmlns:a16="http://schemas.microsoft.com/office/drawing/2014/main" val="943303741"/>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smtClean="0"/>
                        <a:t>24.</a:t>
                      </a:r>
                      <a:r>
                        <a:rPr lang="zh-TW" altLang="en-US" sz="2800" b="1" dirty="0" smtClean="0"/>
                        <a:t>軟體發現</a:t>
                      </a:r>
                      <a:r>
                        <a:rPr lang="en-US" altLang="zh-TW" sz="2800" b="1" dirty="0" smtClean="0"/>
                        <a:t>(1)</a:t>
                      </a:r>
                      <a:r>
                        <a:rPr lang="zh-TW" altLang="en-US" sz="2800" b="1" dirty="0" smtClean="0"/>
                        <a:t> </a:t>
                      </a:r>
                      <a:r>
                        <a:rPr lang="en-US" altLang="zh-TW" sz="2800" b="1" dirty="0" smtClean="0"/>
                        <a:t>Software Discovery</a:t>
                      </a:r>
                      <a:endParaRPr lang="en-US" altLang="zh-TW" sz="2800" b="1" dirty="0"/>
                    </a:p>
                  </a:txBody>
                  <a:tcPr>
                    <a:solidFill>
                      <a:schemeClr val="accent6">
                        <a:lumMod val="20000"/>
                        <a:lumOff val="80000"/>
                      </a:schemeClr>
                    </a:solidFill>
                  </a:tcPr>
                </a:tc>
                <a:extLst>
                  <a:ext uri="{0D108BD9-81ED-4DB2-BD59-A6C34878D82A}">
                    <a16:rowId xmlns:a16="http://schemas.microsoft.com/office/drawing/2014/main" val="1413733454"/>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smtClean="0"/>
                        <a:t>25.</a:t>
                      </a:r>
                      <a:r>
                        <a:rPr lang="zh-TW" altLang="en-US" sz="2800" b="1" dirty="0" smtClean="0"/>
                        <a:t>系統資訊發現 </a:t>
                      </a:r>
                      <a:r>
                        <a:rPr lang="en-US" altLang="zh-TW" sz="2800" b="1" dirty="0" smtClean="0"/>
                        <a:t>System Information Discovery</a:t>
                      </a:r>
                      <a:endParaRPr lang="en-US" altLang="zh-TW" sz="2800" b="1" dirty="0"/>
                    </a:p>
                  </a:txBody>
                  <a:tcPr>
                    <a:solidFill>
                      <a:schemeClr val="accent6">
                        <a:lumMod val="20000"/>
                        <a:lumOff val="80000"/>
                      </a:schemeClr>
                    </a:solidFill>
                  </a:tcPr>
                </a:tc>
                <a:extLst>
                  <a:ext uri="{0D108BD9-81ED-4DB2-BD59-A6C34878D82A}">
                    <a16:rowId xmlns:a16="http://schemas.microsoft.com/office/drawing/2014/main" val="1450935706"/>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smtClean="0"/>
                        <a:t>26.</a:t>
                      </a:r>
                      <a:r>
                        <a:rPr lang="zh-TW" altLang="en-US" sz="2800" b="1" dirty="0" smtClean="0"/>
                        <a:t>系統位置發現</a:t>
                      </a:r>
                      <a:r>
                        <a:rPr lang="en-US" altLang="zh-TW" sz="2800" b="1" dirty="0" smtClean="0"/>
                        <a:t>(1)</a:t>
                      </a:r>
                      <a:r>
                        <a:rPr lang="zh-TW" altLang="en-US" sz="2800" b="1" dirty="0" smtClean="0"/>
                        <a:t> </a:t>
                      </a:r>
                      <a:r>
                        <a:rPr lang="en-US" altLang="zh-TW" sz="2800" b="1" dirty="0" smtClean="0"/>
                        <a:t>System Location Discovery</a:t>
                      </a:r>
                      <a:endParaRPr lang="en-US" altLang="zh-TW" sz="2800" b="1" dirty="0"/>
                    </a:p>
                  </a:txBody>
                  <a:tcPr/>
                </a:tc>
                <a:extLst>
                  <a:ext uri="{0D108BD9-81ED-4DB2-BD59-A6C34878D82A}">
                    <a16:rowId xmlns:a16="http://schemas.microsoft.com/office/drawing/2014/main" val="1260882538"/>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smtClean="0"/>
                        <a:t>27.</a:t>
                      </a:r>
                      <a:r>
                        <a:rPr lang="zh-TW" altLang="en-US" sz="2800" b="1" dirty="0" smtClean="0"/>
                        <a:t>系統網路配置發現</a:t>
                      </a:r>
                      <a:r>
                        <a:rPr lang="en-US" altLang="zh-TW" sz="2800" b="1" dirty="0" smtClean="0"/>
                        <a:t>(2)</a:t>
                      </a:r>
                      <a:r>
                        <a:rPr lang="zh-TW" altLang="en-US" sz="2800" b="1" dirty="0" smtClean="0"/>
                        <a:t> </a:t>
                      </a:r>
                      <a:r>
                        <a:rPr lang="en-US" altLang="zh-TW" sz="2800" b="1" dirty="0" smtClean="0"/>
                        <a:t>System Network Configuration Discovery</a:t>
                      </a:r>
                      <a:endParaRPr lang="en-US" altLang="zh-TW" sz="2800" b="1" dirty="0"/>
                    </a:p>
                  </a:txBody>
                  <a:tcPr/>
                </a:tc>
                <a:extLst>
                  <a:ext uri="{0D108BD9-81ED-4DB2-BD59-A6C34878D82A}">
                    <a16:rowId xmlns:a16="http://schemas.microsoft.com/office/drawing/2014/main" val="211472250"/>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smtClean="0"/>
                        <a:t>28.</a:t>
                      </a:r>
                      <a:r>
                        <a:rPr lang="zh-TW" altLang="en-US" sz="2800" b="1" dirty="0" smtClean="0"/>
                        <a:t>系統網路連線發現 </a:t>
                      </a:r>
                      <a:r>
                        <a:rPr lang="en-US" altLang="zh-TW" sz="2800" b="1" dirty="0" smtClean="0"/>
                        <a:t>System Network Connections Discovery</a:t>
                      </a:r>
                      <a:endParaRPr lang="en-US" altLang="zh-TW" sz="2800" b="1" dirty="0"/>
                    </a:p>
                  </a:txBody>
                  <a:tcPr/>
                </a:tc>
                <a:extLst>
                  <a:ext uri="{0D108BD9-81ED-4DB2-BD59-A6C34878D82A}">
                    <a16:rowId xmlns:a16="http://schemas.microsoft.com/office/drawing/2014/main" val="1551759250"/>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smtClean="0"/>
                        <a:t>29.</a:t>
                      </a:r>
                      <a:r>
                        <a:rPr lang="zh-TW" altLang="en-US" sz="2800" b="1" dirty="0" smtClean="0"/>
                        <a:t>系統所有者</a:t>
                      </a:r>
                      <a:r>
                        <a:rPr lang="en-US" altLang="zh-TW" sz="2800" b="1" dirty="0" smtClean="0"/>
                        <a:t>/</a:t>
                      </a:r>
                      <a:r>
                        <a:rPr lang="zh-TW" altLang="en-US" sz="2800" b="1" dirty="0" smtClean="0"/>
                        <a:t>用戶發現 </a:t>
                      </a:r>
                      <a:r>
                        <a:rPr lang="en-US" altLang="zh-TW" sz="2800" b="1" dirty="0" smtClean="0"/>
                        <a:t>System Owner/User Discovery</a:t>
                      </a:r>
                      <a:endParaRPr lang="en-US" altLang="zh-TW" sz="2800" b="1" dirty="0"/>
                    </a:p>
                  </a:txBody>
                  <a:tcPr/>
                </a:tc>
                <a:extLst>
                  <a:ext uri="{0D108BD9-81ED-4DB2-BD59-A6C34878D82A}">
                    <a16:rowId xmlns:a16="http://schemas.microsoft.com/office/drawing/2014/main" val="804109124"/>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smtClean="0"/>
                        <a:t>30.</a:t>
                      </a:r>
                      <a:r>
                        <a:rPr lang="zh-TW" altLang="en-US" sz="2800" b="1" dirty="0" smtClean="0"/>
                        <a:t>系統服務發現 </a:t>
                      </a:r>
                      <a:r>
                        <a:rPr lang="en-US" altLang="zh-TW" sz="2800" b="1" dirty="0" smtClean="0"/>
                        <a:t>System Service Discovery</a:t>
                      </a:r>
                      <a:endParaRPr lang="en-US" altLang="zh-TW" sz="2800" b="1" dirty="0"/>
                    </a:p>
                  </a:txBody>
                  <a:tcPr/>
                </a:tc>
                <a:extLst>
                  <a:ext uri="{0D108BD9-81ED-4DB2-BD59-A6C34878D82A}">
                    <a16:rowId xmlns:a16="http://schemas.microsoft.com/office/drawing/2014/main" val="1064759317"/>
                  </a:ext>
                </a:extLst>
              </a:tr>
            </a:tbl>
          </a:graphicData>
        </a:graphic>
      </p:graphicFrame>
      <p:sp>
        <p:nvSpPr>
          <p:cNvPr id="2" name="投影片編號版面配置區 1"/>
          <p:cNvSpPr>
            <a:spLocks noGrp="1"/>
          </p:cNvSpPr>
          <p:nvPr>
            <p:ph type="sldNum" sz="quarter" idx="12"/>
          </p:nvPr>
        </p:nvSpPr>
        <p:spPr/>
        <p:txBody>
          <a:bodyPr/>
          <a:lstStyle/>
          <a:p>
            <a:fld id="{D16C3A51-89D0-4E4D-AA61-5A30A561532A}" type="slidenum">
              <a:rPr lang="zh-TW" altLang="en-US" smtClean="0"/>
              <a:pPr/>
              <a:t>93</a:t>
            </a:fld>
            <a:endParaRPr lang="zh-TW" altLang="en-US"/>
          </a:p>
        </p:txBody>
      </p:sp>
      <p:sp>
        <p:nvSpPr>
          <p:cNvPr id="7" name="文字方塊 6"/>
          <p:cNvSpPr txBox="1"/>
          <p:nvPr/>
        </p:nvSpPr>
        <p:spPr>
          <a:xfrm>
            <a:off x="3657600" y="5951913"/>
            <a:ext cx="45719" cy="369332"/>
          </a:xfrm>
          <a:prstGeom prst="rect">
            <a:avLst/>
          </a:prstGeom>
          <a:noFill/>
        </p:spPr>
        <p:txBody>
          <a:bodyPr wrap="square" rtlCol="0">
            <a:spAutoFit/>
          </a:bodyPr>
          <a:lstStyle/>
          <a:p>
            <a:endParaRPr lang="zh-TW" altLang="en-US" dirty="0"/>
          </a:p>
        </p:txBody>
      </p:sp>
      <p:sp>
        <p:nvSpPr>
          <p:cNvPr id="8" name="Rectangle 1"/>
          <p:cNvSpPr>
            <a:spLocks noChangeArrowheads="1"/>
          </p:cNvSpPr>
          <p:nvPr/>
        </p:nvSpPr>
        <p:spPr bwMode="auto">
          <a:xfrm>
            <a:off x="300739" y="481301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800" b="0" i="0" u="none" strike="noStrike" cap="none" normalizeH="0" baseline="0" smtClean="0">
                <a:ln>
                  <a:noFill/>
                </a:ln>
                <a:solidFill>
                  <a:schemeClr val="tx1"/>
                </a:solidFill>
                <a:effectLst/>
                <a:latin typeface="Arial" panose="020B0604020202020204" pitchFamily="34" charset="0"/>
              </a:rPr>
              <a:t/>
            </a:r>
            <a:br>
              <a:rPr kumimoji="0" lang="zh-TW" altLang="zh-TW" sz="1800" b="0" i="0" u="none" strike="noStrike" cap="none" normalizeH="0" baseline="0" smtClean="0">
                <a:ln>
                  <a:noFill/>
                </a:ln>
                <a:solidFill>
                  <a:schemeClr val="tx1"/>
                </a:solidFill>
                <a:effectLst/>
                <a:latin typeface="Arial" panose="020B0604020202020204" pitchFamily="34" charset="0"/>
              </a:rPr>
            </a:br>
            <a:endParaRPr kumimoji="0" lang="zh-TW" altLang="zh-TW" sz="1800" b="0" i="0" u="none" strike="noStrike" cap="none" normalizeH="0" baseline="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05061237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5772150" y="1825625"/>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800" b="0" i="0" u="none" strike="noStrike" cap="none" normalizeH="0" baseline="0" dirty="0">
                <a:ln>
                  <a:noFill/>
                </a:ln>
                <a:solidFill>
                  <a:schemeClr val="tx1"/>
                </a:solidFill>
                <a:effectLst/>
                <a:latin typeface="Arial" panose="020B0604020202020204" pitchFamily="34" charset="0"/>
              </a:rPr>
              <a:t/>
            </a:r>
            <a:br>
              <a:rPr kumimoji="0" lang="zh-TW" altLang="zh-TW" sz="1800" b="0" i="0" u="none" strike="noStrike" cap="none" normalizeH="0" baseline="0" dirty="0">
                <a:ln>
                  <a:noFill/>
                </a:ln>
                <a:solidFill>
                  <a:schemeClr val="tx1"/>
                </a:solidFill>
                <a:effectLst/>
                <a:latin typeface="Arial" panose="020B0604020202020204" pitchFamily="34" charset="0"/>
              </a:rPr>
            </a:br>
            <a:endParaRPr kumimoji="0" lang="zh-TW" altLang="zh-TW" sz="1800" b="0" i="0" u="none" strike="noStrike" cap="none" normalizeH="0" baseline="0" dirty="0">
              <a:ln>
                <a:noFill/>
              </a:ln>
              <a:solidFill>
                <a:schemeClr val="tx1"/>
              </a:solidFill>
              <a:effectLst/>
              <a:latin typeface="Arial" panose="020B0604020202020204" pitchFamily="34" charset="0"/>
            </a:endParaRPr>
          </a:p>
        </p:txBody>
      </p:sp>
      <p:graphicFrame>
        <p:nvGraphicFramePr>
          <p:cNvPr id="4" name="表格 3"/>
          <p:cNvGraphicFramePr>
            <a:graphicFrameLocks noGrp="1"/>
          </p:cNvGraphicFramePr>
          <p:nvPr>
            <p:extLst>
              <p:ext uri="{D42A27DB-BD31-4B8C-83A1-F6EECF244321}">
                <p14:modId xmlns:p14="http://schemas.microsoft.com/office/powerpoint/2010/main" val="212868822"/>
              </p:ext>
            </p:extLst>
          </p:nvPr>
        </p:nvGraphicFramePr>
        <p:xfrm>
          <a:off x="184410" y="219187"/>
          <a:ext cx="11419986" cy="1631904"/>
        </p:xfrm>
        <a:graphic>
          <a:graphicData uri="http://schemas.openxmlformats.org/drawingml/2006/table">
            <a:tbl>
              <a:tblPr firstRow="1" bandRow="1">
                <a:tableStyleId>{5C22544A-7EE6-4342-B048-85BDC9FD1C3A}</a:tableStyleId>
              </a:tblPr>
              <a:tblGrid>
                <a:gridCol w="11419986">
                  <a:extLst>
                    <a:ext uri="{9D8B030D-6E8A-4147-A177-3AD203B41FA5}">
                      <a16:colId xmlns:a16="http://schemas.microsoft.com/office/drawing/2014/main" val="3994818564"/>
                    </a:ext>
                  </a:extLst>
                </a:gridCol>
              </a:tblGrid>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dirty="0" smtClean="0"/>
                        <a:t>9.</a:t>
                      </a:r>
                      <a:r>
                        <a:rPr lang="zh-TW" altLang="en-US" sz="2800" dirty="0" smtClean="0"/>
                        <a:t>發現</a:t>
                      </a:r>
                      <a:r>
                        <a:rPr lang="en-US" altLang="zh-TW" sz="2800" dirty="0" smtClean="0"/>
                        <a:t>Discovery </a:t>
                      </a:r>
                      <a:r>
                        <a:rPr lang="zh-TW" altLang="en-US" sz="2800" dirty="0" smtClean="0"/>
                        <a:t>戰術的</a:t>
                      </a:r>
                      <a:r>
                        <a:rPr lang="en-US" altLang="zh-TW" sz="2800" dirty="0" smtClean="0"/>
                        <a:t>32</a:t>
                      </a:r>
                      <a:r>
                        <a:rPr lang="zh-TW" altLang="en-US" sz="2800" dirty="0" smtClean="0"/>
                        <a:t>大</a:t>
                      </a:r>
                      <a:r>
                        <a:rPr lang="zh-TW" altLang="en-US" sz="2800" dirty="0"/>
                        <a:t>類型技術</a:t>
                      </a:r>
                      <a:r>
                        <a:rPr lang="en-US" altLang="zh-TW" sz="2800" dirty="0"/>
                        <a:t>(Techniques)</a:t>
                      </a:r>
                    </a:p>
                  </a:txBody>
                  <a:tcPr/>
                </a:tc>
                <a:extLst>
                  <a:ext uri="{0D108BD9-81ED-4DB2-BD59-A6C34878D82A}">
                    <a16:rowId xmlns:a16="http://schemas.microsoft.com/office/drawing/2014/main" val="826265273"/>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smtClean="0"/>
                        <a:t>31.</a:t>
                      </a:r>
                      <a:r>
                        <a:rPr lang="zh-TW" altLang="en-US" sz="2800" b="1" dirty="0" smtClean="0"/>
                        <a:t>系統時間發現 </a:t>
                      </a:r>
                      <a:r>
                        <a:rPr lang="en-US" altLang="zh-TW" sz="2800" b="1" dirty="0" smtClean="0"/>
                        <a:t>System Time Discovery</a:t>
                      </a:r>
                      <a:endParaRPr lang="en-US" altLang="zh-TW" sz="2800" b="1" dirty="0"/>
                    </a:p>
                  </a:txBody>
                  <a:tcPr/>
                </a:tc>
                <a:extLst>
                  <a:ext uri="{0D108BD9-81ED-4DB2-BD59-A6C34878D82A}">
                    <a16:rowId xmlns:a16="http://schemas.microsoft.com/office/drawing/2014/main" val="1535378437"/>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smtClean="0"/>
                        <a:t>32.</a:t>
                      </a:r>
                      <a:r>
                        <a:rPr lang="zh-TW" altLang="en-US" sz="2800" b="1" dirty="0" smtClean="0"/>
                        <a:t>虛擬化</a:t>
                      </a:r>
                      <a:r>
                        <a:rPr lang="en-US" altLang="zh-TW" sz="2800" b="1" dirty="0" smtClean="0"/>
                        <a:t>/</a:t>
                      </a:r>
                      <a:r>
                        <a:rPr lang="zh-TW" altLang="en-US" sz="2800" b="1" dirty="0" smtClean="0"/>
                        <a:t>沙盒規避</a:t>
                      </a:r>
                      <a:r>
                        <a:rPr lang="en-US" altLang="zh-TW" sz="2800" b="1" dirty="0" smtClean="0"/>
                        <a:t>(3) Virtualization/Sandbox Evasion</a:t>
                      </a:r>
                      <a:endParaRPr lang="zh-TW" altLang="en-US" sz="2800" b="1" dirty="0"/>
                    </a:p>
                  </a:txBody>
                  <a:tcPr>
                    <a:solidFill>
                      <a:schemeClr val="accent6">
                        <a:lumMod val="20000"/>
                        <a:lumOff val="80000"/>
                      </a:schemeClr>
                    </a:solidFill>
                  </a:tcPr>
                </a:tc>
                <a:extLst>
                  <a:ext uri="{0D108BD9-81ED-4DB2-BD59-A6C34878D82A}">
                    <a16:rowId xmlns:a16="http://schemas.microsoft.com/office/drawing/2014/main" val="3624120180"/>
                  </a:ext>
                </a:extLst>
              </a:tr>
            </a:tbl>
          </a:graphicData>
        </a:graphic>
      </p:graphicFrame>
      <p:sp>
        <p:nvSpPr>
          <p:cNvPr id="2" name="投影片編號版面配置區 1"/>
          <p:cNvSpPr>
            <a:spLocks noGrp="1"/>
          </p:cNvSpPr>
          <p:nvPr>
            <p:ph type="sldNum" sz="quarter" idx="12"/>
          </p:nvPr>
        </p:nvSpPr>
        <p:spPr/>
        <p:txBody>
          <a:bodyPr/>
          <a:lstStyle/>
          <a:p>
            <a:fld id="{D16C3A51-89D0-4E4D-AA61-5A30A561532A}" type="slidenum">
              <a:rPr lang="zh-TW" altLang="en-US" smtClean="0"/>
              <a:pPr/>
              <a:t>94</a:t>
            </a:fld>
            <a:endParaRPr lang="zh-TW" altLang="en-US"/>
          </a:p>
        </p:txBody>
      </p:sp>
      <p:sp>
        <p:nvSpPr>
          <p:cNvPr id="7" name="文字方塊 6"/>
          <p:cNvSpPr txBox="1"/>
          <p:nvPr/>
        </p:nvSpPr>
        <p:spPr>
          <a:xfrm>
            <a:off x="3657600" y="5951913"/>
            <a:ext cx="45719" cy="369332"/>
          </a:xfrm>
          <a:prstGeom prst="rect">
            <a:avLst/>
          </a:prstGeom>
          <a:noFill/>
        </p:spPr>
        <p:txBody>
          <a:bodyPr wrap="square" rtlCol="0">
            <a:spAutoFit/>
          </a:bodyPr>
          <a:lstStyle/>
          <a:p>
            <a:endParaRPr lang="zh-TW" altLang="en-US" dirty="0"/>
          </a:p>
        </p:txBody>
      </p:sp>
      <p:sp>
        <p:nvSpPr>
          <p:cNvPr id="8" name="Rectangle 1"/>
          <p:cNvSpPr>
            <a:spLocks noChangeArrowheads="1"/>
          </p:cNvSpPr>
          <p:nvPr/>
        </p:nvSpPr>
        <p:spPr bwMode="auto">
          <a:xfrm>
            <a:off x="300739" y="481301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800" b="0" i="0" u="none" strike="noStrike" cap="none" normalizeH="0" baseline="0" smtClean="0">
                <a:ln>
                  <a:noFill/>
                </a:ln>
                <a:solidFill>
                  <a:schemeClr val="tx1"/>
                </a:solidFill>
                <a:effectLst/>
                <a:latin typeface="Arial" panose="020B0604020202020204" pitchFamily="34" charset="0"/>
              </a:rPr>
              <a:t/>
            </a:r>
            <a:br>
              <a:rPr kumimoji="0" lang="zh-TW" altLang="zh-TW" sz="1800" b="0" i="0" u="none" strike="noStrike" cap="none" normalizeH="0" baseline="0" smtClean="0">
                <a:ln>
                  <a:noFill/>
                </a:ln>
                <a:solidFill>
                  <a:schemeClr val="tx1"/>
                </a:solidFill>
                <a:effectLst/>
                <a:latin typeface="Arial" panose="020B0604020202020204" pitchFamily="34" charset="0"/>
              </a:rPr>
            </a:br>
            <a:endParaRPr kumimoji="0" lang="zh-TW" altLang="zh-TW" sz="1800" b="0" i="0" u="none" strike="noStrike" cap="none" normalizeH="0" baseline="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83561710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5772150" y="1825625"/>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800" b="0" i="0" u="none" strike="noStrike" cap="none" normalizeH="0" baseline="0" dirty="0">
                <a:ln>
                  <a:noFill/>
                </a:ln>
                <a:solidFill>
                  <a:schemeClr val="tx1"/>
                </a:solidFill>
                <a:effectLst/>
                <a:latin typeface="Arial" panose="020B0604020202020204" pitchFamily="34" charset="0"/>
              </a:rPr>
              <a:t/>
            </a:r>
            <a:br>
              <a:rPr kumimoji="0" lang="zh-TW" altLang="zh-TW" sz="1800" b="0" i="0" u="none" strike="noStrike" cap="none" normalizeH="0" baseline="0" dirty="0">
                <a:ln>
                  <a:noFill/>
                </a:ln>
                <a:solidFill>
                  <a:schemeClr val="tx1"/>
                </a:solidFill>
                <a:effectLst/>
                <a:latin typeface="Arial" panose="020B0604020202020204" pitchFamily="34" charset="0"/>
              </a:rPr>
            </a:br>
            <a:endParaRPr kumimoji="0" lang="zh-TW" altLang="zh-TW" sz="1800" b="0" i="0" u="none" strike="noStrike" cap="none" normalizeH="0" baseline="0" dirty="0">
              <a:ln>
                <a:noFill/>
              </a:ln>
              <a:solidFill>
                <a:schemeClr val="tx1"/>
              </a:solidFill>
              <a:effectLst/>
              <a:latin typeface="Arial" panose="020B0604020202020204" pitchFamily="34" charset="0"/>
            </a:endParaRPr>
          </a:p>
        </p:txBody>
      </p:sp>
      <p:sp>
        <p:nvSpPr>
          <p:cNvPr id="2" name="投影片編號版面配置區 1"/>
          <p:cNvSpPr>
            <a:spLocks noGrp="1"/>
          </p:cNvSpPr>
          <p:nvPr>
            <p:ph type="sldNum" sz="quarter" idx="12"/>
          </p:nvPr>
        </p:nvSpPr>
        <p:spPr/>
        <p:txBody>
          <a:bodyPr/>
          <a:lstStyle/>
          <a:p>
            <a:fld id="{D16C3A51-89D0-4E4D-AA61-5A30A561532A}" type="slidenum">
              <a:rPr lang="zh-TW" altLang="en-US" smtClean="0"/>
              <a:pPr/>
              <a:t>95</a:t>
            </a:fld>
            <a:endParaRPr lang="zh-TW" altLang="en-US"/>
          </a:p>
        </p:txBody>
      </p:sp>
      <p:sp>
        <p:nvSpPr>
          <p:cNvPr id="7" name="文字方塊 6"/>
          <p:cNvSpPr txBox="1"/>
          <p:nvPr/>
        </p:nvSpPr>
        <p:spPr>
          <a:xfrm>
            <a:off x="3657600" y="5951913"/>
            <a:ext cx="45719" cy="369332"/>
          </a:xfrm>
          <a:prstGeom prst="rect">
            <a:avLst/>
          </a:prstGeom>
          <a:noFill/>
        </p:spPr>
        <p:txBody>
          <a:bodyPr wrap="square" rtlCol="0">
            <a:spAutoFit/>
          </a:bodyPr>
          <a:lstStyle/>
          <a:p>
            <a:endParaRPr lang="zh-TW" altLang="en-US" dirty="0"/>
          </a:p>
        </p:txBody>
      </p:sp>
      <p:sp>
        <p:nvSpPr>
          <p:cNvPr id="8" name="Rectangle 1"/>
          <p:cNvSpPr>
            <a:spLocks noChangeArrowheads="1"/>
          </p:cNvSpPr>
          <p:nvPr/>
        </p:nvSpPr>
        <p:spPr bwMode="auto">
          <a:xfrm>
            <a:off x="300739" y="481301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800" b="0" i="0" u="none" strike="noStrike" cap="none" normalizeH="0" baseline="0" smtClean="0">
                <a:ln>
                  <a:noFill/>
                </a:ln>
                <a:solidFill>
                  <a:schemeClr val="tx1"/>
                </a:solidFill>
                <a:effectLst/>
                <a:latin typeface="Arial" panose="020B0604020202020204" pitchFamily="34" charset="0"/>
              </a:rPr>
              <a:t/>
            </a:r>
            <a:br>
              <a:rPr kumimoji="0" lang="zh-TW" altLang="zh-TW" sz="1800" b="0" i="0" u="none" strike="noStrike" cap="none" normalizeH="0" baseline="0" smtClean="0">
                <a:ln>
                  <a:noFill/>
                </a:ln>
                <a:solidFill>
                  <a:schemeClr val="tx1"/>
                </a:solidFill>
                <a:effectLst/>
                <a:latin typeface="Arial" panose="020B0604020202020204" pitchFamily="34" charset="0"/>
              </a:rPr>
            </a:br>
            <a:endParaRPr kumimoji="0" lang="zh-TW" altLang="zh-TW" sz="1800" b="0" i="0" u="none" strike="noStrike" cap="none" normalizeH="0" baseline="0" smtClean="0">
              <a:ln>
                <a:noFill/>
              </a:ln>
              <a:solidFill>
                <a:schemeClr val="tx1"/>
              </a:solidFill>
              <a:effectLst/>
              <a:latin typeface="Arial" panose="020B0604020202020204" pitchFamily="34" charset="0"/>
            </a:endParaRPr>
          </a:p>
        </p:txBody>
      </p:sp>
      <p:graphicFrame>
        <p:nvGraphicFramePr>
          <p:cNvPr id="9" name="表格 8"/>
          <p:cNvGraphicFramePr>
            <a:graphicFrameLocks noGrp="1"/>
          </p:cNvGraphicFramePr>
          <p:nvPr>
            <p:extLst>
              <p:ext uri="{D42A27DB-BD31-4B8C-83A1-F6EECF244321}">
                <p14:modId xmlns:p14="http://schemas.microsoft.com/office/powerpoint/2010/main" val="2770359677"/>
              </p:ext>
            </p:extLst>
          </p:nvPr>
        </p:nvGraphicFramePr>
        <p:xfrm>
          <a:off x="0" y="677404"/>
          <a:ext cx="12192000" cy="3992880"/>
        </p:xfrm>
        <a:graphic>
          <a:graphicData uri="http://schemas.openxmlformats.org/drawingml/2006/table">
            <a:tbl>
              <a:tblPr/>
              <a:tblGrid>
                <a:gridCol w="1465243">
                  <a:extLst>
                    <a:ext uri="{9D8B030D-6E8A-4147-A177-3AD203B41FA5}">
                      <a16:colId xmlns:a16="http://schemas.microsoft.com/office/drawing/2014/main" val="2340207979"/>
                    </a:ext>
                  </a:extLst>
                </a:gridCol>
                <a:gridCol w="1927952">
                  <a:extLst>
                    <a:ext uri="{9D8B030D-6E8A-4147-A177-3AD203B41FA5}">
                      <a16:colId xmlns:a16="http://schemas.microsoft.com/office/drawing/2014/main" val="3916782922"/>
                    </a:ext>
                  </a:extLst>
                </a:gridCol>
                <a:gridCol w="8798805">
                  <a:extLst>
                    <a:ext uri="{9D8B030D-6E8A-4147-A177-3AD203B41FA5}">
                      <a16:colId xmlns:a16="http://schemas.microsoft.com/office/drawing/2014/main" val="3646795404"/>
                    </a:ext>
                  </a:extLst>
                </a:gridCol>
              </a:tblGrid>
              <a:tr h="0">
                <a:tc gridSpan="3">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2000" b="0" i="0" u="none" strike="noStrike" cap="none" normalizeH="0" baseline="0" dirty="0">
                          <a:ln>
                            <a:noFill/>
                          </a:ln>
                          <a:solidFill>
                            <a:srgbClr val="39434C"/>
                          </a:solidFill>
                          <a:effectLst/>
                          <a:latin typeface="Arial" panose="020B0604020202020204" pitchFamily="34" charset="0"/>
                          <a:ea typeface="Roboto-Regular"/>
                        </a:rPr>
                        <a:t>Sub-techniques </a:t>
                      </a:r>
                      <a:r>
                        <a:rPr kumimoji="0" lang="zh-TW" altLang="zh-TW" sz="2000" b="0" i="0" u="none" strike="noStrike" cap="none" normalizeH="0" baseline="0" dirty="0" smtClean="0">
                          <a:ln>
                            <a:noFill/>
                          </a:ln>
                          <a:solidFill>
                            <a:srgbClr val="39434C"/>
                          </a:solidFill>
                          <a:effectLst/>
                          <a:latin typeface="Arial" panose="020B0604020202020204" pitchFamily="34" charset="0"/>
                          <a:ea typeface="Roboto-Regular"/>
                        </a:rPr>
                        <a:t>(</a:t>
                      </a:r>
                      <a:r>
                        <a:rPr kumimoji="0" lang="en-US" altLang="zh-TW" sz="2000" b="0" i="0" u="none" strike="noStrike" cap="none" normalizeH="0" baseline="0" dirty="0" smtClean="0">
                          <a:ln>
                            <a:noFill/>
                          </a:ln>
                          <a:solidFill>
                            <a:srgbClr val="39434C"/>
                          </a:solidFill>
                          <a:effectLst/>
                          <a:latin typeface="Arial" panose="020B0604020202020204" pitchFamily="34" charset="0"/>
                          <a:ea typeface="Roboto-Regular"/>
                        </a:rPr>
                        <a:t>4</a:t>
                      </a:r>
                      <a:r>
                        <a:rPr kumimoji="0" lang="zh-TW" altLang="zh-TW" sz="2000" b="0" i="0" u="none" strike="noStrike" cap="none" normalizeH="0" baseline="0" dirty="0" smtClean="0">
                          <a:ln>
                            <a:noFill/>
                          </a:ln>
                          <a:solidFill>
                            <a:srgbClr val="39434C"/>
                          </a:solidFill>
                          <a:effectLst/>
                          <a:latin typeface="Arial" panose="020B0604020202020204" pitchFamily="34" charset="0"/>
                          <a:ea typeface="Roboto-Regular"/>
                        </a:rPr>
                        <a:t>)</a:t>
                      </a:r>
                      <a:endParaRPr kumimoji="0" lang="zh-TW" altLang="zh-TW" sz="2000" b="0" i="0" u="none" strike="noStrike" cap="none" normalizeH="0" baseline="0" dirty="0">
                        <a:ln>
                          <a:noFill/>
                        </a:ln>
                        <a:solidFill>
                          <a:srgbClr val="39434C"/>
                        </a:solidFill>
                        <a:effectLst/>
                        <a:latin typeface="Arial" panose="020B0604020202020204" pitchFamily="34" charset="0"/>
                        <a:ea typeface="Roboto-Regular"/>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0D299"/>
                    </a:solidFill>
                  </a:tcPr>
                </a:tc>
                <a:tc hMerge="1">
                  <a:txBody>
                    <a:bodyPr/>
                    <a:lstStyle/>
                    <a:p>
                      <a:pPr algn="l" fontAlgn="b"/>
                      <a:endParaRPr lang="en-US" dirty="0">
                        <a:effectLst/>
                      </a:endParaRPr>
                    </a:p>
                  </a:txBody>
                  <a:tcPr anchor="b">
                    <a:lnL w="9525" cap="flat" cmpd="sng" algn="ctr">
                      <a:solidFill>
                        <a:srgbClr val="DFDFDF"/>
                      </a:solidFill>
                      <a:prstDash val="solid"/>
                      <a:round/>
                      <a:headEnd type="none" w="med" len="med"/>
                      <a:tailEnd type="none" w="med" len="med"/>
                    </a:lnL>
                    <a:lnR>
                      <a:noFill/>
                    </a:lnR>
                    <a:lnT w="9525" cap="flat" cmpd="sng" algn="ctr">
                      <a:solidFill>
                        <a:srgbClr val="A0CD9D"/>
                      </a:solidFill>
                      <a:prstDash val="solid"/>
                      <a:round/>
                      <a:headEnd type="none" w="med" len="med"/>
                      <a:tailEnd type="none" w="med" len="med"/>
                    </a:lnT>
                    <a:lnB w="9525" cap="flat" cmpd="sng" algn="ctr">
                      <a:solidFill>
                        <a:srgbClr val="E0CC9D"/>
                      </a:solidFill>
                      <a:prstDash val="solid"/>
                      <a:round/>
                      <a:headEnd type="none" w="med" len="med"/>
                      <a:tailEnd type="none" w="med" len="med"/>
                    </a:lnB>
                  </a:tcPr>
                </a:tc>
                <a:tc hMerge="1">
                  <a:txBody>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zh-TW" sz="2000" b="0" i="0" u="none" strike="noStrike" cap="none" normalizeH="0" baseline="0" dirty="0">
                        <a:ln>
                          <a:noFill/>
                        </a:ln>
                        <a:solidFill>
                          <a:srgbClr val="39434C"/>
                        </a:solidFill>
                        <a:effectLst/>
                        <a:latin typeface="Arial" panose="020B0604020202020204" pitchFamily="34" charset="0"/>
                        <a:ea typeface="Roboto-Regular"/>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0D299"/>
                    </a:solidFill>
                  </a:tcPr>
                </a:tc>
                <a:extLst>
                  <a:ext uri="{0D108BD9-81ED-4DB2-BD59-A6C34878D82A}">
                    <a16:rowId xmlns:a16="http://schemas.microsoft.com/office/drawing/2014/main" val="2394320160"/>
                  </a:ext>
                </a:extLst>
              </a:tr>
              <a:tr h="0">
                <a:tc>
                  <a:txBody>
                    <a:bodyPr/>
                    <a:lstStyle/>
                    <a:p>
                      <a:pPr algn="l" fontAlgn="b"/>
                      <a:r>
                        <a:rPr lang="en-US" sz="2000" dirty="0">
                          <a:effectLst/>
                        </a:rPr>
                        <a:t>ID</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0D299"/>
                    </a:solidFill>
                  </a:tcPr>
                </a:tc>
                <a:tc>
                  <a:txBody>
                    <a:bodyPr/>
                    <a:lstStyle/>
                    <a:p>
                      <a:pPr algn="l" fontAlgn="b"/>
                      <a:r>
                        <a:rPr lang="en-US" sz="2000" dirty="0">
                          <a:effectLst/>
                        </a:rPr>
                        <a:t>Name</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0D299"/>
                    </a:solidFill>
                  </a:tcPr>
                </a:tc>
                <a:tc>
                  <a:txBody>
                    <a:bodyPr/>
                    <a:lstStyle/>
                    <a:p>
                      <a:pPr algn="l" fontAlgn="b"/>
                      <a:r>
                        <a:rPr lang="en-US" altLang="zh-TW" sz="2000" b="1" dirty="0" smtClean="0">
                          <a:effectLst/>
                        </a:rPr>
                        <a:t>Description</a:t>
                      </a:r>
                      <a:endParaRPr lang="en-US" sz="2000" dirty="0">
                        <a:effectLst/>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0D299"/>
                    </a:solidFill>
                  </a:tcPr>
                </a:tc>
                <a:extLst>
                  <a:ext uri="{0D108BD9-81ED-4DB2-BD59-A6C34878D82A}">
                    <a16:rowId xmlns:a16="http://schemas.microsoft.com/office/drawing/2014/main" val="1934092260"/>
                  </a:ext>
                </a:extLst>
              </a:tr>
              <a:tr h="0">
                <a:tc>
                  <a:txBody>
                    <a:bodyPr/>
                    <a:lstStyle/>
                    <a:p>
                      <a:pPr fontAlgn="t"/>
                      <a:r>
                        <a:rPr lang="en-US" altLang="zh-TW" sz="2000" dirty="0" smtClean="0">
                          <a:hlinkClick r:id="rId2"/>
                        </a:rPr>
                        <a:t>T1087.001</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0D299"/>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3"/>
                        </a:rPr>
                        <a:t>Local </a:t>
                      </a:r>
                      <a:r>
                        <a:rPr lang="en-US" altLang="zh-TW" sz="1800" b="0" i="0" u="none" strike="noStrike" kern="1200" dirty="0" smtClean="0">
                          <a:solidFill>
                            <a:schemeClr val="tx1"/>
                          </a:solidFill>
                          <a:effectLst/>
                          <a:latin typeface="+mn-lt"/>
                          <a:ea typeface="+mn-ea"/>
                          <a:cs typeface="+mn-cs"/>
                          <a:hlinkClick r:id="rId3"/>
                        </a:rPr>
                        <a:t>Account</a:t>
                      </a:r>
                      <a:endParaRPr lang="en-US" altLang="zh-TW" sz="1800" b="0" i="0" u="none" strike="noStrike" kern="1200" dirty="0" smtClean="0">
                        <a:solidFill>
                          <a:schemeClr val="tx1"/>
                        </a:solidFill>
                        <a:effectLst/>
                        <a:latin typeface="+mn-lt"/>
                        <a:ea typeface="+mn-ea"/>
                        <a:cs typeface="+mn-cs"/>
                      </a:endParaRPr>
                    </a:p>
                    <a:p>
                      <a:pPr fontAlgn="t"/>
                      <a:r>
                        <a:rPr lang="zh-TW" altLang="en-US" sz="2000" dirty="0" smtClean="0">
                          <a:effectLst/>
                        </a:rPr>
                        <a:t>本地帳戶</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0D299"/>
                    </a:solidFill>
                  </a:tcPr>
                </a:tc>
                <a:tc>
                  <a:txBody>
                    <a:bodyPr/>
                    <a:lstStyle/>
                    <a:p>
                      <a:pPr marL="342900" indent="-342900" fontAlgn="t">
                        <a:buFont typeface="Wingdings" panose="05000000000000000000" pitchFamily="2" charset="2"/>
                        <a:buChar char="n"/>
                      </a:pPr>
                      <a:r>
                        <a:rPr lang="en-US" altLang="zh-TW" sz="1800" b="0" i="0" kern="1200" dirty="0" smtClean="0">
                          <a:solidFill>
                            <a:schemeClr val="tx1"/>
                          </a:solidFill>
                          <a:effectLst/>
                          <a:latin typeface="+mn-lt"/>
                          <a:ea typeface="+mn-ea"/>
                          <a:cs typeface="+mn-cs"/>
                        </a:rPr>
                        <a:t>Adversaries may attempt to get a listing of local system accounts. This information can help adversaries determine which local accounts exist on a system to aid in follow-on behavior.</a:t>
                      </a:r>
                    </a:p>
                    <a:p>
                      <a:pPr marL="342900" indent="-342900" fontAlgn="t">
                        <a:buFont typeface="Wingdings" panose="05000000000000000000" pitchFamily="2" charset="2"/>
                        <a:buChar char="n"/>
                      </a:pPr>
                      <a:r>
                        <a:rPr lang="zh-TW" altLang="en-US" sz="1800" b="0" i="0" kern="1200" dirty="0" smtClean="0">
                          <a:solidFill>
                            <a:schemeClr val="tx1"/>
                          </a:solidFill>
                          <a:effectLst/>
                          <a:latin typeface="+mn-lt"/>
                          <a:ea typeface="+mn-ea"/>
                          <a:cs typeface="+mn-cs"/>
                        </a:rPr>
                        <a:t>攻擊者可能會嘗試取得本機系統帳戶的清單。這些資訊可以幫助攻擊者確定係統上存在哪些本機帳戶，以幫助進行後續行為。</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0D299"/>
                    </a:solidFill>
                  </a:tcPr>
                </a:tc>
                <a:extLst>
                  <a:ext uri="{0D108BD9-81ED-4DB2-BD59-A6C34878D82A}">
                    <a16:rowId xmlns:a16="http://schemas.microsoft.com/office/drawing/2014/main" val="1331283260"/>
                  </a:ext>
                </a:extLst>
              </a:tr>
              <a:tr h="0">
                <a:tc>
                  <a:txBody>
                    <a:bodyPr/>
                    <a:lstStyle/>
                    <a:p>
                      <a:pPr fontAlgn="t"/>
                      <a:r>
                        <a:rPr lang="en-US" altLang="zh-TW" sz="2000" dirty="0" smtClean="0">
                          <a:hlinkClick r:id="rId4"/>
                        </a:rPr>
                        <a:t>T1087.002</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0D299"/>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5"/>
                        </a:rPr>
                        <a:t>Domain </a:t>
                      </a:r>
                      <a:r>
                        <a:rPr lang="en-US" altLang="zh-TW" sz="1800" b="0" i="0" u="none" strike="noStrike" kern="1200" dirty="0" smtClean="0">
                          <a:solidFill>
                            <a:schemeClr val="tx1"/>
                          </a:solidFill>
                          <a:effectLst/>
                          <a:latin typeface="+mn-lt"/>
                          <a:ea typeface="+mn-ea"/>
                          <a:cs typeface="+mn-cs"/>
                          <a:hlinkClick r:id="rId5"/>
                        </a:rPr>
                        <a:t>Account</a:t>
                      </a:r>
                      <a:endParaRPr lang="en-US" altLang="zh-TW" sz="1800" b="0" i="0" u="none" strike="noStrike" kern="1200" dirty="0" smtClean="0">
                        <a:solidFill>
                          <a:schemeClr val="tx1"/>
                        </a:solidFill>
                        <a:effectLst/>
                        <a:latin typeface="+mn-lt"/>
                        <a:ea typeface="+mn-ea"/>
                        <a:cs typeface="+mn-cs"/>
                      </a:endParaRPr>
                    </a:p>
                    <a:p>
                      <a:pPr fontAlgn="t"/>
                      <a:r>
                        <a:rPr lang="zh-TW" altLang="en-US" sz="2000" dirty="0" smtClean="0">
                          <a:effectLst/>
                        </a:rPr>
                        <a:t>網域帳戶</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0D299"/>
                    </a:solidFill>
                  </a:tcPr>
                </a:tc>
                <a:tc>
                  <a:txBody>
                    <a:bodyPr/>
                    <a:lstStyle/>
                    <a:p>
                      <a:pPr marL="342900" indent="-342900" fontAlgn="t">
                        <a:buFont typeface="Wingdings" panose="05000000000000000000" pitchFamily="2" charset="2"/>
                        <a:buChar char="n"/>
                      </a:pPr>
                      <a:r>
                        <a:rPr lang="en-US" altLang="zh-TW" sz="1800" b="0" i="0" kern="1200" dirty="0" smtClean="0">
                          <a:solidFill>
                            <a:schemeClr val="tx1"/>
                          </a:solidFill>
                          <a:effectLst/>
                          <a:latin typeface="+mn-lt"/>
                          <a:ea typeface="+mn-ea"/>
                          <a:cs typeface="+mn-cs"/>
                        </a:rPr>
                        <a:t>Adversaries may attempt to get a listing of domain accounts. This information can help adversaries determine which domain accounts exist to aid in follow-on behavior such as targeting specific accounts which possess particular privileges.</a:t>
                      </a:r>
                    </a:p>
                    <a:p>
                      <a:pPr marL="342900" indent="-342900" fontAlgn="t">
                        <a:buFont typeface="Wingdings" panose="05000000000000000000" pitchFamily="2" charset="2"/>
                        <a:buChar char="n"/>
                      </a:pPr>
                      <a:r>
                        <a:rPr lang="zh-TW" altLang="en-US" sz="1800" b="0" i="0" kern="1200" dirty="0" smtClean="0">
                          <a:solidFill>
                            <a:schemeClr val="tx1"/>
                          </a:solidFill>
                          <a:effectLst/>
                          <a:latin typeface="+mn-lt"/>
                          <a:ea typeface="+mn-ea"/>
                          <a:cs typeface="+mn-cs"/>
                        </a:rPr>
                        <a:t>攻擊者可能會嘗試取得網域帳戶清單。這些資訊可以幫助攻擊者確定存在哪些網域帳戶來幫助進行後續行為，例如針對擁有特定權限的特定帳戶。</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0D299"/>
                    </a:solidFill>
                  </a:tcPr>
                </a:tc>
                <a:extLst>
                  <a:ext uri="{0D108BD9-81ED-4DB2-BD59-A6C34878D82A}">
                    <a16:rowId xmlns:a16="http://schemas.microsoft.com/office/drawing/2014/main" val="4237149618"/>
                  </a:ext>
                </a:extLst>
              </a:tr>
            </a:tbl>
          </a:graphicData>
        </a:graphic>
      </p:graphicFrame>
      <p:sp>
        <p:nvSpPr>
          <p:cNvPr id="10" name="矩形 9"/>
          <p:cNvSpPr/>
          <p:nvPr/>
        </p:nvSpPr>
        <p:spPr>
          <a:xfrm>
            <a:off x="0" y="136525"/>
            <a:ext cx="8910196" cy="461665"/>
          </a:xfrm>
          <a:prstGeom prst="rect">
            <a:avLst/>
          </a:prstGeom>
        </p:spPr>
        <p:txBody>
          <a:bodyPr wrap="none">
            <a:spAutoFit/>
          </a:bodyPr>
          <a:lstStyle/>
          <a:p>
            <a:r>
              <a:rPr lang="en-US" altLang="zh-TW" sz="2400" dirty="0"/>
              <a:t>9</a:t>
            </a:r>
            <a:r>
              <a:rPr lang="en-US" altLang="zh-TW" sz="2400" dirty="0" smtClean="0"/>
              <a:t>.</a:t>
            </a:r>
            <a:r>
              <a:rPr lang="zh-TW" altLang="en-US" sz="2400" dirty="0" smtClean="0"/>
              <a:t>發現</a:t>
            </a:r>
            <a:r>
              <a:rPr lang="en-US" altLang="zh-TW" sz="2400" dirty="0" smtClean="0"/>
              <a:t>Discovery </a:t>
            </a:r>
            <a:r>
              <a:rPr lang="zh-TW" altLang="en-US" sz="2400" dirty="0" smtClean="0"/>
              <a:t>戰術</a:t>
            </a:r>
            <a:r>
              <a:rPr lang="en-US" altLang="zh-TW" sz="2400" dirty="0" smtClean="0"/>
              <a:t>| 1.</a:t>
            </a:r>
            <a:r>
              <a:rPr lang="zh-TW" altLang="en-US" sz="2400" b="1" dirty="0" smtClean="0">
                <a:solidFill>
                  <a:srgbClr val="FF0000"/>
                </a:solidFill>
              </a:rPr>
              <a:t>帳戶發現 </a:t>
            </a:r>
            <a:r>
              <a:rPr lang="en-US" altLang="zh-TW" sz="2400" b="1" dirty="0">
                <a:solidFill>
                  <a:srgbClr val="FF0000"/>
                </a:solidFill>
              </a:rPr>
              <a:t>Account Discovery </a:t>
            </a:r>
            <a:r>
              <a:rPr lang="en-US" altLang="zh-TW" sz="2400" dirty="0" smtClean="0"/>
              <a:t>(4)</a:t>
            </a:r>
            <a:r>
              <a:rPr lang="zh-TW" altLang="en-US" sz="2400" dirty="0" smtClean="0"/>
              <a:t>技術</a:t>
            </a:r>
            <a:endParaRPr lang="en-US" altLang="zh-TW" sz="2400" dirty="0"/>
          </a:p>
        </p:txBody>
      </p:sp>
    </p:spTree>
    <p:extLst>
      <p:ext uri="{BB962C8B-B14F-4D97-AF65-F5344CB8AC3E}">
        <p14:creationId xmlns:p14="http://schemas.microsoft.com/office/powerpoint/2010/main" val="348352718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5772150" y="1825625"/>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800" b="0" i="0" u="none" strike="noStrike" cap="none" normalizeH="0" baseline="0" dirty="0">
                <a:ln>
                  <a:noFill/>
                </a:ln>
                <a:solidFill>
                  <a:schemeClr val="tx1"/>
                </a:solidFill>
                <a:effectLst/>
                <a:latin typeface="Arial" panose="020B0604020202020204" pitchFamily="34" charset="0"/>
              </a:rPr>
              <a:t/>
            </a:r>
            <a:br>
              <a:rPr kumimoji="0" lang="zh-TW" altLang="zh-TW" sz="1800" b="0" i="0" u="none" strike="noStrike" cap="none" normalizeH="0" baseline="0" dirty="0">
                <a:ln>
                  <a:noFill/>
                </a:ln>
                <a:solidFill>
                  <a:schemeClr val="tx1"/>
                </a:solidFill>
                <a:effectLst/>
                <a:latin typeface="Arial" panose="020B0604020202020204" pitchFamily="34" charset="0"/>
              </a:rPr>
            </a:br>
            <a:endParaRPr kumimoji="0" lang="zh-TW" altLang="zh-TW" sz="1800" b="0" i="0" u="none" strike="noStrike" cap="none" normalizeH="0" baseline="0" dirty="0">
              <a:ln>
                <a:noFill/>
              </a:ln>
              <a:solidFill>
                <a:schemeClr val="tx1"/>
              </a:solidFill>
              <a:effectLst/>
              <a:latin typeface="Arial" panose="020B0604020202020204" pitchFamily="34" charset="0"/>
            </a:endParaRPr>
          </a:p>
        </p:txBody>
      </p:sp>
      <p:sp>
        <p:nvSpPr>
          <p:cNvPr id="2" name="投影片編號版面配置區 1"/>
          <p:cNvSpPr>
            <a:spLocks noGrp="1"/>
          </p:cNvSpPr>
          <p:nvPr>
            <p:ph type="sldNum" sz="quarter" idx="12"/>
          </p:nvPr>
        </p:nvSpPr>
        <p:spPr/>
        <p:txBody>
          <a:bodyPr/>
          <a:lstStyle/>
          <a:p>
            <a:fld id="{D16C3A51-89D0-4E4D-AA61-5A30A561532A}" type="slidenum">
              <a:rPr lang="zh-TW" altLang="en-US" smtClean="0"/>
              <a:pPr/>
              <a:t>96</a:t>
            </a:fld>
            <a:endParaRPr lang="zh-TW" altLang="en-US"/>
          </a:p>
        </p:txBody>
      </p:sp>
      <p:sp>
        <p:nvSpPr>
          <p:cNvPr id="7" name="文字方塊 6"/>
          <p:cNvSpPr txBox="1"/>
          <p:nvPr/>
        </p:nvSpPr>
        <p:spPr>
          <a:xfrm>
            <a:off x="3657600" y="5951913"/>
            <a:ext cx="45719" cy="369332"/>
          </a:xfrm>
          <a:prstGeom prst="rect">
            <a:avLst/>
          </a:prstGeom>
          <a:noFill/>
        </p:spPr>
        <p:txBody>
          <a:bodyPr wrap="square" rtlCol="0">
            <a:spAutoFit/>
          </a:bodyPr>
          <a:lstStyle/>
          <a:p>
            <a:endParaRPr lang="zh-TW" altLang="en-US" dirty="0"/>
          </a:p>
        </p:txBody>
      </p:sp>
      <p:sp>
        <p:nvSpPr>
          <p:cNvPr id="8" name="Rectangle 1"/>
          <p:cNvSpPr>
            <a:spLocks noChangeArrowheads="1"/>
          </p:cNvSpPr>
          <p:nvPr/>
        </p:nvSpPr>
        <p:spPr bwMode="auto">
          <a:xfrm>
            <a:off x="300739" y="481301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800" b="0" i="0" u="none" strike="noStrike" cap="none" normalizeH="0" baseline="0" smtClean="0">
                <a:ln>
                  <a:noFill/>
                </a:ln>
                <a:solidFill>
                  <a:schemeClr val="tx1"/>
                </a:solidFill>
                <a:effectLst/>
                <a:latin typeface="Arial" panose="020B0604020202020204" pitchFamily="34" charset="0"/>
              </a:rPr>
              <a:t/>
            </a:r>
            <a:br>
              <a:rPr kumimoji="0" lang="zh-TW" altLang="zh-TW" sz="1800" b="0" i="0" u="none" strike="noStrike" cap="none" normalizeH="0" baseline="0" smtClean="0">
                <a:ln>
                  <a:noFill/>
                </a:ln>
                <a:solidFill>
                  <a:schemeClr val="tx1"/>
                </a:solidFill>
                <a:effectLst/>
                <a:latin typeface="Arial" panose="020B0604020202020204" pitchFamily="34" charset="0"/>
              </a:rPr>
            </a:br>
            <a:endParaRPr kumimoji="0" lang="zh-TW" altLang="zh-TW" sz="1800" b="0" i="0" u="none" strike="noStrike" cap="none" normalizeH="0" baseline="0" smtClean="0">
              <a:ln>
                <a:noFill/>
              </a:ln>
              <a:solidFill>
                <a:schemeClr val="tx1"/>
              </a:solidFill>
              <a:effectLst/>
              <a:latin typeface="Arial" panose="020B0604020202020204" pitchFamily="34" charset="0"/>
            </a:endParaRPr>
          </a:p>
        </p:txBody>
      </p:sp>
      <p:graphicFrame>
        <p:nvGraphicFramePr>
          <p:cNvPr id="9" name="表格 8"/>
          <p:cNvGraphicFramePr>
            <a:graphicFrameLocks noGrp="1"/>
          </p:cNvGraphicFramePr>
          <p:nvPr>
            <p:extLst>
              <p:ext uri="{D42A27DB-BD31-4B8C-83A1-F6EECF244321}">
                <p14:modId xmlns:p14="http://schemas.microsoft.com/office/powerpoint/2010/main" val="574334032"/>
              </p:ext>
            </p:extLst>
          </p:nvPr>
        </p:nvGraphicFramePr>
        <p:xfrm>
          <a:off x="0" y="677404"/>
          <a:ext cx="12192000" cy="4267200"/>
        </p:xfrm>
        <a:graphic>
          <a:graphicData uri="http://schemas.openxmlformats.org/drawingml/2006/table">
            <a:tbl>
              <a:tblPr/>
              <a:tblGrid>
                <a:gridCol w="1465243">
                  <a:extLst>
                    <a:ext uri="{9D8B030D-6E8A-4147-A177-3AD203B41FA5}">
                      <a16:colId xmlns:a16="http://schemas.microsoft.com/office/drawing/2014/main" val="2340207979"/>
                    </a:ext>
                  </a:extLst>
                </a:gridCol>
                <a:gridCol w="1927952">
                  <a:extLst>
                    <a:ext uri="{9D8B030D-6E8A-4147-A177-3AD203B41FA5}">
                      <a16:colId xmlns:a16="http://schemas.microsoft.com/office/drawing/2014/main" val="3916782922"/>
                    </a:ext>
                  </a:extLst>
                </a:gridCol>
                <a:gridCol w="8798805">
                  <a:extLst>
                    <a:ext uri="{9D8B030D-6E8A-4147-A177-3AD203B41FA5}">
                      <a16:colId xmlns:a16="http://schemas.microsoft.com/office/drawing/2014/main" val="3646795404"/>
                    </a:ext>
                  </a:extLst>
                </a:gridCol>
              </a:tblGrid>
              <a:tr h="0">
                <a:tc gridSpan="3">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2000" b="0" i="0" u="none" strike="noStrike" cap="none" normalizeH="0" baseline="0" dirty="0">
                          <a:ln>
                            <a:noFill/>
                          </a:ln>
                          <a:solidFill>
                            <a:srgbClr val="39434C"/>
                          </a:solidFill>
                          <a:effectLst/>
                          <a:latin typeface="Arial" panose="020B0604020202020204" pitchFamily="34" charset="0"/>
                          <a:ea typeface="Roboto-Regular"/>
                        </a:rPr>
                        <a:t>Sub-techniques </a:t>
                      </a:r>
                      <a:r>
                        <a:rPr kumimoji="0" lang="zh-TW" altLang="zh-TW" sz="2000" b="0" i="0" u="none" strike="noStrike" cap="none" normalizeH="0" baseline="0" dirty="0" smtClean="0">
                          <a:ln>
                            <a:noFill/>
                          </a:ln>
                          <a:solidFill>
                            <a:srgbClr val="39434C"/>
                          </a:solidFill>
                          <a:effectLst/>
                          <a:latin typeface="Arial" panose="020B0604020202020204" pitchFamily="34" charset="0"/>
                          <a:ea typeface="Roboto-Regular"/>
                        </a:rPr>
                        <a:t>(</a:t>
                      </a:r>
                      <a:r>
                        <a:rPr kumimoji="0" lang="en-US" altLang="zh-TW" sz="2000" b="0" i="0" u="none" strike="noStrike" cap="none" normalizeH="0" baseline="0" dirty="0" smtClean="0">
                          <a:ln>
                            <a:noFill/>
                          </a:ln>
                          <a:solidFill>
                            <a:srgbClr val="39434C"/>
                          </a:solidFill>
                          <a:effectLst/>
                          <a:latin typeface="Arial" panose="020B0604020202020204" pitchFamily="34" charset="0"/>
                          <a:ea typeface="Roboto-Regular"/>
                        </a:rPr>
                        <a:t>4</a:t>
                      </a:r>
                      <a:r>
                        <a:rPr kumimoji="0" lang="zh-TW" altLang="zh-TW" sz="2000" b="0" i="0" u="none" strike="noStrike" cap="none" normalizeH="0" baseline="0" dirty="0" smtClean="0">
                          <a:ln>
                            <a:noFill/>
                          </a:ln>
                          <a:solidFill>
                            <a:srgbClr val="39434C"/>
                          </a:solidFill>
                          <a:effectLst/>
                          <a:latin typeface="Arial" panose="020B0604020202020204" pitchFamily="34" charset="0"/>
                          <a:ea typeface="Roboto-Regular"/>
                        </a:rPr>
                        <a:t>)</a:t>
                      </a:r>
                      <a:endParaRPr kumimoji="0" lang="zh-TW" altLang="zh-TW" sz="2000" b="0" i="0" u="none" strike="noStrike" cap="none" normalizeH="0" baseline="0" dirty="0">
                        <a:ln>
                          <a:noFill/>
                        </a:ln>
                        <a:solidFill>
                          <a:srgbClr val="39434C"/>
                        </a:solidFill>
                        <a:effectLst/>
                        <a:latin typeface="Arial" panose="020B0604020202020204" pitchFamily="34" charset="0"/>
                        <a:ea typeface="Roboto-Regular"/>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0D299"/>
                    </a:solidFill>
                  </a:tcPr>
                </a:tc>
                <a:tc hMerge="1">
                  <a:txBody>
                    <a:bodyPr/>
                    <a:lstStyle/>
                    <a:p>
                      <a:pPr algn="l" fontAlgn="b"/>
                      <a:endParaRPr lang="en-US" dirty="0">
                        <a:effectLst/>
                      </a:endParaRPr>
                    </a:p>
                  </a:txBody>
                  <a:tcPr anchor="b">
                    <a:lnL w="9525" cap="flat" cmpd="sng" algn="ctr">
                      <a:solidFill>
                        <a:srgbClr val="DFDFDF"/>
                      </a:solidFill>
                      <a:prstDash val="solid"/>
                      <a:round/>
                      <a:headEnd type="none" w="med" len="med"/>
                      <a:tailEnd type="none" w="med" len="med"/>
                    </a:lnL>
                    <a:lnR>
                      <a:noFill/>
                    </a:lnR>
                    <a:lnT w="9525" cap="flat" cmpd="sng" algn="ctr">
                      <a:solidFill>
                        <a:srgbClr val="A0CD9D"/>
                      </a:solidFill>
                      <a:prstDash val="solid"/>
                      <a:round/>
                      <a:headEnd type="none" w="med" len="med"/>
                      <a:tailEnd type="none" w="med" len="med"/>
                    </a:lnT>
                    <a:lnB w="9525" cap="flat" cmpd="sng" algn="ctr">
                      <a:solidFill>
                        <a:srgbClr val="E0CC9D"/>
                      </a:solidFill>
                      <a:prstDash val="solid"/>
                      <a:round/>
                      <a:headEnd type="none" w="med" len="med"/>
                      <a:tailEnd type="none" w="med" len="med"/>
                    </a:lnB>
                  </a:tcPr>
                </a:tc>
                <a:tc hMerge="1">
                  <a:txBody>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zh-TW" sz="2000" b="0" i="0" u="none" strike="noStrike" cap="none" normalizeH="0" baseline="0" dirty="0">
                        <a:ln>
                          <a:noFill/>
                        </a:ln>
                        <a:solidFill>
                          <a:srgbClr val="39434C"/>
                        </a:solidFill>
                        <a:effectLst/>
                        <a:latin typeface="Arial" panose="020B0604020202020204" pitchFamily="34" charset="0"/>
                        <a:ea typeface="Roboto-Regular"/>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0D299"/>
                    </a:solidFill>
                  </a:tcPr>
                </a:tc>
                <a:extLst>
                  <a:ext uri="{0D108BD9-81ED-4DB2-BD59-A6C34878D82A}">
                    <a16:rowId xmlns:a16="http://schemas.microsoft.com/office/drawing/2014/main" val="2394320160"/>
                  </a:ext>
                </a:extLst>
              </a:tr>
              <a:tr h="0">
                <a:tc>
                  <a:txBody>
                    <a:bodyPr/>
                    <a:lstStyle/>
                    <a:p>
                      <a:pPr algn="l" fontAlgn="b"/>
                      <a:r>
                        <a:rPr lang="en-US" sz="2000" dirty="0">
                          <a:effectLst/>
                        </a:rPr>
                        <a:t>ID</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0D299"/>
                    </a:solidFill>
                  </a:tcPr>
                </a:tc>
                <a:tc>
                  <a:txBody>
                    <a:bodyPr/>
                    <a:lstStyle/>
                    <a:p>
                      <a:pPr algn="l" fontAlgn="b"/>
                      <a:r>
                        <a:rPr lang="en-US" sz="2000" dirty="0">
                          <a:effectLst/>
                        </a:rPr>
                        <a:t>Name</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0D299"/>
                    </a:solidFill>
                  </a:tcPr>
                </a:tc>
                <a:tc>
                  <a:txBody>
                    <a:bodyPr/>
                    <a:lstStyle/>
                    <a:p>
                      <a:pPr algn="l" fontAlgn="b"/>
                      <a:r>
                        <a:rPr lang="en-US" altLang="zh-TW" sz="2000" b="1" dirty="0" smtClean="0">
                          <a:effectLst/>
                        </a:rPr>
                        <a:t>Description</a:t>
                      </a:r>
                      <a:endParaRPr lang="en-US" sz="2000" dirty="0">
                        <a:effectLst/>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0D299"/>
                    </a:solidFill>
                  </a:tcPr>
                </a:tc>
                <a:extLst>
                  <a:ext uri="{0D108BD9-81ED-4DB2-BD59-A6C34878D82A}">
                    <a16:rowId xmlns:a16="http://schemas.microsoft.com/office/drawing/2014/main" val="1934092260"/>
                  </a:ext>
                </a:extLst>
              </a:tr>
              <a:tr h="0">
                <a:tc>
                  <a:txBody>
                    <a:bodyPr/>
                    <a:lstStyle/>
                    <a:p>
                      <a:pPr fontAlgn="t"/>
                      <a:r>
                        <a:rPr lang="en-US" altLang="zh-TW" sz="2000" dirty="0" smtClean="0">
                          <a:hlinkClick r:id="rId2"/>
                        </a:rPr>
                        <a:t>T1087.003</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0D299"/>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3"/>
                        </a:rPr>
                        <a:t>Email </a:t>
                      </a:r>
                      <a:r>
                        <a:rPr lang="en-US" altLang="zh-TW" sz="1800" b="0" i="0" u="none" strike="noStrike" kern="1200" dirty="0" smtClean="0">
                          <a:solidFill>
                            <a:schemeClr val="tx1"/>
                          </a:solidFill>
                          <a:effectLst/>
                          <a:latin typeface="+mn-lt"/>
                          <a:ea typeface="+mn-ea"/>
                          <a:cs typeface="+mn-cs"/>
                          <a:hlinkClick r:id="rId3"/>
                        </a:rPr>
                        <a:t>Account</a:t>
                      </a:r>
                      <a:endParaRPr lang="en-US" altLang="zh-TW" sz="1800" b="0" i="0" u="none" strike="noStrike" kern="1200" dirty="0" smtClean="0">
                        <a:solidFill>
                          <a:schemeClr val="tx1"/>
                        </a:solidFill>
                        <a:effectLst/>
                        <a:latin typeface="+mn-lt"/>
                        <a:ea typeface="+mn-ea"/>
                        <a:cs typeface="+mn-cs"/>
                      </a:endParaRPr>
                    </a:p>
                    <a:p>
                      <a:pPr fontAlgn="t"/>
                      <a:r>
                        <a:rPr lang="zh-TW" altLang="en-US" sz="2000" dirty="0" smtClean="0">
                          <a:effectLst/>
                        </a:rPr>
                        <a:t>電子郵件帳戶</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0D299"/>
                    </a:solidFill>
                  </a:tcPr>
                </a:tc>
                <a:tc>
                  <a:txBody>
                    <a:bodyPr/>
                    <a:lstStyle/>
                    <a:p>
                      <a:pPr marL="342900" indent="-342900" fontAlgn="t">
                        <a:buFont typeface="Wingdings" panose="05000000000000000000" pitchFamily="2" charset="2"/>
                        <a:buChar char="n"/>
                      </a:pPr>
                      <a:r>
                        <a:rPr lang="en-US" altLang="zh-TW" sz="1800" b="0" i="0" kern="1200" dirty="0" smtClean="0">
                          <a:solidFill>
                            <a:schemeClr val="tx1"/>
                          </a:solidFill>
                          <a:effectLst/>
                          <a:latin typeface="+mn-lt"/>
                          <a:ea typeface="+mn-ea"/>
                          <a:cs typeface="+mn-cs"/>
                        </a:rPr>
                        <a:t>Adversaries may attempt to get a listing of email addresses and accounts. Adversaries may try to dump Exchange address lists such as global address lists (GALs).</a:t>
                      </a:r>
                    </a:p>
                    <a:p>
                      <a:pPr marL="342900" indent="-342900" fontAlgn="t">
                        <a:buFont typeface="Wingdings" panose="05000000000000000000" pitchFamily="2" charset="2"/>
                        <a:buChar char="n"/>
                      </a:pPr>
                      <a:r>
                        <a:rPr lang="zh-TW" altLang="en-US" sz="1800" b="0" i="0" kern="1200" dirty="0" smtClean="0">
                          <a:solidFill>
                            <a:schemeClr val="tx1"/>
                          </a:solidFill>
                          <a:effectLst/>
                          <a:latin typeface="+mn-lt"/>
                          <a:ea typeface="+mn-ea"/>
                          <a:cs typeface="+mn-cs"/>
                        </a:rPr>
                        <a:t>攻擊者可能會嘗試取得電子郵件地址和帳戶的清單。攻擊者可能會嘗試轉儲 </a:t>
                      </a:r>
                      <a:r>
                        <a:rPr lang="en-US" altLang="zh-TW" sz="1800" b="0" i="0" kern="1200" dirty="0" smtClean="0">
                          <a:solidFill>
                            <a:schemeClr val="tx1"/>
                          </a:solidFill>
                          <a:effectLst/>
                          <a:latin typeface="+mn-lt"/>
                          <a:ea typeface="+mn-ea"/>
                          <a:cs typeface="+mn-cs"/>
                        </a:rPr>
                        <a:t>Exchange </a:t>
                      </a:r>
                      <a:r>
                        <a:rPr lang="zh-TW" altLang="en-US" sz="1800" b="0" i="0" kern="1200" dirty="0" smtClean="0">
                          <a:solidFill>
                            <a:schemeClr val="tx1"/>
                          </a:solidFill>
                          <a:effectLst/>
                          <a:latin typeface="+mn-lt"/>
                          <a:ea typeface="+mn-ea"/>
                          <a:cs typeface="+mn-cs"/>
                        </a:rPr>
                        <a:t>位址列表，例如全域位址列表 </a:t>
                      </a:r>
                      <a:r>
                        <a:rPr lang="en-US" altLang="zh-TW" sz="1800" b="0" i="0" kern="1200" dirty="0" smtClean="0">
                          <a:solidFill>
                            <a:schemeClr val="tx1"/>
                          </a:solidFill>
                          <a:effectLst/>
                          <a:latin typeface="+mn-lt"/>
                          <a:ea typeface="+mn-ea"/>
                          <a:cs typeface="+mn-cs"/>
                        </a:rPr>
                        <a:t>(GAL)</a:t>
                      </a:r>
                      <a:r>
                        <a:rPr lang="zh-TW" altLang="en-US" sz="1800" b="0" i="0" kern="1200" dirty="0" smtClean="0">
                          <a:solidFill>
                            <a:schemeClr val="tx1"/>
                          </a:solidFill>
                          <a:effectLst/>
                          <a:latin typeface="+mn-lt"/>
                          <a:ea typeface="+mn-ea"/>
                          <a:cs typeface="+mn-cs"/>
                        </a:rPr>
                        <a:t>。</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0D299"/>
                    </a:solidFill>
                  </a:tcPr>
                </a:tc>
                <a:extLst>
                  <a:ext uri="{0D108BD9-81ED-4DB2-BD59-A6C34878D82A}">
                    <a16:rowId xmlns:a16="http://schemas.microsoft.com/office/drawing/2014/main" val="275546879"/>
                  </a:ext>
                </a:extLst>
              </a:tr>
              <a:tr h="0">
                <a:tc>
                  <a:txBody>
                    <a:bodyPr/>
                    <a:lstStyle/>
                    <a:p>
                      <a:pPr fontAlgn="t"/>
                      <a:r>
                        <a:rPr lang="en-US" altLang="zh-TW" sz="2000" dirty="0" smtClean="0">
                          <a:hlinkClick r:id="rId4"/>
                        </a:rPr>
                        <a:t>T1087.004</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0D299"/>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5"/>
                        </a:rPr>
                        <a:t>Cloud </a:t>
                      </a:r>
                      <a:r>
                        <a:rPr lang="en-US" altLang="zh-TW" sz="1800" b="0" i="0" u="none" strike="noStrike" kern="1200" dirty="0" smtClean="0">
                          <a:solidFill>
                            <a:schemeClr val="tx1"/>
                          </a:solidFill>
                          <a:effectLst/>
                          <a:latin typeface="+mn-lt"/>
                          <a:ea typeface="+mn-ea"/>
                          <a:cs typeface="+mn-cs"/>
                          <a:hlinkClick r:id="rId5"/>
                        </a:rPr>
                        <a:t>Account</a:t>
                      </a:r>
                      <a:endParaRPr lang="en-US" altLang="zh-TW" sz="1800" b="0" i="0" u="none" strike="noStrike" kern="1200" dirty="0" smtClean="0">
                        <a:solidFill>
                          <a:schemeClr val="tx1"/>
                        </a:solidFill>
                        <a:effectLst/>
                        <a:latin typeface="+mn-lt"/>
                        <a:ea typeface="+mn-ea"/>
                        <a:cs typeface="+mn-cs"/>
                      </a:endParaRPr>
                    </a:p>
                    <a:p>
                      <a:pPr fontAlgn="t"/>
                      <a:r>
                        <a:rPr lang="zh-TW" altLang="en-US" sz="2000" dirty="0" smtClean="0">
                          <a:effectLst/>
                        </a:rPr>
                        <a:t>雲端帳戶</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0D299"/>
                    </a:solidFill>
                  </a:tcPr>
                </a:tc>
                <a:tc>
                  <a:txBody>
                    <a:bodyPr/>
                    <a:lstStyle/>
                    <a:p>
                      <a:pPr marL="342900" indent="-342900" fontAlgn="t">
                        <a:buFont typeface="Wingdings" panose="05000000000000000000" pitchFamily="2" charset="2"/>
                        <a:buChar char="n"/>
                      </a:pPr>
                      <a:r>
                        <a:rPr lang="en-US" altLang="zh-TW" sz="1800" b="0" i="0" kern="1200" dirty="0" smtClean="0">
                          <a:solidFill>
                            <a:schemeClr val="tx1"/>
                          </a:solidFill>
                          <a:effectLst/>
                          <a:latin typeface="+mn-lt"/>
                          <a:ea typeface="+mn-ea"/>
                          <a:cs typeface="+mn-cs"/>
                        </a:rPr>
                        <a:t>Adversaries may attempt to get a listing of cloud accounts. Cloud accounts are those created and configured by an organization for use by users, remote support, services, or for administration of resources within a cloud service provider or SaaS application.</a:t>
                      </a:r>
                    </a:p>
                    <a:p>
                      <a:pPr marL="342900" indent="-342900" fontAlgn="t">
                        <a:buFont typeface="Wingdings" panose="05000000000000000000" pitchFamily="2" charset="2"/>
                        <a:buChar char="n"/>
                      </a:pPr>
                      <a:r>
                        <a:rPr lang="zh-TW" altLang="en-US" sz="1800" b="0" i="0" kern="1200" dirty="0" smtClean="0">
                          <a:solidFill>
                            <a:schemeClr val="tx1"/>
                          </a:solidFill>
                          <a:effectLst/>
                          <a:latin typeface="+mn-lt"/>
                          <a:ea typeface="+mn-ea"/>
                          <a:cs typeface="+mn-cs"/>
                        </a:rPr>
                        <a:t>攻擊者可能會嘗試取得雲端帳戶清單。雲端帳戶是由組織建立和配置的帳戶，供使用者、遠端支援、服務使用，或用於管理雲端服務提供者或 </a:t>
                      </a:r>
                      <a:r>
                        <a:rPr lang="en-US" altLang="zh-TW" sz="1800" b="0" i="0" kern="1200" dirty="0" smtClean="0">
                          <a:solidFill>
                            <a:schemeClr val="tx1"/>
                          </a:solidFill>
                          <a:effectLst/>
                          <a:latin typeface="+mn-lt"/>
                          <a:ea typeface="+mn-ea"/>
                          <a:cs typeface="+mn-cs"/>
                        </a:rPr>
                        <a:t>SaaS </a:t>
                      </a:r>
                      <a:r>
                        <a:rPr lang="zh-TW" altLang="en-US" sz="1800" b="0" i="0" kern="1200" dirty="0" smtClean="0">
                          <a:solidFill>
                            <a:schemeClr val="tx1"/>
                          </a:solidFill>
                          <a:effectLst/>
                          <a:latin typeface="+mn-lt"/>
                          <a:ea typeface="+mn-ea"/>
                          <a:cs typeface="+mn-cs"/>
                        </a:rPr>
                        <a:t>應用程式內的資源。</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0D299"/>
                    </a:solidFill>
                  </a:tcPr>
                </a:tc>
                <a:extLst>
                  <a:ext uri="{0D108BD9-81ED-4DB2-BD59-A6C34878D82A}">
                    <a16:rowId xmlns:a16="http://schemas.microsoft.com/office/drawing/2014/main" val="2380672352"/>
                  </a:ext>
                </a:extLst>
              </a:tr>
            </a:tbl>
          </a:graphicData>
        </a:graphic>
      </p:graphicFrame>
      <p:sp>
        <p:nvSpPr>
          <p:cNvPr id="10" name="矩形 9"/>
          <p:cNvSpPr/>
          <p:nvPr/>
        </p:nvSpPr>
        <p:spPr>
          <a:xfrm>
            <a:off x="0" y="136525"/>
            <a:ext cx="8910196" cy="461665"/>
          </a:xfrm>
          <a:prstGeom prst="rect">
            <a:avLst/>
          </a:prstGeom>
        </p:spPr>
        <p:txBody>
          <a:bodyPr wrap="none">
            <a:spAutoFit/>
          </a:bodyPr>
          <a:lstStyle/>
          <a:p>
            <a:r>
              <a:rPr lang="en-US" altLang="zh-TW" sz="2400" dirty="0"/>
              <a:t>9</a:t>
            </a:r>
            <a:r>
              <a:rPr lang="en-US" altLang="zh-TW" sz="2400" dirty="0" smtClean="0"/>
              <a:t>.</a:t>
            </a:r>
            <a:r>
              <a:rPr lang="zh-TW" altLang="en-US" sz="2400" dirty="0" smtClean="0"/>
              <a:t>發現</a:t>
            </a:r>
            <a:r>
              <a:rPr lang="en-US" altLang="zh-TW" sz="2400" dirty="0" smtClean="0"/>
              <a:t>Discovery </a:t>
            </a:r>
            <a:r>
              <a:rPr lang="zh-TW" altLang="en-US" sz="2400" dirty="0" smtClean="0"/>
              <a:t>戰術</a:t>
            </a:r>
            <a:r>
              <a:rPr lang="en-US" altLang="zh-TW" sz="2400" dirty="0" smtClean="0"/>
              <a:t>| 1.</a:t>
            </a:r>
            <a:r>
              <a:rPr lang="zh-TW" altLang="en-US" sz="2400" b="1" dirty="0" smtClean="0">
                <a:solidFill>
                  <a:srgbClr val="FF0000"/>
                </a:solidFill>
              </a:rPr>
              <a:t>帳戶發現 </a:t>
            </a:r>
            <a:r>
              <a:rPr lang="en-US" altLang="zh-TW" sz="2400" b="1" dirty="0">
                <a:solidFill>
                  <a:srgbClr val="FF0000"/>
                </a:solidFill>
              </a:rPr>
              <a:t>Account Discovery </a:t>
            </a:r>
            <a:r>
              <a:rPr lang="en-US" altLang="zh-TW" sz="2400" dirty="0" smtClean="0"/>
              <a:t>(4)</a:t>
            </a:r>
            <a:r>
              <a:rPr lang="zh-TW" altLang="en-US" sz="2400" dirty="0" smtClean="0"/>
              <a:t>技術</a:t>
            </a:r>
            <a:endParaRPr lang="en-US" altLang="zh-TW" sz="2400" dirty="0"/>
          </a:p>
        </p:txBody>
      </p:sp>
    </p:spTree>
    <p:extLst>
      <p:ext uri="{BB962C8B-B14F-4D97-AF65-F5344CB8AC3E}">
        <p14:creationId xmlns:p14="http://schemas.microsoft.com/office/powerpoint/2010/main" val="193691886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p:cNvGraphicFramePr>
            <a:graphicFrameLocks noGrp="1"/>
          </p:cNvGraphicFramePr>
          <p:nvPr>
            <p:extLst>
              <p:ext uri="{D42A27DB-BD31-4B8C-83A1-F6EECF244321}">
                <p14:modId xmlns:p14="http://schemas.microsoft.com/office/powerpoint/2010/main" val="1489231549"/>
              </p:ext>
            </p:extLst>
          </p:nvPr>
        </p:nvGraphicFramePr>
        <p:xfrm>
          <a:off x="6878656" y="3834066"/>
          <a:ext cx="4918825" cy="2377440"/>
        </p:xfrm>
        <a:graphic>
          <a:graphicData uri="http://schemas.openxmlformats.org/drawingml/2006/table">
            <a:tbl>
              <a:tblPr/>
              <a:tblGrid>
                <a:gridCol w="1849562">
                  <a:extLst>
                    <a:ext uri="{9D8B030D-6E8A-4147-A177-3AD203B41FA5}">
                      <a16:colId xmlns:a16="http://schemas.microsoft.com/office/drawing/2014/main" val="2340207979"/>
                    </a:ext>
                  </a:extLst>
                </a:gridCol>
                <a:gridCol w="3069263">
                  <a:extLst>
                    <a:ext uri="{9D8B030D-6E8A-4147-A177-3AD203B41FA5}">
                      <a16:colId xmlns:a16="http://schemas.microsoft.com/office/drawing/2014/main" val="3916782922"/>
                    </a:ext>
                  </a:extLst>
                </a:gridCol>
              </a:tblGrid>
              <a:tr h="0">
                <a:tc gridSpan="2">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2000" b="0" i="0" u="none" strike="noStrike" cap="none" normalizeH="0" baseline="0" dirty="0">
                          <a:ln>
                            <a:noFill/>
                          </a:ln>
                          <a:solidFill>
                            <a:srgbClr val="39434C"/>
                          </a:solidFill>
                          <a:effectLst/>
                          <a:latin typeface="Arial" panose="020B0604020202020204" pitchFamily="34" charset="0"/>
                          <a:ea typeface="Roboto-Regular"/>
                        </a:rPr>
                        <a:t>Sub-techniques </a:t>
                      </a:r>
                      <a:r>
                        <a:rPr kumimoji="0" lang="zh-TW" altLang="zh-TW" sz="2000" b="0" i="0" u="none" strike="noStrike" cap="none" normalizeH="0" baseline="0" dirty="0" smtClean="0">
                          <a:ln>
                            <a:noFill/>
                          </a:ln>
                          <a:solidFill>
                            <a:srgbClr val="39434C"/>
                          </a:solidFill>
                          <a:effectLst/>
                          <a:latin typeface="Arial" panose="020B0604020202020204" pitchFamily="34" charset="0"/>
                          <a:ea typeface="Roboto-Regular"/>
                        </a:rPr>
                        <a:t>(</a:t>
                      </a:r>
                      <a:r>
                        <a:rPr kumimoji="0" lang="en-US" altLang="zh-TW" sz="2000" b="0" i="0" u="none" strike="noStrike" cap="none" normalizeH="0" baseline="0" dirty="0" smtClean="0">
                          <a:ln>
                            <a:noFill/>
                          </a:ln>
                          <a:solidFill>
                            <a:srgbClr val="39434C"/>
                          </a:solidFill>
                          <a:effectLst/>
                          <a:latin typeface="Arial" panose="020B0604020202020204" pitchFamily="34" charset="0"/>
                          <a:ea typeface="Roboto-Regular"/>
                        </a:rPr>
                        <a:t>4</a:t>
                      </a:r>
                      <a:r>
                        <a:rPr kumimoji="0" lang="zh-TW" altLang="zh-TW" sz="2000" b="0" i="0" u="none" strike="noStrike" cap="none" normalizeH="0" baseline="0" dirty="0" smtClean="0">
                          <a:ln>
                            <a:noFill/>
                          </a:ln>
                          <a:solidFill>
                            <a:srgbClr val="39434C"/>
                          </a:solidFill>
                          <a:effectLst/>
                          <a:latin typeface="Arial" panose="020B0604020202020204" pitchFamily="34" charset="0"/>
                          <a:ea typeface="Roboto-Regular"/>
                        </a:rPr>
                        <a:t>)</a:t>
                      </a:r>
                      <a:endParaRPr kumimoji="0" lang="zh-TW" altLang="zh-TW" sz="2000" b="0" i="0" u="none" strike="noStrike" cap="none" normalizeH="0" baseline="0" dirty="0">
                        <a:ln>
                          <a:noFill/>
                        </a:ln>
                        <a:solidFill>
                          <a:srgbClr val="39434C"/>
                        </a:solidFill>
                        <a:effectLst/>
                        <a:latin typeface="Arial" panose="020B0604020202020204" pitchFamily="34" charset="0"/>
                        <a:ea typeface="Roboto-Regular"/>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l" fontAlgn="b"/>
                      <a:endParaRPr lang="en-US" dirty="0">
                        <a:effectLst/>
                      </a:endParaRPr>
                    </a:p>
                  </a:txBody>
                  <a:tcPr anchor="b">
                    <a:lnL w="9525" cap="flat" cmpd="sng" algn="ctr">
                      <a:solidFill>
                        <a:srgbClr val="DFDFDF"/>
                      </a:solidFill>
                      <a:prstDash val="solid"/>
                      <a:round/>
                      <a:headEnd type="none" w="med" len="med"/>
                      <a:tailEnd type="none" w="med" len="med"/>
                    </a:lnL>
                    <a:lnR>
                      <a:noFill/>
                    </a:lnR>
                    <a:lnT w="9525" cap="flat" cmpd="sng" algn="ctr">
                      <a:solidFill>
                        <a:srgbClr val="A0CD9D"/>
                      </a:solidFill>
                      <a:prstDash val="solid"/>
                      <a:round/>
                      <a:headEnd type="none" w="med" len="med"/>
                      <a:tailEnd type="none" w="med" len="med"/>
                    </a:lnT>
                    <a:lnB w="9525" cap="flat" cmpd="sng" algn="ctr">
                      <a:solidFill>
                        <a:srgbClr val="E0CC9D"/>
                      </a:solidFill>
                      <a:prstDash val="solid"/>
                      <a:round/>
                      <a:headEnd type="none" w="med" len="med"/>
                      <a:tailEnd type="none" w="med" len="med"/>
                    </a:lnB>
                  </a:tcPr>
                </a:tc>
                <a:extLst>
                  <a:ext uri="{0D108BD9-81ED-4DB2-BD59-A6C34878D82A}">
                    <a16:rowId xmlns:a16="http://schemas.microsoft.com/office/drawing/2014/main" val="2394320160"/>
                  </a:ext>
                </a:extLst>
              </a:tr>
              <a:tr h="0">
                <a:tc>
                  <a:txBody>
                    <a:bodyPr/>
                    <a:lstStyle/>
                    <a:p>
                      <a:pPr algn="l" fontAlgn="b"/>
                      <a:r>
                        <a:rPr lang="en-US" sz="2000" dirty="0">
                          <a:effectLst/>
                        </a:rPr>
                        <a:t>ID</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2000" dirty="0">
                          <a:effectLst/>
                        </a:rPr>
                        <a:t>Name</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34092260"/>
                  </a:ext>
                </a:extLst>
              </a:tr>
              <a:tr h="0">
                <a:tc>
                  <a:txBody>
                    <a:bodyPr/>
                    <a:lstStyle/>
                    <a:p>
                      <a:pPr fontAlgn="t"/>
                      <a:r>
                        <a:rPr lang="en-US" altLang="zh-TW" sz="2000" dirty="0" smtClean="0">
                          <a:hlinkClick r:id="rId2"/>
                        </a:rPr>
                        <a:t>T1087.001</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US" altLang="zh-TW" sz="1800" b="0" i="0" u="none" strike="noStrike" kern="1200" dirty="0" smtClean="0">
                          <a:solidFill>
                            <a:schemeClr val="tx1"/>
                          </a:solidFill>
                          <a:effectLst/>
                          <a:latin typeface="+mn-lt"/>
                          <a:ea typeface="+mn-ea"/>
                          <a:cs typeface="+mn-cs"/>
                          <a:hlinkClick r:id="rId3"/>
                        </a:rPr>
                        <a:t>Local Account</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31283260"/>
                  </a:ext>
                </a:extLst>
              </a:tr>
              <a:tr h="0">
                <a:tc>
                  <a:txBody>
                    <a:bodyPr/>
                    <a:lstStyle/>
                    <a:p>
                      <a:pPr fontAlgn="t"/>
                      <a:r>
                        <a:rPr lang="en-US" altLang="zh-TW" sz="2000" dirty="0" smtClean="0">
                          <a:hlinkClick r:id="rId4"/>
                        </a:rPr>
                        <a:t>T1087.002</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US" altLang="zh-TW" sz="1800" b="0" i="0" u="none" strike="noStrike" kern="1200" dirty="0" smtClean="0">
                          <a:solidFill>
                            <a:schemeClr val="tx1"/>
                          </a:solidFill>
                          <a:effectLst/>
                          <a:latin typeface="+mn-lt"/>
                          <a:ea typeface="+mn-ea"/>
                          <a:cs typeface="+mn-cs"/>
                          <a:hlinkClick r:id="rId5"/>
                        </a:rPr>
                        <a:t>Domain Account</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37149618"/>
                  </a:ext>
                </a:extLst>
              </a:tr>
              <a:tr h="0">
                <a:tc>
                  <a:txBody>
                    <a:bodyPr/>
                    <a:lstStyle/>
                    <a:p>
                      <a:pPr fontAlgn="t"/>
                      <a:r>
                        <a:rPr lang="en-US" altLang="zh-TW" sz="2000" dirty="0" smtClean="0">
                          <a:hlinkClick r:id="rId6"/>
                        </a:rPr>
                        <a:t>T1087.003</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US" altLang="zh-TW" sz="1800" b="0" i="0" u="none" strike="noStrike" kern="1200" dirty="0" smtClean="0">
                          <a:solidFill>
                            <a:schemeClr val="tx1"/>
                          </a:solidFill>
                          <a:effectLst/>
                          <a:latin typeface="+mn-lt"/>
                          <a:ea typeface="+mn-ea"/>
                          <a:cs typeface="+mn-cs"/>
                          <a:hlinkClick r:id="rId7"/>
                        </a:rPr>
                        <a:t>Email Account</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5546879"/>
                  </a:ext>
                </a:extLst>
              </a:tr>
              <a:tr h="0">
                <a:tc>
                  <a:txBody>
                    <a:bodyPr/>
                    <a:lstStyle/>
                    <a:p>
                      <a:pPr fontAlgn="t"/>
                      <a:r>
                        <a:rPr lang="en-US" altLang="zh-TW" sz="2000" dirty="0" smtClean="0">
                          <a:hlinkClick r:id="rId8"/>
                        </a:rPr>
                        <a:t>T1087.004</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US" altLang="zh-TW" sz="1800" b="0" i="0" u="none" strike="noStrike" kern="1200" dirty="0" smtClean="0">
                          <a:solidFill>
                            <a:schemeClr val="tx1"/>
                          </a:solidFill>
                          <a:effectLst/>
                          <a:latin typeface="+mn-lt"/>
                          <a:ea typeface="+mn-ea"/>
                          <a:cs typeface="+mn-cs"/>
                          <a:hlinkClick r:id="rId9"/>
                        </a:rPr>
                        <a:t>Cloud Account</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80672352"/>
                  </a:ext>
                </a:extLst>
              </a:tr>
            </a:tbl>
          </a:graphicData>
        </a:graphic>
      </p:graphicFrame>
      <p:sp>
        <p:nvSpPr>
          <p:cNvPr id="4" name="矩形 3"/>
          <p:cNvSpPr/>
          <p:nvPr/>
        </p:nvSpPr>
        <p:spPr>
          <a:xfrm>
            <a:off x="0" y="136525"/>
            <a:ext cx="8910196" cy="461665"/>
          </a:xfrm>
          <a:prstGeom prst="rect">
            <a:avLst/>
          </a:prstGeom>
        </p:spPr>
        <p:txBody>
          <a:bodyPr wrap="none">
            <a:spAutoFit/>
          </a:bodyPr>
          <a:lstStyle/>
          <a:p>
            <a:r>
              <a:rPr lang="en-US" altLang="zh-TW" sz="2400" dirty="0"/>
              <a:t>9</a:t>
            </a:r>
            <a:r>
              <a:rPr lang="en-US" altLang="zh-TW" sz="2400" dirty="0" smtClean="0"/>
              <a:t>.</a:t>
            </a:r>
            <a:r>
              <a:rPr lang="zh-TW" altLang="en-US" sz="2400" dirty="0" smtClean="0"/>
              <a:t>發現</a:t>
            </a:r>
            <a:r>
              <a:rPr lang="en-US" altLang="zh-TW" sz="2400" dirty="0" smtClean="0"/>
              <a:t>Discovery </a:t>
            </a:r>
            <a:r>
              <a:rPr lang="zh-TW" altLang="en-US" sz="2400" dirty="0" smtClean="0"/>
              <a:t>戰術</a:t>
            </a:r>
            <a:r>
              <a:rPr lang="en-US" altLang="zh-TW" sz="2400" dirty="0" smtClean="0"/>
              <a:t>| 1.</a:t>
            </a:r>
            <a:r>
              <a:rPr lang="zh-TW" altLang="en-US" sz="2400" b="1" dirty="0" smtClean="0">
                <a:solidFill>
                  <a:srgbClr val="FF0000"/>
                </a:solidFill>
              </a:rPr>
              <a:t>帳戶發現 </a:t>
            </a:r>
            <a:r>
              <a:rPr lang="en-US" altLang="zh-TW" sz="2400" b="1" dirty="0">
                <a:solidFill>
                  <a:srgbClr val="FF0000"/>
                </a:solidFill>
              </a:rPr>
              <a:t>Account Discovery </a:t>
            </a:r>
            <a:r>
              <a:rPr lang="en-US" altLang="zh-TW" sz="2400" dirty="0" smtClean="0"/>
              <a:t>(4)</a:t>
            </a:r>
            <a:r>
              <a:rPr lang="zh-TW" altLang="en-US" sz="2400" dirty="0" smtClean="0"/>
              <a:t>技術</a:t>
            </a:r>
            <a:endParaRPr lang="en-US" altLang="zh-TW" sz="2400" dirty="0"/>
          </a:p>
        </p:txBody>
      </p:sp>
      <p:sp>
        <p:nvSpPr>
          <p:cNvPr id="5" name="矩形 4"/>
          <p:cNvSpPr/>
          <p:nvPr/>
        </p:nvSpPr>
        <p:spPr>
          <a:xfrm>
            <a:off x="133593" y="598190"/>
            <a:ext cx="6591336" cy="6463308"/>
          </a:xfrm>
          <a:prstGeom prst="rect">
            <a:avLst/>
          </a:prstGeom>
        </p:spPr>
        <p:txBody>
          <a:bodyPr wrap="square">
            <a:spAutoFit/>
          </a:bodyPr>
          <a:lstStyle/>
          <a:p>
            <a:pPr marL="285750" indent="-285750">
              <a:buFont typeface="Wingdings" panose="05000000000000000000" pitchFamily="2" charset="2"/>
              <a:buChar char="n"/>
            </a:pPr>
            <a:r>
              <a:rPr lang="en-US" altLang="zh-TW" dirty="0"/>
              <a:t>Adversaries(</a:t>
            </a:r>
            <a:r>
              <a:rPr lang="zh-TW" altLang="en-US" dirty="0"/>
              <a:t>攻擊者</a:t>
            </a:r>
            <a:r>
              <a:rPr lang="en-US" altLang="zh-TW" dirty="0"/>
              <a:t>)</a:t>
            </a:r>
            <a:r>
              <a:rPr lang="zh-TW" altLang="en-US" dirty="0" smtClean="0"/>
              <a:t>可能</a:t>
            </a:r>
            <a:r>
              <a:rPr lang="zh-TW" altLang="en-US" dirty="0"/>
              <a:t>會嘗試取得系統上或受感染環境中的有效帳戶、使用者名稱或電子郵件地址清單。這些資訊可以幫助對手確定存在哪些帳戶，從而有助於後續行為，例如暴力破解、魚叉式網路釣魚攻擊或帳戶接管（例如，有效帳戶）</a:t>
            </a:r>
            <a:r>
              <a:rPr lang="zh-TW" altLang="en-US" dirty="0" smtClean="0"/>
              <a:t>。</a:t>
            </a:r>
            <a:endParaRPr lang="en-US" altLang="zh-TW" dirty="0" smtClean="0"/>
          </a:p>
          <a:p>
            <a:pPr marL="285750" indent="-285750">
              <a:buFont typeface="Wingdings" panose="05000000000000000000" pitchFamily="2" charset="2"/>
              <a:buChar char="n"/>
            </a:pPr>
            <a:r>
              <a:rPr lang="en-US" altLang="zh-TW" dirty="0" smtClean="0"/>
              <a:t>Adversaries</a:t>
            </a:r>
            <a:r>
              <a:rPr lang="zh-TW" altLang="en-US" dirty="0" smtClean="0"/>
              <a:t>可能</a:t>
            </a:r>
            <a:r>
              <a:rPr lang="zh-TW" altLang="en-US" dirty="0"/>
              <a:t>會使用多種方法來列舉帳戶，包括濫用現有工具、內建命令以及可能洩露目標環境中的帳戶名稱和角色或權限的錯誤配置</a:t>
            </a:r>
            <a:r>
              <a:rPr lang="zh-TW" altLang="en-US" dirty="0" smtClean="0"/>
              <a:t>。</a:t>
            </a:r>
            <a:endParaRPr lang="en-US" altLang="zh-TW" dirty="0" smtClean="0"/>
          </a:p>
          <a:p>
            <a:pPr marL="285750" indent="-285750">
              <a:buFont typeface="Wingdings" panose="05000000000000000000" pitchFamily="2" charset="2"/>
              <a:buChar char="n"/>
            </a:pPr>
            <a:r>
              <a:rPr lang="zh-TW" altLang="en-US" dirty="0" smtClean="0"/>
              <a:t>例如</a:t>
            </a:r>
            <a:r>
              <a:rPr lang="zh-TW" altLang="en-US" dirty="0"/>
              <a:t>，雲端環境通常提供易於存取的介面來取得使用者清單。在主機上，攻擊者可以使用預設的</a:t>
            </a:r>
            <a:r>
              <a:rPr lang="en-US" altLang="zh-TW" dirty="0"/>
              <a:t>PowerShell</a:t>
            </a:r>
            <a:r>
              <a:rPr lang="zh-TW" altLang="en-US" dirty="0"/>
              <a:t>和其他命令列功能來識別帳戶。有關電子郵件地址和帳戶的資訊也可以透過搜尋受感染系統的文件來提取</a:t>
            </a:r>
            <a:r>
              <a:rPr lang="zh-TW" altLang="en-US" dirty="0" smtClean="0"/>
              <a:t>。</a:t>
            </a:r>
            <a:endParaRPr lang="en-US" altLang="zh-TW" dirty="0" smtClean="0"/>
          </a:p>
          <a:p>
            <a:pPr marL="285750" indent="-285750">
              <a:buFont typeface="Wingdings" panose="05000000000000000000" pitchFamily="2" charset="2"/>
              <a:buChar char="n"/>
            </a:pPr>
            <a:r>
              <a:rPr lang="en-US" altLang="zh-TW" dirty="0" smtClean="0"/>
              <a:t>Adversaries </a:t>
            </a:r>
            <a:r>
              <a:rPr lang="en-US" altLang="zh-TW" dirty="0"/>
              <a:t>may use several methods to enumerate accounts, including abuse of existing tools, built-in commands, and potential misconfigurations that leak account names and roles or permissions in the targeted </a:t>
            </a:r>
            <a:r>
              <a:rPr lang="en-US" altLang="zh-TW" dirty="0" smtClean="0"/>
              <a:t>environment.</a:t>
            </a:r>
          </a:p>
          <a:p>
            <a:pPr marL="285750" indent="-285750">
              <a:buFont typeface="Wingdings" panose="05000000000000000000" pitchFamily="2" charset="2"/>
              <a:buChar char="n"/>
            </a:pPr>
            <a:r>
              <a:rPr lang="en-US" altLang="zh-TW" dirty="0" smtClean="0"/>
              <a:t>For </a:t>
            </a:r>
            <a:r>
              <a:rPr lang="en-US" altLang="zh-TW" dirty="0"/>
              <a:t>examples, cloud environments typically provide easily accessible interfaces to obtain user lists. On hosts, adversaries can use default PowerShell and other command line functionality to identify accounts. Information about email addresses and accounts may also be extracted by searching an infected system’s files</a:t>
            </a:r>
            <a:r>
              <a:rPr lang="en-US" altLang="zh-TW" dirty="0" smtClean="0"/>
              <a:t>.</a:t>
            </a:r>
            <a:endParaRPr lang="en-US" altLang="zh-TW" dirty="0"/>
          </a:p>
        </p:txBody>
      </p:sp>
      <p:sp>
        <p:nvSpPr>
          <p:cNvPr id="6" name="矩形 5"/>
          <p:cNvSpPr/>
          <p:nvPr/>
        </p:nvSpPr>
        <p:spPr>
          <a:xfrm>
            <a:off x="6858522" y="985021"/>
            <a:ext cx="4938959" cy="2739211"/>
          </a:xfrm>
          <a:prstGeom prst="rect">
            <a:avLst/>
          </a:prstGeom>
          <a:solidFill>
            <a:srgbClr val="80D299"/>
          </a:solidFill>
        </p:spPr>
        <p:txBody>
          <a:bodyPr wrap="square">
            <a:spAutoFit/>
          </a:bodyPr>
          <a:lstStyle/>
          <a:p>
            <a:r>
              <a:rPr lang="en-US" altLang="zh-TW" sz="1400" b="1" dirty="0">
                <a:latin typeface="Roboto-Regular"/>
              </a:rPr>
              <a:t>ID: T1087</a:t>
            </a:r>
          </a:p>
          <a:p>
            <a:r>
              <a:rPr lang="en-US" altLang="zh-TW" sz="1400" b="1" dirty="0" smtClean="0">
                <a:latin typeface="Roboto-Regular"/>
              </a:rPr>
              <a:t>Sub-techniques : </a:t>
            </a:r>
            <a:r>
              <a:rPr lang="en-US" altLang="zh-TW" sz="1400" dirty="0" smtClean="0">
                <a:hlinkClick r:id="rId2"/>
              </a:rPr>
              <a:t>T1087.001</a:t>
            </a:r>
            <a:r>
              <a:rPr lang="en-US" altLang="zh-TW" sz="1400" dirty="0"/>
              <a:t>, </a:t>
            </a:r>
            <a:r>
              <a:rPr lang="en-US" altLang="zh-TW" sz="1400" dirty="0">
                <a:hlinkClick r:id="rId4"/>
              </a:rPr>
              <a:t>T1087.002</a:t>
            </a:r>
            <a:r>
              <a:rPr lang="en-US" altLang="zh-TW" sz="1400" dirty="0"/>
              <a:t>, </a:t>
            </a:r>
            <a:r>
              <a:rPr lang="en-US" altLang="zh-TW" sz="1400" dirty="0">
                <a:hlinkClick r:id="rId6"/>
              </a:rPr>
              <a:t>T1087.003</a:t>
            </a:r>
            <a:r>
              <a:rPr lang="en-US" altLang="zh-TW" sz="1400" dirty="0"/>
              <a:t>, </a:t>
            </a:r>
            <a:r>
              <a:rPr lang="en-US" altLang="zh-TW" sz="1400" dirty="0" smtClean="0">
                <a:hlinkClick r:id="rId8"/>
              </a:rPr>
              <a:t>T1087.004</a:t>
            </a:r>
            <a:endParaRPr lang="en-US" altLang="zh-TW" sz="1400" dirty="0" smtClean="0"/>
          </a:p>
          <a:p>
            <a:r>
              <a:rPr lang="en-US" altLang="zh-TW" sz="1400" b="1" dirty="0" smtClean="0">
                <a:latin typeface="Roboto-Regular"/>
              </a:rPr>
              <a:t>Tactic</a:t>
            </a:r>
            <a:r>
              <a:rPr lang="en-US" altLang="zh-TW" sz="1400" b="1" dirty="0">
                <a:latin typeface="Roboto-Regular"/>
              </a:rPr>
              <a:t>: </a:t>
            </a:r>
            <a:r>
              <a:rPr lang="en-US" altLang="zh-TW" sz="1400" dirty="0">
                <a:hlinkClick r:id="rId10"/>
              </a:rPr>
              <a:t>Discovery</a:t>
            </a:r>
            <a:r>
              <a:rPr lang="en-US" altLang="zh-TW" dirty="0">
                <a:hlinkClick r:id="rId10"/>
              </a:rPr>
              <a:t> </a:t>
            </a:r>
            <a:endParaRPr lang="en-US" altLang="zh-TW" dirty="0" smtClean="0"/>
          </a:p>
          <a:p>
            <a:r>
              <a:rPr lang="en-US" altLang="zh-TW" sz="1400" b="1" dirty="0" smtClean="0">
                <a:latin typeface="Roboto-Regular"/>
              </a:rPr>
              <a:t>Platforms</a:t>
            </a:r>
            <a:r>
              <a:rPr lang="en-US" altLang="zh-TW" sz="1400" b="1" dirty="0">
                <a:latin typeface="Roboto-Regular"/>
              </a:rPr>
              <a:t>: Azure AD, Google Workspace, IaaS, Linux, Office 365, SaaS, Windows, </a:t>
            </a:r>
            <a:r>
              <a:rPr lang="en-US" altLang="zh-TW" sz="1400" b="1" dirty="0" err="1">
                <a:latin typeface="Roboto-Regular"/>
              </a:rPr>
              <a:t>macOS</a:t>
            </a:r>
            <a:endParaRPr lang="en-US" altLang="zh-TW" sz="1400" b="1" dirty="0">
              <a:latin typeface="Roboto-Regular"/>
            </a:endParaRPr>
          </a:p>
          <a:p>
            <a:r>
              <a:rPr lang="en-US" altLang="zh-TW" sz="1400" b="1" dirty="0">
                <a:latin typeface="Roboto-Regular"/>
              </a:rPr>
              <a:t>Contributors: Daniel </a:t>
            </a:r>
            <a:r>
              <a:rPr lang="en-US" altLang="zh-TW" sz="1400" b="1" dirty="0" err="1">
                <a:latin typeface="Roboto-Regular"/>
              </a:rPr>
              <a:t>Stepanic</a:t>
            </a:r>
            <a:r>
              <a:rPr lang="en-US" altLang="zh-TW" sz="1400" b="1" dirty="0">
                <a:latin typeface="Roboto-Regular"/>
              </a:rPr>
              <a:t>, Elastic; Microsoft Threat Intelligence Center (MSTIC); Travis Smith, Tripwire</a:t>
            </a:r>
          </a:p>
          <a:p>
            <a:r>
              <a:rPr lang="en-US" altLang="zh-TW" sz="1400" b="1" dirty="0">
                <a:latin typeface="Roboto-Regular"/>
              </a:rPr>
              <a:t>Version: 2.4</a:t>
            </a:r>
          </a:p>
          <a:p>
            <a:r>
              <a:rPr lang="en-US" altLang="zh-TW" sz="1400" b="1" dirty="0">
                <a:latin typeface="Roboto-Regular"/>
              </a:rPr>
              <a:t>Created: 31 May 2017</a:t>
            </a:r>
          </a:p>
          <a:p>
            <a:r>
              <a:rPr lang="en-US" altLang="zh-TW" sz="1400" b="1" dirty="0">
                <a:latin typeface="Roboto-Regular"/>
              </a:rPr>
              <a:t>Last Modified: 15 April </a:t>
            </a:r>
            <a:r>
              <a:rPr lang="en-US" altLang="zh-TW" sz="1400" b="1" dirty="0" smtClean="0">
                <a:latin typeface="Roboto-Regular"/>
              </a:rPr>
              <a:t>2023</a:t>
            </a:r>
          </a:p>
        </p:txBody>
      </p:sp>
      <p:sp>
        <p:nvSpPr>
          <p:cNvPr id="3" name="投影片編號版面配置區 2"/>
          <p:cNvSpPr>
            <a:spLocks noGrp="1"/>
          </p:cNvSpPr>
          <p:nvPr>
            <p:ph type="sldNum" sz="quarter" idx="12"/>
          </p:nvPr>
        </p:nvSpPr>
        <p:spPr/>
        <p:txBody>
          <a:bodyPr/>
          <a:lstStyle/>
          <a:p>
            <a:fld id="{D16C3A51-89D0-4E4D-AA61-5A30A561532A}" type="slidenum">
              <a:rPr lang="zh-TW" altLang="en-US" smtClean="0"/>
              <a:pPr/>
              <a:t>97</a:t>
            </a:fld>
            <a:endParaRPr lang="zh-TW" altLang="en-US"/>
          </a:p>
        </p:txBody>
      </p:sp>
    </p:spTree>
    <p:extLst>
      <p:ext uri="{BB962C8B-B14F-4D97-AF65-F5344CB8AC3E}">
        <p14:creationId xmlns:p14="http://schemas.microsoft.com/office/powerpoint/2010/main" val="117608143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p:cNvGraphicFramePr>
            <a:graphicFrameLocks noGrp="1"/>
          </p:cNvGraphicFramePr>
          <p:nvPr>
            <p:extLst>
              <p:ext uri="{D42A27DB-BD31-4B8C-83A1-F6EECF244321}">
                <p14:modId xmlns:p14="http://schemas.microsoft.com/office/powerpoint/2010/main" val="3620751979"/>
              </p:ext>
            </p:extLst>
          </p:nvPr>
        </p:nvGraphicFramePr>
        <p:xfrm>
          <a:off x="146223" y="910709"/>
          <a:ext cx="11804985" cy="5067606"/>
        </p:xfrm>
        <a:graphic>
          <a:graphicData uri="http://schemas.openxmlformats.org/drawingml/2006/table">
            <a:tbl>
              <a:tblPr/>
              <a:tblGrid>
                <a:gridCol w="938755">
                  <a:extLst>
                    <a:ext uri="{9D8B030D-6E8A-4147-A177-3AD203B41FA5}">
                      <a16:colId xmlns:a16="http://schemas.microsoft.com/office/drawing/2014/main" val="3772659884"/>
                    </a:ext>
                  </a:extLst>
                </a:gridCol>
                <a:gridCol w="1415851">
                  <a:extLst>
                    <a:ext uri="{9D8B030D-6E8A-4147-A177-3AD203B41FA5}">
                      <a16:colId xmlns:a16="http://schemas.microsoft.com/office/drawing/2014/main" val="2877839457"/>
                    </a:ext>
                  </a:extLst>
                </a:gridCol>
                <a:gridCol w="9450379">
                  <a:extLst>
                    <a:ext uri="{9D8B030D-6E8A-4147-A177-3AD203B41FA5}">
                      <a16:colId xmlns:a16="http://schemas.microsoft.com/office/drawing/2014/main" val="3645969166"/>
                    </a:ext>
                  </a:extLst>
                </a:gridCol>
              </a:tblGrid>
              <a:tr h="296285">
                <a:tc>
                  <a:txBody>
                    <a:bodyPr/>
                    <a:lstStyle/>
                    <a:p>
                      <a:pPr algn="l" fontAlgn="b"/>
                      <a:r>
                        <a:rPr lang="en-US" sz="1400" b="1" dirty="0">
                          <a:effectLst/>
                        </a:rPr>
                        <a:t>ID</a:t>
                      </a:r>
                    </a:p>
                  </a:txBody>
                  <a:tcPr marL="68870" marR="68870" marT="34435" marB="3443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smtClean="0">
                          <a:effectLst/>
                        </a:rPr>
                        <a:t>Name</a:t>
                      </a:r>
                      <a:endParaRPr lang="en-US" sz="1400" b="1" dirty="0">
                        <a:effectLst/>
                      </a:endParaRPr>
                    </a:p>
                  </a:txBody>
                  <a:tcPr marL="68870" marR="68870" marT="34435" marB="3443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smtClean="0">
                          <a:effectLst/>
                        </a:rPr>
                        <a:t>Description</a:t>
                      </a:r>
                      <a:endParaRPr lang="en-US" sz="1400" b="1" dirty="0">
                        <a:effectLst/>
                      </a:endParaRPr>
                    </a:p>
                  </a:txBody>
                  <a:tcPr marL="68870" marR="68870" marT="34435" marB="3443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2095200646"/>
                  </a:ext>
                </a:extLst>
              </a:tr>
              <a:tr h="1480208">
                <a:tc>
                  <a:txBody>
                    <a:bodyPr/>
                    <a:lstStyle/>
                    <a:p>
                      <a:pPr fontAlgn="t"/>
                      <a:r>
                        <a:rPr lang="en-US" altLang="zh-TW" sz="1800" b="0" i="0" u="none" strike="noStrike" kern="1200" dirty="0" smtClean="0">
                          <a:solidFill>
                            <a:schemeClr val="tx1"/>
                          </a:solidFill>
                          <a:effectLst/>
                          <a:latin typeface="+mn-lt"/>
                          <a:ea typeface="+mn-ea"/>
                          <a:cs typeface="+mn-cs"/>
                          <a:hlinkClick r:id="rId2"/>
                        </a:rPr>
                        <a:t>S0445</a:t>
                      </a:r>
                      <a:endParaRPr lang="en-US" sz="1800" b="1" dirty="0">
                        <a:effectLst/>
                        <a:latin typeface="+mn-l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fontAlgn="t"/>
                      <a:r>
                        <a:rPr lang="en-US" altLang="zh-TW" sz="1800" b="0" i="0" u="none" strike="noStrike" kern="1200" dirty="0" err="1" smtClean="0">
                          <a:solidFill>
                            <a:schemeClr val="tx1"/>
                          </a:solidFill>
                          <a:effectLst/>
                          <a:latin typeface="+mn-lt"/>
                          <a:ea typeface="+mn-ea"/>
                          <a:cs typeface="+mn-cs"/>
                          <a:hlinkClick r:id="rId2"/>
                        </a:rPr>
                        <a:t>ShimRatReporter</a:t>
                      </a:r>
                      <a:endParaRPr lang="en-US" sz="14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marL="285750" indent="-285750" fontAlgn="t">
                        <a:buFont typeface="Wingdings" panose="05000000000000000000" pitchFamily="2" charset="2"/>
                        <a:buChar char="n"/>
                      </a:pPr>
                      <a:r>
                        <a:rPr lang="en-US" altLang="zh-TW" sz="1800" b="0" i="0" u="none" strike="noStrike" kern="1200" dirty="0" err="1" smtClean="0">
                          <a:solidFill>
                            <a:schemeClr val="tx1"/>
                          </a:solidFill>
                          <a:effectLst/>
                          <a:latin typeface="+mn-lt"/>
                          <a:ea typeface="+mn-ea"/>
                          <a:cs typeface="+mn-cs"/>
                          <a:hlinkClick r:id="rId2"/>
                        </a:rPr>
                        <a:t>ShimRatReporter</a:t>
                      </a:r>
                      <a:r>
                        <a:rPr lang="en-US" altLang="zh-TW" sz="1800" b="0" i="0" kern="1200" dirty="0" smtClean="0">
                          <a:solidFill>
                            <a:schemeClr val="tx1"/>
                          </a:solidFill>
                          <a:effectLst/>
                          <a:latin typeface="+mn-lt"/>
                          <a:ea typeface="+mn-ea"/>
                          <a:cs typeface="+mn-cs"/>
                        </a:rPr>
                        <a:t> listed all non-privileged and privileged accounts available on the machine.</a:t>
                      </a:r>
                      <a:endParaRPr lang="en-US" altLang="zh-TW" sz="1600" b="0" i="0" kern="1200" dirty="0" smtClean="0">
                        <a:solidFill>
                          <a:schemeClr val="tx1"/>
                        </a:solidFill>
                        <a:effectLst/>
                        <a:latin typeface="+mn-lt"/>
                        <a:ea typeface="+mn-ea"/>
                        <a:cs typeface="+mn-cs"/>
                      </a:endParaRPr>
                    </a:p>
                    <a:p>
                      <a:pPr marL="285750" indent="-285750" fontAlgn="t">
                        <a:buFont typeface="Wingdings" panose="05000000000000000000" pitchFamily="2" charset="2"/>
                        <a:buChar char="n"/>
                      </a:pPr>
                      <a:r>
                        <a:rPr lang="en-US" altLang="zh-TW" sz="1800" b="0" i="0" u="none" strike="noStrike" kern="1200" dirty="0" err="1" smtClean="0">
                          <a:solidFill>
                            <a:schemeClr val="tx1"/>
                          </a:solidFill>
                          <a:effectLst/>
                          <a:latin typeface="+mn-lt"/>
                          <a:ea typeface="+mn-ea"/>
                          <a:cs typeface="+mn-cs"/>
                          <a:hlinkClick r:id="rId2"/>
                        </a:rPr>
                        <a:t>ShimRatReporter</a:t>
                      </a:r>
                      <a:r>
                        <a:rPr lang="zh-TW" altLang="en-US" sz="1800" b="0" i="0" kern="1200" dirty="0" smtClean="0">
                          <a:solidFill>
                            <a:schemeClr val="tx1"/>
                          </a:solidFill>
                          <a:effectLst/>
                          <a:latin typeface="+mn-lt"/>
                          <a:ea typeface="+mn-ea"/>
                          <a:cs typeface="+mn-cs"/>
                        </a:rPr>
                        <a:t>列出了電腦上可用的所有非特權和特權帳戶。</a:t>
                      </a:r>
                      <a:endParaRPr lang="en-US" altLang="zh-TW" sz="1700" b="0" i="0" kern="1200" dirty="0" smtClean="0">
                        <a:solidFill>
                          <a:schemeClr val="tx1"/>
                        </a:solidFill>
                        <a:effectLst/>
                        <a:latin typeface="+mn-lt"/>
                        <a:ea typeface="+mn-ea"/>
                        <a:cs typeface="+mn-cs"/>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2489582577"/>
                  </a:ext>
                </a:extLst>
              </a:tr>
              <a:tr h="959937">
                <a:tc>
                  <a:txBody>
                    <a:bodyPr/>
                    <a:lstStyle/>
                    <a:p>
                      <a:pPr fontAlgn="t"/>
                      <a:r>
                        <a:rPr lang="en-US" altLang="zh-TW" sz="1800" b="0" i="0" u="none" strike="noStrike" kern="1200" dirty="0" smtClean="0">
                          <a:solidFill>
                            <a:schemeClr val="tx1"/>
                          </a:solidFill>
                          <a:effectLst/>
                          <a:latin typeface="+mn-lt"/>
                          <a:ea typeface="+mn-ea"/>
                          <a:cs typeface="+mn-cs"/>
                          <a:hlinkClick r:id="rId3"/>
                        </a:rPr>
                        <a:t>C0024</a:t>
                      </a:r>
                      <a:endParaRPr lang="en-US" sz="14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fontAlgn="t"/>
                      <a:r>
                        <a:rPr lang="en-US" altLang="zh-TW" sz="1800" b="0" i="0" u="none" strike="noStrike" kern="1200" dirty="0" err="1" smtClean="0">
                          <a:solidFill>
                            <a:schemeClr val="tx1"/>
                          </a:solidFill>
                          <a:effectLst/>
                          <a:latin typeface="+mn-lt"/>
                          <a:ea typeface="+mn-ea"/>
                          <a:cs typeface="+mn-cs"/>
                          <a:hlinkClick r:id="rId3"/>
                        </a:rPr>
                        <a:t>SolarWinds</a:t>
                      </a:r>
                      <a:r>
                        <a:rPr lang="en-US" altLang="zh-TW" sz="1800" b="0" i="0" u="none" strike="noStrike" kern="1200" dirty="0" smtClean="0">
                          <a:solidFill>
                            <a:schemeClr val="tx1"/>
                          </a:solidFill>
                          <a:effectLst/>
                          <a:latin typeface="+mn-lt"/>
                          <a:ea typeface="+mn-ea"/>
                          <a:cs typeface="+mn-cs"/>
                          <a:hlinkClick r:id="rId3"/>
                        </a:rPr>
                        <a:t> Compromise</a:t>
                      </a:r>
                      <a:endParaRPr lang="en-US" sz="1400" b="1" dirty="0">
                        <a:effectLst/>
                        <a:latin typeface="+mn-l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marL="285750" indent="-285750" fontAlgn="t">
                        <a:buClrTx/>
                        <a:buFont typeface="Wingdings" panose="05000000000000000000" pitchFamily="2" charset="2"/>
                        <a:buChar char="n"/>
                      </a:pPr>
                      <a:r>
                        <a:rPr lang="en-US" altLang="zh-TW" sz="1800" b="0" i="0" kern="1200" dirty="0" smtClean="0">
                          <a:solidFill>
                            <a:schemeClr val="tx1"/>
                          </a:solidFill>
                          <a:effectLst/>
                          <a:latin typeface="+mn-lt"/>
                          <a:ea typeface="+mn-ea"/>
                          <a:cs typeface="+mn-cs"/>
                        </a:rPr>
                        <a:t>During the </a:t>
                      </a:r>
                      <a:r>
                        <a:rPr lang="en-US" altLang="zh-TW" sz="1800" b="0" i="0" u="none" strike="noStrike" kern="1200" dirty="0" err="1" smtClean="0">
                          <a:solidFill>
                            <a:schemeClr val="tx1"/>
                          </a:solidFill>
                          <a:effectLst/>
                          <a:latin typeface="+mn-lt"/>
                          <a:ea typeface="+mn-ea"/>
                          <a:cs typeface="+mn-cs"/>
                          <a:hlinkClick r:id="rId3"/>
                        </a:rPr>
                        <a:t>SolarWinds</a:t>
                      </a:r>
                      <a:r>
                        <a:rPr lang="en-US" altLang="zh-TW" sz="1800" b="0" i="0" u="none" strike="noStrike" kern="1200" dirty="0" smtClean="0">
                          <a:solidFill>
                            <a:schemeClr val="tx1"/>
                          </a:solidFill>
                          <a:effectLst/>
                          <a:latin typeface="+mn-lt"/>
                          <a:ea typeface="+mn-ea"/>
                          <a:cs typeface="+mn-cs"/>
                          <a:hlinkClick r:id="rId3"/>
                        </a:rPr>
                        <a:t> Compromise</a:t>
                      </a:r>
                      <a:r>
                        <a:rPr lang="en-US" altLang="zh-TW" sz="1800" b="0" i="0" kern="1200" dirty="0" smtClean="0">
                          <a:solidFill>
                            <a:schemeClr val="tx1"/>
                          </a:solidFill>
                          <a:effectLst/>
                          <a:latin typeface="+mn-lt"/>
                          <a:ea typeface="+mn-ea"/>
                          <a:cs typeface="+mn-cs"/>
                        </a:rPr>
                        <a:t>, </a:t>
                      </a:r>
                      <a:r>
                        <a:rPr lang="en-US" altLang="zh-TW" sz="1800" b="0" i="0" u="none" strike="noStrike" kern="1200" dirty="0" smtClean="0">
                          <a:solidFill>
                            <a:schemeClr val="tx1"/>
                          </a:solidFill>
                          <a:effectLst/>
                          <a:latin typeface="+mn-lt"/>
                          <a:ea typeface="+mn-ea"/>
                          <a:cs typeface="+mn-cs"/>
                          <a:hlinkClick r:id="rId4"/>
                        </a:rPr>
                        <a:t>APT29</a:t>
                      </a:r>
                      <a:r>
                        <a:rPr lang="en-US" altLang="zh-TW" sz="1800" b="0" i="0" kern="1200" dirty="0" smtClean="0">
                          <a:solidFill>
                            <a:schemeClr val="tx1"/>
                          </a:solidFill>
                          <a:effectLst/>
                          <a:latin typeface="+mn-lt"/>
                          <a:ea typeface="+mn-ea"/>
                          <a:cs typeface="+mn-cs"/>
                        </a:rPr>
                        <a:t> obtained a list of users and their roles from an Exchange server using </a:t>
                      </a:r>
                      <a:r>
                        <a:rPr lang="en-US" altLang="zh-TW" dirty="0" smtClean="0">
                          <a:solidFill>
                            <a:srgbClr val="FF0000"/>
                          </a:solidFill>
                        </a:rPr>
                        <a:t>Get-</a:t>
                      </a:r>
                      <a:r>
                        <a:rPr lang="en-US" altLang="zh-TW" dirty="0" err="1" smtClean="0">
                          <a:solidFill>
                            <a:srgbClr val="FF0000"/>
                          </a:solidFill>
                        </a:rPr>
                        <a:t>ManagementRoleAssignment</a:t>
                      </a:r>
                      <a:r>
                        <a:rPr lang="en-US" altLang="zh-TW" sz="1800" b="0" i="0" kern="1200" dirty="0" smtClean="0">
                          <a:solidFill>
                            <a:schemeClr val="tx1"/>
                          </a:solidFill>
                          <a:effectLst/>
                          <a:latin typeface="+mn-lt"/>
                          <a:ea typeface="+mn-ea"/>
                          <a:cs typeface="+mn-cs"/>
                        </a:rPr>
                        <a:t>.</a:t>
                      </a:r>
                      <a:endParaRPr lang="en-US" altLang="zh-TW" sz="1700" b="0" i="0" kern="1200" dirty="0" smtClean="0">
                        <a:solidFill>
                          <a:schemeClr val="tx1"/>
                        </a:solidFill>
                        <a:effectLst/>
                        <a:latin typeface="+mn-lt"/>
                        <a:ea typeface="+mn-ea"/>
                        <a:cs typeface="+mn-cs"/>
                      </a:endParaRPr>
                    </a:p>
                    <a:p>
                      <a:pPr marL="285750" indent="-285750" fontAlgn="t">
                        <a:buClrTx/>
                        <a:buFont typeface="Wingdings" panose="05000000000000000000" pitchFamily="2" charset="2"/>
                        <a:buChar char="n"/>
                      </a:pPr>
                      <a:r>
                        <a:rPr lang="zh-TW" altLang="en-US" sz="1800" b="0" i="0" kern="1200" dirty="0" smtClean="0">
                          <a:solidFill>
                            <a:schemeClr val="tx1"/>
                          </a:solidFill>
                          <a:effectLst/>
                          <a:latin typeface="+mn-lt"/>
                          <a:ea typeface="+mn-ea"/>
                          <a:cs typeface="+mn-cs"/>
                        </a:rPr>
                        <a:t>在</a:t>
                      </a:r>
                      <a:r>
                        <a:rPr lang="en-US" altLang="zh-TW" sz="1800" b="0" i="0" u="none" strike="noStrike" kern="1200" dirty="0" err="1" smtClean="0">
                          <a:solidFill>
                            <a:schemeClr val="tx1"/>
                          </a:solidFill>
                          <a:effectLst/>
                          <a:latin typeface="+mn-lt"/>
                          <a:ea typeface="+mn-ea"/>
                          <a:cs typeface="+mn-cs"/>
                          <a:hlinkClick r:id="rId3"/>
                        </a:rPr>
                        <a:t>SolarWinds</a:t>
                      </a:r>
                      <a:r>
                        <a:rPr lang="en-US" altLang="zh-TW" sz="1800" b="0" i="0" u="none" strike="noStrike" kern="1200" dirty="0" smtClean="0">
                          <a:solidFill>
                            <a:schemeClr val="tx1"/>
                          </a:solidFill>
                          <a:effectLst/>
                          <a:latin typeface="+mn-lt"/>
                          <a:ea typeface="+mn-ea"/>
                          <a:cs typeface="+mn-cs"/>
                          <a:hlinkClick r:id="rId3"/>
                        </a:rPr>
                        <a:t> </a:t>
                      </a:r>
                      <a:r>
                        <a:rPr lang="zh-TW" altLang="en-US" sz="1800" b="0" i="0" u="none" strike="noStrike" kern="1200" dirty="0" smtClean="0">
                          <a:solidFill>
                            <a:schemeClr val="tx1"/>
                          </a:solidFill>
                          <a:effectLst/>
                          <a:latin typeface="+mn-lt"/>
                          <a:ea typeface="+mn-ea"/>
                          <a:cs typeface="+mn-cs"/>
                          <a:hlinkClick r:id="rId3"/>
                        </a:rPr>
                        <a:t>入侵</a:t>
                      </a:r>
                      <a:r>
                        <a:rPr lang="zh-TW" altLang="en-US" sz="1800" b="0" i="0" kern="1200" dirty="0" smtClean="0">
                          <a:solidFill>
                            <a:schemeClr val="tx1"/>
                          </a:solidFill>
                          <a:effectLst/>
                          <a:latin typeface="+mn-lt"/>
                          <a:ea typeface="+mn-ea"/>
                          <a:cs typeface="+mn-cs"/>
                        </a:rPr>
                        <a:t>期間，</a:t>
                      </a:r>
                      <a:r>
                        <a:rPr lang="en-US" altLang="zh-TW" sz="1800" b="0" i="0" u="none" strike="noStrike" kern="1200" dirty="0" smtClean="0">
                          <a:solidFill>
                            <a:schemeClr val="tx1"/>
                          </a:solidFill>
                          <a:effectLst/>
                          <a:latin typeface="+mn-lt"/>
                          <a:ea typeface="+mn-ea"/>
                          <a:cs typeface="+mn-cs"/>
                          <a:hlinkClick r:id="rId4"/>
                        </a:rPr>
                        <a:t>APT29</a:t>
                      </a:r>
                      <a:r>
                        <a:rPr lang="zh-TW" altLang="en-US" sz="1800" b="0" i="0" kern="1200" dirty="0" smtClean="0">
                          <a:solidFill>
                            <a:schemeClr val="tx1"/>
                          </a:solidFill>
                          <a:effectLst/>
                          <a:latin typeface="+mn-lt"/>
                          <a:ea typeface="+mn-ea"/>
                          <a:cs typeface="+mn-cs"/>
                        </a:rPr>
                        <a:t>使用 </a:t>
                      </a:r>
                      <a:r>
                        <a:rPr lang="en-US" altLang="zh-TW" sz="1800" b="0" i="0" kern="1200" dirty="0" smtClean="0">
                          <a:solidFill>
                            <a:schemeClr val="tx1"/>
                          </a:solidFill>
                          <a:effectLst/>
                          <a:latin typeface="+mn-lt"/>
                          <a:ea typeface="+mn-ea"/>
                          <a:cs typeface="+mn-cs"/>
                        </a:rPr>
                        <a:t>.NET </a:t>
                      </a:r>
                      <a:r>
                        <a:rPr lang="zh-TW" altLang="en-US" sz="1800" b="0" i="0" kern="1200" dirty="0" smtClean="0">
                          <a:solidFill>
                            <a:schemeClr val="tx1"/>
                          </a:solidFill>
                          <a:effectLst/>
                          <a:latin typeface="+mn-lt"/>
                          <a:ea typeface="+mn-ea"/>
                          <a:cs typeface="+mn-cs"/>
                        </a:rPr>
                        <a:t>從 </a:t>
                      </a:r>
                      <a:r>
                        <a:rPr lang="en-US" altLang="zh-TW" sz="1800" b="0" i="0" kern="1200" dirty="0" smtClean="0">
                          <a:solidFill>
                            <a:schemeClr val="tx1"/>
                          </a:solidFill>
                          <a:effectLst/>
                          <a:latin typeface="+mn-lt"/>
                          <a:ea typeface="+mn-ea"/>
                          <a:cs typeface="+mn-cs"/>
                        </a:rPr>
                        <a:t>Exchange </a:t>
                      </a:r>
                      <a:r>
                        <a:rPr lang="zh-TW" altLang="en-US" sz="1800" b="0" i="0" kern="1200" dirty="0" smtClean="0">
                          <a:solidFill>
                            <a:schemeClr val="tx1"/>
                          </a:solidFill>
                          <a:effectLst/>
                          <a:latin typeface="+mn-lt"/>
                          <a:ea typeface="+mn-ea"/>
                          <a:cs typeface="+mn-cs"/>
                        </a:rPr>
                        <a:t>伺服器取得了使用者及其角色的清單</a:t>
                      </a:r>
                      <a:r>
                        <a:rPr lang="en-US" altLang="zh-TW" dirty="0" smtClean="0">
                          <a:solidFill>
                            <a:srgbClr val="FF0000"/>
                          </a:solidFill>
                        </a:rPr>
                        <a:t>Get-</a:t>
                      </a:r>
                      <a:r>
                        <a:rPr lang="en-US" altLang="zh-TW" dirty="0" err="1" smtClean="0">
                          <a:solidFill>
                            <a:srgbClr val="FF0000"/>
                          </a:solidFill>
                        </a:rPr>
                        <a:t>ManagementRoleAssignment</a:t>
                      </a:r>
                      <a:r>
                        <a:rPr lang="zh-TW" altLang="en-US" sz="1800" b="0" i="0" kern="1200" dirty="0" smtClean="0">
                          <a:solidFill>
                            <a:schemeClr val="tx1"/>
                          </a:solidFill>
                          <a:effectLst/>
                          <a:latin typeface="+mn-lt"/>
                          <a:ea typeface="+mn-ea"/>
                          <a:cs typeface="+mn-cs"/>
                        </a:rPr>
                        <a:t>。</a:t>
                      </a:r>
                      <a:endParaRPr lang="zh-TW" altLang="en-US" sz="17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2916449438"/>
                  </a:ext>
                </a:extLst>
              </a:tr>
              <a:tr h="936243">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altLang="zh-TW" sz="1800" b="0" i="0" u="none" strike="noStrike" kern="1200" dirty="0" smtClean="0">
                          <a:solidFill>
                            <a:schemeClr val="tx1"/>
                          </a:solidFill>
                          <a:effectLst/>
                          <a:latin typeface="+mn-lt"/>
                          <a:ea typeface="+mn-ea"/>
                          <a:cs typeface="+mn-cs"/>
                          <a:hlinkClick r:id="rId5"/>
                        </a:rPr>
                        <a:t>S1065</a:t>
                      </a:r>
                      <a:endParaRPr lang="en-US" altLang="zh-TW" sz="1400" b="1" dirty="0" smtClean="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5"/>
                        </a:rPr>
                        <a:t>Woody RAT</a:t>
                      </a:r>
                      <a:endParaRPr lang="en-US" sz="14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marL="171450" indent="-171450" fontAlgn="t">
                        <a:buFont typeface="Wingdings" panose="05000000000000000000" pitchFamily="2" charset="2"/>
                        <a:buChar char="n"/>
                      </a:pPr>
                      <a:r>
                        <a:rPr lang="en-US" altLang="zh-TW" sz="1800" b="0" i="0" u="none" strike="noStrike" kern="1200" dirty="0" smtClean="0">
                          <a:solidFill>
                            <a:schemeClr val="tx1"/>
                          </a:solidFill>
                          <a:effectLst/>
                          <a:latin typeface="+mn-lt"/>
                          <a:ea typeface="+mn-ea"/>
                          <a:cs typeface="+mn-cs"/>
                          <a:hlinkClick r:id="rId5"/>
                        </a:rPr>
                        <a:t>Woody RAT</a:t>
                      </a:r>
                      <a:r>
                        <a:rPr lang="en-US" altLang="zh-TW" sz="1800" b="0" i="0" kern="1200" dirty="0" smtClean="0">
                          <a:solidFill>
                            <a:schemeClr val="tx1"/>
                          </a:solidFill>
                          <a:effectLst/>
                          <a:latin typeface="+mn-lt"/>
                          <a:ea typeface="+mn-ea"/>
                          <a:cs typeface="+mn-cs"/>
                        </a:rPr>
                        <a:t> can identify administrator accounts on an infected machine.</a:t>
                      </a:r>
                    </a:p>
                    <a:p>
                      <a:pPr marL="171450" indent="-171450" fontAlgn="t">
                        <a:buFont typeface="Wingdings" panose="05000000000000000000" pitchFamily="2" charset="2"/>
                        <a:buChar char="n"/>
                      </a:pPr>
                      <a:r>
                        <a:rPr lang="en-US" altLang="zh-TW" sz="1800" b="0" i="0" u="none" strike="noStrike" kern="1200" dirty="0" smtClean="0">
                          <a:solidFill>
                            <a:schemeClr val="tx1"/>
                          </a:solidFill>
                          <a:effectLst/>
                          <a:latin typeface="+mn-lt"/>
                          <a:ea typeface="+mn-ea"/>
                          <a:cs typeface="+mn-cs"/>
                          <a:hlinkClick r:id="rId5"/>
                        </a:rPr>
                        <a:t>Woody RAT</a:t>
                      </a:r>
                      <a:r>
                        <a:rPr lang="zh-TW" altLang="en-US" sz="1800" b="0" i="0" kern="1200" dirty="0" smtClean="0">
                          <a:solidFill>
                            <a:schemeClr val="tx1"/>
                          </a:solidFill>
                          <a:effectLst/>
                          <a:latin typeface="+mn-lt"/>
                          <a:ea typeface="+mn-ea"/>
                          <a:cs typeface="+mn-cs"/>
                        </a:rPr>
                        <a:t>可以識別受感染電腦上的管理員帳戶。</a:t>
                      </a:r>
                      <a:endParaRPr lang="en-US" altLang="zh-TW" sz="17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1469228782"/>
                  </a:ext>
                </a:extLst>
              </a:tr>
              <a:tr h="925240">
                <a:tc>
                  <a:txBody>
                    <a:bodyPr/>
                    <a:lstStyle/>
                    <a:p>
                      <a:pPr fontAlgn="t"/>
                      <a:r>
                        <a:rPr lang="en-US" altLang="zh-TW" sz="1800" b="0" i="0" u="none" strike="noStrike" kern="1200" dirty="0" smtClean="0">
                          <a:solidFill>
                            <a:schemeClr val="tx1"/>
                          </a:solidFill>
                          <a:effectLst/>
                          <a:latin typeface="+mn-lt"/>
                          <a:ea typeface="+mn-ea"/>
                          <a:cs typeface="+mn-cs"/>
                          <a:hlinkClick r:id="rId6"/>
                        </a:rPr>
                        <a:t>S0658</a:t>
                      </a:r>
                      <a:endParaRPr lang="en-US" sz="14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6"/>
                        </a:rPr>
                        <a:t>XCSSET</a:t>
                      </a:r>
                      <a:endParaRPr lang="en-US" sz="14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marL="285750" indent="-285750" fontAlgn="t">
                        <a:buFont typeface="Wingdings" panose="05000000000000000000" pitchFamily="2" charset="2"/>
                        <a:buChar char="n"/>
                      </a:pPr>
                      <a:r>
                        <a:rPr lang="en-US" altLang="zh-TW" sz="1800" b="0" i="0" u="none" strike="noStrike" kern="1200" dirty="0" smtClean="0">
                          <a:solidFill>
                            <a:schemeClr val="tx1"/>
                          </a:solidFill>
                          <a:effectLst/>
                          <a:latin typeface="+mn-lt"/>
                          <a:ea typeface="+mn-ea"/>
                          <a:cs typeface="+mn-cs"/>
                          <a:hlinkClick r:id="rId6"/>
                        </a:rPr>
                        <a:t>XCSSET</a:t>
                      </a:r>
                      <a:r>
                        <a:rPr lang="en-US" altLang="zh-TW" sz="1800" b="0" i="0" kern="1200" dirty="0" smtClean="0">
                          <a:solidFill>
                            <a:schemeClr val="tx1"/>
                          </a:solidFill>
                          <a:effectLst/>
                          <a:latin typeface="+mn-lt"/>
                          <a:ea typeface="+mn-ea"/>
                          <a:cs typeface="+mn-cs"/>
                        </a:rPr>
                        <a:t> attempts to discover accounts from various locations such as a user's Evernote, </a:t>
                      </a:r>
                      <a:r>
                        <a:rPr lang="en-US" altLang="zh-TW" sz="1800" b="0" i="0" kern="1200" dirty="0" err="1" smtClean="0">
                          <a:solidFill>
                            <a:schemeClr val="tx1"/>
                          </a:solidFill>
                          <a:effectLst/>
                          <a:latin typeface="+mn-lt"/>
                          <a:ea typeface="+mn-ea"/>
                          <a:cs typeface="+mn-cs"/>
                        </a:rPr>
                        <a:t>AppleID</a:t>
                      </a:r>
                      <a:r>
                        <a:rPr lang="en-US" altLang="zh-TW" sz="1800" b="0" i="0" kern="1200" dirty="0" smtClean="0">
                          <a:solidFill>
                            <a:schemeClr val="tx1"/>
                          </a:solidFill>
                          <a:effectLst/>
                          <a:latin typeface="+mn-lt"/>
                          <a:ea typeface="+mn-ea"/>
                          <a:cs typeface="+mn-cs"/>
                        </a:rPr>
                        <a:t>, Telegram, Skype, and WeChat data.</a:t>
                      </a:r>
                    </a:p>
                    <a:p>
                      <a:pPr marL="285750" indent="-285750" fontAlgn="t">
                        <a:buFont typeface="Wingdings" panose="05000000000000000000" pitchFamily="2" charset="2"/>
                        <a:buChar char="n"/>
                      </a:pPr>
                      <a:r>
                        <a:rPr lang="en-US" altLang="zh-TW" sz="1800" b="0" i="0" u="none" strike="noStrike" kern="1200" dirty="0" smtClean="0">
                          <a:solidFill>
                            <a:schemeClr val="tx1"/>
                          </a:solidFill>
                          <a:effectLst/>
                          <a:latin typeface="+mn-lt"/>
                          <a:ea typeface="+mn-ea"/>
                          <a:cs typeface="+mn-cs"/>
                          <a:hlinkClick r:id="rId6"/>
                        </a:rPr>
                        <a:t>XCSSET</a:t>
                      </a:r>
                      <a:r>
                        <a:rPr lang="zh-TW" altLang="en-US" sz="1800" b="0" i="0" kern="1200" dirty="0" smtClean="0">
                          <a:solidFill>
                            <a:schemeClr val="tx1"/>
                          </a:solidFill>
                          <a:effectLst/>
                          <a:latin typeface="+mn-lt"/>
                          <a:ea typeface="+mn-ea"/>
                          <a:cs typeface="+mn-cs"/>
                        </a:rPr>
                        <a:t>嘗試從不同位置發現帳戶，例如使用者的 </a:t>
                      </a:r>
                      <a:r>
                        <a:rPr lang="en-US" altLang="zh-TW" sz="1800" b="0" i="0" kern="1200" dirty="0" smtClean="0">
                          <a:solidFill>
                            <a:schemeClr val="tx1"/>
                          </a:solidFill>
                          <a:effectLst/>
                          <a:latin typeface="+mn-lt"/>
                          <a:ea typeface="+mn-ea"/>
                          <a:cs typeface="+mn-cs"/>
                        </a:rPr>
                        <a:t>Evernote</a:t>
                      </a:r>
                      <a:r>
                        <a:rPr lang="zh-TW" altLang="en-US" sz="1800" b="0" i="0" kern="1200" dirty="0" smtClean="0">
                          <a:solidFill>
                            <a:schemeClr val="tx1"/>
                          </a:solidFill>
                          <a:effectLst/>
                          <a:latin typeface="+mn-lt"/>
                          <a:ea typeface="+mn-ea"/>
                          <a:cs typeface="+mn-cs"/>
                        </a:rPr>
                        <a:t>、</a:t>
                      </a:r>
                      <a:r>
                        <a:rPr lang="en-US" altLang="zh-TW" sz="1800" b="0" i="0" kern="1200" dirty="0" err="1" smtClean="0">
                          <a:solidFill>
                            <a:schemeClr val="tx1"/>
                          </a:solidFill>
                          <a:effectLst/>
                          <a:latin typeface="+mn-lt"/>
                          <a:ea typeface="+mn-ea"/>
                          <a:cs typeface="+mn-cs"/>
                        </a:rPr>
                        <a:t>AppleID</a:t>
                      </a:r>
                      <a:r>
                        <a:rPr lang="zh-TW" altLang="en-US" sz="1800" b="0" i="0" kern="1200" dirty="0" smtClean="0">
                          <a:solidFill>
                            <a:schemeClr val="tx1"/>
                          </a:solidFill>
                          <a:effectLst/>
                          <a:latin typeface="+mn-lt"/>
                          <a:ea typeface="+mn-ea"/>
                          <a:cs typeface="+mn-cs"/>
                        </a:rPr>
                        <a:t>、</a:t>
                      </a:r>
                      <a:r>
                        <a:rPr lang="en-US" altLang="zh-TW" sz="1800" b="0" i="0" kern="1200" dirty="0" smtClean="0">
                          <a:solidFill>
                            <a:schemeClr val="tx1"/>
                          </a:solidFill>
                          <a:effectLst/>
                          <a:latin typeface="+mn-lt"/>
                          <a:ea typeface="+mn-ea"/>
                          <a:cs typeface="+mn-cs"/>
                        </a:rPr>
                        <a:t>Telegram</a:t>
                      </a:r>
                      <a:r>
                        <a:rPr lang="zh-TW" altLang="en-US" sz="1800" b="0" i="0" kern="1200" dirty="0" smtClean="0">
                          <a:solidFill>
                            <a:schemeClr val="tx1"/>
                          </a:solidFill>
                          <a:effectLst/>
                          <a:latin typeface="+mn-lt"/>
                          <a:ea typeface="+mn-ea"/>
                          <a:cs typeface="+mn-cs"/>
                        </a:rPr>
                        <a:t>、</a:t>
                      </a:r>
                      <a:r>
                        <a:rPr lang="en-US" altLang="zh-TW" sz="1800" b="0" i="0" kern="1200" dirty="0" smtClean="0">
                          <a:solidFill>
                            <a:schemeClr val="tx1"/>
                          </a:solidFill>
                          <a:effectLst/>
                          <a:latin typeface="+mn-lt"/>
                          <a:ea typeface="+mn-ea"/>
                          <a:cs typeface="+mn-cs"/>
                        </a:rPr>
                        <a:t>Skype </a:t>
                      </a:r>
                      <a:r>
                        <a:rPr lang="zh-TW" altLang="en-US" sz="1800" b="0" i="0" kern="1200" dirty="0" smtClean="0">
                          <a:solidFill>
                            <a:schemeClr val="tx1"/>
                          </a:solidFill>
                          <a:effectLst/>
                          <a:latin typeface="+mn-lt"/>
                          <a:ea typeface="+mn-ea"/>
                          <a:cs typeface="+mn-cs"/>
                        </a:rPr>
                        <a:t>和微信資料。</a:t>
                      </a:r>
                      <a:endParaRPr lang="en-US" altLang="zh-TW" sz="17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716386731"/>
                  </a:ext>
                </a:extLst>
              </a:tr>
            </a:tbl>
          </a:graphicData>
        </a:graphic>
      </p:graphicFrame>
      <p:sp>
        <p:nvSpPr>
          <p:cNvPr id="7" name="投影片編號版面配置區 6"/>
          <p:cNvSpPr>
            <a:spLocks noGrp="1"/>
          </p:cNvSpPr>
          <p:nvPr>
            <p:ph type="sldNum" sz="quarter" idx="12"/>
          </p:nvPr>
        </p:nvSpPr>
        <p:spPr/>
        <p:txBody>
          <a:bodyPr/>
          <a:lstStyle/>
          <a:p>
            <a:fld id="{D16C3A51-89D0-4E4D-AA61-5A30A561532A}" type="slidenum">
              <a:rPr lang="zh-TW" altLang="en-US" smtClean="0"/>
              <a:pPr/>
              <a:t>98</a:t>
            </a:fld>
            <a:endParaRPr lang="zh-TW" altLang="en-US"/>
          </a:p>
        </p:txBody>
      </p:sp>
      <p:sp>
        <p:nvSpPr>
          <p:cNvPr id="6" name="矩形 5"/>
          <p:cNvSpPr/>
          <p:nvPr/>
        </p:nvSpPr>
        <p:spPr>
          <a:xfrm>
            <a:off x="0" y="483680"/>
            <a:ext cx="4315605" cy="461665"/>
          </a:xfrm>
          <a:prstGeom prst="rect">
            <a:avLst/>
          </a:prstGeom>
        </p:spPr>
        <p:txBody>
          <a:bodyPr wrap="none">
            <a:spAutoFit/>
          </a:bodyPr>
          <a:lstStyle/>
          <a:p>
            <a:r>
              <a:rPr lang="en-US" altLang="zh-TW" sz="2400" b="1" dirty="0" smtClean="0">
                <a:solidFill>
                  <a:srgbClr val="39434C"/>
                </a:solidFill>
                <a:latin typeface="Roboto-Light"/>
              </a:rPr>
              <a:t>Procedure Examples</a:t>
            </a:r>
            <a:r>
              <a:rPr lang="zh-TW" altLang="en-US" sz="2400" b="1" dirty="0" smtClean="0">
                <a:solidFill>
                  <a:srgbClr val="39434C"/>
                </a:solidFill>
                <a:latin typeface="Roboto-Light"/>
              </a:rPr>
              <a:t>  程式</a:t>
            </a:r>
            <a:r>
              <a:rPr lang="zh-TW" altLang="en-US" sz="2400" b="1" dirty="0">
                <a:solidFill>
                  <a:srgbClr val="39434C"/>
                </a:solidFill>
                <a:latin typeface="Roboto-Light"/>
              </a:rPr>
              <a:t>範例</a:t>
            </a:r>
            <a:endParaRPr lang="zh-TW" altLang="en-US" sz="2400" b="1" dirty="0"/>
          </a:p>
        </p:txBody>
      </p:sp>
      <p:sp>
        <p:nvSpPr>
          <p:cNvPr id="9" name="矩形 8"/>
          <p:cNvSpPr/>
          <p:nvPr/>
        </p:nvSpPr>
        <p:spPr>
          <a:xfrm>
            <a:off x="0" y="22015"/>
            <a:ext cx="8910196" cy="461665"/>
          </a:xfrm>
          <a:prstGeom prst="rect">
            <a:avLst/>
          </a:prstGeom>
        </p:spPr>
        <p:txBody>
          <a:bodyPr wrap="none">
            <a:spAutoFit/>
          </a:bodyPr>
          <a:lstStyle/>
          <a:p>
            <a:r>
              <a:rPr lang="en-US" altLang="zh-TW" sz="2400" dirty="0"/>
              <a:t>9</a:t>
            </a:r>
            <a:r>
              <a:rPr lang="en-US" altLang="zh-TW" sz="2400" dirty="0" smtClean="0"/>
              <a:t>.</a:t>
            </a:r>
            <a:r>
              <a:rPr lang="zh-TW" altLang="en-US" sz="2400" dirty="0" smtClean="0"/>
              <a:t>發現</a:t>
            </a:r>
            <a:r>
              <a:rPr lang="en-US" altLang="zh-TW" sz="2400" dirty="0" smtClean="0"/>
              <a:t>Discovery </a:t>
            </a:r>
            <a:r>
              <a:rPr lang="zh-TW" altLang="en-US" sz="2400" dirty="0" smtClean="0"/>
              <a:t>戰術</a:t>
            </a:r>
            <a:r>
              <a:rPr lang="en-US" altLang="zh-TW" sz="2400" dirty="0" smtClean="0"/>
              <a:t>| 1.</a:t>
            </a:r>
            <a:r>
              <a:rPr lang="zh-TW" altLang="en-US" sz="2400" b="1" dirty="0" smtClean="0">
                <a:solidFill>
                  <a:srgbClr val="FF0000"/>
                </a:solidFill>
              </a:rPr>
              <a:t>帳戶發現 </a:t>
            </a:r>
            <a:r>
              <a:rPr lang="en-US" altLang="zh-TW" sz="2400" b="1" dirty="0">
                <a:solidFill>
                  <a:srgbClr val="FF0000"/>
                </a:solidFill>
              </a:rPr>
              <a:t>Account Discovery </a:t>
            </a:r>
            <a:r>
              <a:rPr lang="en-US" altLang="zh-TW" sz="2400" dirty="0" smtClean="0"/>
              <a:t>(4)</a:t>
            </a:r>
            <a:r>
              <a:rPr lang="zh-TW" altLang="en-US" sz="2400" dirty="0" smtClean="0"/>
              <a:t>技術</a:t>
            </a:r>
            <a:endParaRPr lang="en-US" altLang="zh-TW" sz="2400" dirty="0"/>
          </a:p>
        </p:txBody>
      </p:sp>
    </p:spTree>
    <p:extLst>
      <p:ext uri="{BB962C8B-B14F-4D97-AF65-F5344CB8AC3E}">
        <p14:creationId xmlns:p14="http://schemas.microsoft.com/office/powerpoint/2010/main" val="231996336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p:cNvGraphicFramePr>
            <a:graphicFrameLocks noGrp="1"/>
          </p:cNvGraphicFramePr>
          <p:nvPr>
            <p:extLst>
              <p:ext uri="{D42A27DB-BD31-4B8C-83A1-F6EECF244321}">
                <p14:modId xmlns:p14="http://schemas.microsoft.com/office/powerpoint/2010/main" val="939674248"/>
              </p:ext>
            </p:extLst>
          </p:nvPr>
        </p:nvGraphicFramePr>
        <p:xfrm>
          <a:off x="146223" y="1156446"/>
          <a:ext cx="11804985" cy="3773667"/>
        </p:xfrm>
        <a:graphic>
          <a:graphicData uri="http://schemas.openxmlformats.org/drawingml/2006/table">
            <a:tbl>
              <a:tblPr/>
              <a:tblGrid>
                <a:gridCol w="938755">
                  <a:extLst>
                    <a:ext uri="{9D8B030D-6E8A-4147-A177-3AD203B41FA5}">
                      <a16:colId xmlns:a16="http://schemas.microsoft.com/office/drawing/2014/main" val="3772659884"/>
                    </a:ext>
                  </a:extLst>
                </a:gridCol>
                <a:gridCol w="1716411">
                  <a:extLst>
                    <a:ext uri="{9D8B030D-6E8A-4147-A177-3AD203B41FA5}">
                      <a16:colId xmlns:a16="http://schemas.microsoft.com/office/drawing/2014/main" val="2877839457"/>
                    </a:ext>
                  </a:extLst>
                </a:gridCol>
                <a:gridCol w="9149819">
                  <a:extLst>
                    <a:ext uri="{9D8B030D-6E8A-4147-A177-3AD203B41FA5}">
                      <a16:colId xmlns:a16="http://schemas.microsoft.com/office/drawing/2014/main" val="3645969166"/>
                    </a:ext>
                  </a:extLst>
                </a:gridCol>
              </a:tblGrid>
              <a:tr h="412957">
                <a:tc>
                  <a:txBody>
                    <a:bodyPr/>
                    <a:lstStyle/>
                    <a:p>
                      <a:pPr algn="l" fontAlgn="b"/>
                      <a:r>
                        <a:rPr lang="en-US" sz="1400" b="1" dirty="0">
                          <a:effectLst/>
                        </a:rPr>
                        <a:t>ID</a:t>
                      </a:r>
                    </a:p>
                  </a:txBody>
                  <a:tcPr marL="68870" marR="68870" marT="34435" marB="3443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a:effectLst/>
                        </a:rPr>
                        <a:t>Mitigation</a:t>
                      </a:r>
                    </a:p>
                  </a:txBody>
                  <a:tcPr marL="68870" marR="68870" marT="34435" marB="3443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a:effectLst/>
                        </a:rPr>
                        <a:t>Description</a:t>
                      </a:r>
                    </a:p>
                  </a:txBody>
                  <a:tcPr marL="68870" marR="68870" marT="34435" marB="3443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2095200646"/>
                  </a:ext>
                </a:extLst>
              </a:tr>
              <a:tr h="1051008">
                <a:tc>
                  <a:txBody>
                    <a:bodyPr/>
                    <a:lstStyle/>
                    <a:p>
                      <a:pPr fontAlgn="t"/>
                      <a:r>
                        <a:rPr lang="en-US" altLang="zh-TW" sz="1800" b="0" i="0" u="none" strike="noStrike" kern="1200" dirty="0" smtClean="0">
                          <a:solidFill>
                            <a:schemeClr val="tx1"/>
                          </a:solidFill>
                          <a:effectLst/>
                          <a:latin typeface="+mn-lt"/>
                          <a:ea typeface="+mn-ea"/>
                          <a:cs typeface="+mn-cs"/>
                          <a:hlinkClick r:id="rId2"/>
                        </a:rPr>
                        <a:t>M1028</a:t>
                      </a:r>
                      <a:endParaRPr lang="en-US" sz="1800" b="1" dirty="0">
                        <a:effectLst/>
                        <a:latin typeface="+mn-l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2"/>
                        </a:rPr>
                        <a:t>Operating System Configuration</a:t>
                      </a:r>
                      <a:endParaRPr lang="en-US" altLang="zh-TW" sz="1800" b="0" i="0" u="none" strike="noStrike" kern="1200" dirty="0" smtClean="0">
                        <a:solidFill>
                          <a:schemeClr val="tx1"/>
                        </a:solidFill>
                        <a:effectLst/>
                        <a:latin typeface="+mn-lt"/>
                        <a:ea typeface="+mn-ea"/>
                        <a:cs typeface="+mn-cs"/>
                      </a:endParaRPr>
                    </a:p>
                    <a:p>
                      <a:pPr fontAlgn="t"/>
                      <a:r>
                        <a:rPr lang="zh-TW" altLang="en-US" sz="1800" b="0" i="0" u="none" strike="noStrike" kern="1200" dirty="0" smtClean="0">
                          <a:solidFill>
                            <a:schemeClr val="tx1"/>
                          </a:solidFill>
                          <a:effectLst/>
                          <a:latin typeface="+mn-lt"/>
                          <a:ea typeface="+mn-ea"/>
                          <a:cs typeface="+mn-cs"/>
                        </a:rPr>
                        <a:t>作業系統配置</a:t>
                      </a:r>
                      <a:endParaRPr lang="en-US"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marL="285750" indent="-285750" fontAlgn="t">
                        <a:buFont typeface="Wingdings" panose="05000000000000000000" pitchFamily="2" charset="2"/>
                        <a:buChar char="n"/>
                      </a:pPr>
                      <a:r>
                        <a:rPr lang="en-US" altLang="zh-TW" sz="1800" b="0" i="0" kern="1200" dirty="0" smtClean="0">
                          <a:solidFill>
                            <a:schemeClr val="tx1"/>
                          </a:solidFill>
                          <a:effectLst/>
                          <a:latin typeface="+mn-lt"/>
                          <a:ea typeface="+mn-ea"/>
                          <a:cs typeface="+mn-cs"/>
                        </a:rPr>
                        <a:t>Prevent administrator accounts from being enumerated when an application is elevating through UAC since it can lead to the disclosure of account names. The Registry key is located </a:t>
                      </a:r>
                      <a:r>
                        <a:rPr lang="en-US" altLang="zh-TW" dirty="0" smtClean="0">
                          <a:solidFill>
                            <a:srgbClr val="FF0000"/>
                          </a:solidFill>
                        </a:rPr>
                        <a:t>HKLM\ SOFTWARE\Microsoft\Windows\</a:t>
                      </a:r>
                      <a:r>
                        <a:rPr lang="en-US" altLang="zh-TW" dirty="0" err="1" smtClean="0">
                          <a:solidFill>
                            <a:srgbClr val="FF0000"/>
                          </a:solidFill>
                        </a:rPr>
                        <a:t>CurrentVersion</a:t>
                      </a:r>
                      <a:r>
                        <a:rPr lang="en-US" altLang="zh-TW" dirty="0" smtClean="0">
                          <a:solidFill>
                            <a:srgbClr val="FF0000"/>
                          </a:solidFill>
                        </a:rPr>
                        <a:t>\Policies\</a:t>
                      </a:r>
                      <a:r>
                        <a:rPr lang="en-US" altLang="zh-TW" dirty="0" err="1" smtClean="0">
                          <a:solidFill>
                            <a:srgbClr val="FF0000"/>
                          </a:solidFill>
                        </a:rPr>
                        <a:t>CredUI</a:t>
                      </a:r>
                      <a:r>
                        <a:rPr lang="en-US" altLang="zh-TW" dirty="0" smtClean="0">
                          <a:solidFill>
                            <a:srgbClr val="FF0000"/>
                          </a:solidFill>
                        </a:rPr>
                        <a:t>\</a:t>
                      </a:r>
                      <a:r>
                        <a:rPr lang="en-US" altLang="zh-TW" dirty="0" err="1" smtClean="0">
                          <a:solidFill>
                            <a:srgbClr val="FF0000"/>
                          </a:solidFill>
                        </a:rPr>
                        <a:t>EnumerateAdministrators</a:t>
                      </a:r>
                      <a:r>
                        <a:rPr lang="en-US" altLang="zh-TW" sz="1800" b="0" i="0" kern="1200" dirty="0" smtClean="0">
                          <a:solidFill>
                            <a:schemeClr val="tx1"/>
                          </a:solidFill>
                          <a:effectLst/>
                          <a:latin typeface="+mn-lt"/>
                          <a:ea typeface="+mn-ea"/>
                          <a:cs typeface="+mn-cs"/>
                        </a:rPr>
                        <a:t>. It can be disabled through GPO: Computer Configuration &gt; [Policies] &gt; Administrative Templates &gt; Windows Components &gt; Credential User Interface: E numerate administrator accounts on elevation. </a:t>
                      </a:r>
                    </a:p>
                    <a:p>
                      <a:pPr marL="285750" indent="-285750" fontAlgn="t">
                        <a:buFont typeface="Wingdings" panose="05000000000000000000" pitchFamily="2" charset="2"/>
                        <a:buChar char="n"/>
                      </a:pPr>
                      <a:r>
                        <a:rPr lang="zh-TW" altLang="en-US" sz="1800" b="0" i="0" kern="1200" dirty="0" smtClean="0">
                          <a:solidFill>
                            <a:schemeClr val="tx1"/>
                          </a:solidFill>
                          <a:effectLst/>
                          <a:latin typeface="+mn-lt"/>
                          <a:ea typeface="+mn-ea"/>
                          <a:cs typeface="+mn-cs"/>
                        </a:rPr>
                        <a:t>當應用程式透過 </a:t>
                      </a:r>
                      <a:r>
                        <a:rPr lang="en-US" altLang="zh-TW" sz="1800" b="0" i="0" kern="1200" dirty="0" smtClean="0">
                          <a:solidFill>
                            <a:schemeClr val="tx1"/>
                          </a:solidFill>
                          <a:effectLst/>
                          <a:latin typeface="+mn-lt"/>
                          <a:ea typeface="+mn-ea"/>
                          <a:cs typeface="+mn-cs"/>
                        </a:rPr>
                        <a:t>UAC </a:t>
                      </a:r>
                      <a:r>
                        <a:rPr lang="zh-TW" altLang="en-US" sz="1800" b="0" i="0" kern="1200" dirty="0" smtClean="0">
                          <a:solidFill>
                            <a:schemeClr val="tx1"/>
                          </a:solidFill>
                          <a:effectLst/>
                          <a:latin typeface="+mn-lt"/>
                          <a:ea typeface="+mn-ea"/>
                          <a:cs typeface="+mn-cs"/>
                        </a:rPr>
                        <a:t>提升權限時，防止枚舉管理員帳戶，因為這可能導致帳戶名稱洩露。註冊表項位於</a:t>
                      </a:r>
                      <a:r>
                        <a:rPr lang="en-US" altLang="zh-TW" dirty="0" smtClean="0">
                          <a:solidFill>
                            <a:srgbClr val="FF0000"/>
                          </a:solidFill>
                        </a:rPr>
                        <a:t>HKLM\ SOFTWARE\Microsoft\Windows\</a:t>
                      </a:r>
                      <a:r>
                        <a:rPr lang="en-US" altLang="zh-TW" dirty="0" err="1" smtClean="0">
                          <a:solidFill>
                            <a:srgbClr val="FF0000"/>
                          </a:solidFill>
                        </a:rPr>
                        <a:t>CurrentVersion</a:t>
                      </a:r>
                      <a:r>
                        <a:rPr lang="en-US" altLang="zh-TW" dirty="0" smtClean="0">
                          <a:solidFill>
                            <a:srgbClr val="FF0000"/>
                          </a:solidFill>
                        </a:rPr>
                        <a:t>\Policies\</a:t>
                      </a:r>
                      <a:r>
                        <a:rPr lang="en-US" altLang="zh-TW" dirty="0" err="1" smtClean="0">
                          <a:solidFill>
                            <a:srgbClr val="FF0000"/>
                          </a:solidFill>
                        </a:rPr>
                        <a:t>CredUI</a:t>
                      </a:r>
                      <a:r>
                        <a:rPr lang="en-US" altLang="zh-TW" dirty="0" smtClean="0">
                          <a:solidFill>
                            <a:srgbClr val="FF0000"/>
                          </a:solidFill>
                        </a:rPr>
                        <a:t>\</a:t>
                      </a:r>
                      <a:r>
                        <a:rPr lang="en-US" altLang="zh-TW" dirty="0" err="1" smtClean="0">
                          <a:solidFill>
                            <a:srgbClr val="FF0000"/>
                          </a:solidFill>
                        </a:rPr>
                        <a:t>EnumerateAdministrators</a:t>
                      </a:r>
                      <a:r>
                        <a:rPr lang="en-US" altLang="zh-TW" sz="1800" b="0" i="0" kern="1200" dirty="0" smtClean="0">
                          <a:solidFill>
                            <a:srgbClr val="FF0000"/>
                          </a:solidFill>
                          <a:effectLst/>
                          <a:latin typeface="+mn-lt"/>
                          <a:ea typeface="+mn-ea"/>
                          <a:cs typeface="+mn-cs"/>
                        </a:rPr>
                        <a:t>.</a:t>
                      </a:r>
                      <a:r>
                        <a:rPr lang="en-US" altLang="zh-TW" sz="1800" b="0" i="0" kern="1200" dirty="0" smtClean="0">
                          <a:solidFill>
                            <a:schemeClr val="tx1"/>
                          </a:solidFill>
                          <a:effectLst/>
                          <a:latin typeface="+mn-lt"/>
                          <a:ea typeface="+mn-ea"/>
                          <a:cs typeface="+mn-cs"/>
                        </a:rPr>
                        <a:t> </a:t>
                      </a:r>
                      <a:r>
                        <a:rPr lang="zh-TW" altLang="en-US" sz="1800" b="0" i="0" kern="1200" dirty="0" smtClean="0">
                          <a:solidFill>
                            <a:schemeClr val="tx1"/>
                          </a:solidFill>
                          <a:effectLst/>
                          <a:latin typeface="+mn-lt"/>
                          <a:ea typeface="+mn-ea"/>
                          <a:cs typeface="+mn-cs"/>
                        </a:rPr>
                        <a:t>可以透過 </a:t>
                      </a:r>
                      <a:r>
                        <a:rPr lang="en-US" altLang="zh-TW" sz="1800" b="0" i="0" kern="1200" dirty="0" smtClean="0">
                          <a:solidFill>
                            <a:schemeClr val="tx1"/>
                          </a:solidFill>
                          <a:effectLst/>
                          <a:latin typeface="+mn-lt"/>
                          <a:ea typeface="+mn-ea"/>
                          <a:cs typeface="+mn-cs"/>
                        </a:rPr>
                        <a:t>GPO </a:t>
                      </a:r>
                      <a:r>
                        <a:rPr lang="zh-TW" altLang="en-US" sz="1800" b="0" i="0" kern="1200" dirty="0" smtClean="0">
                          <a:solidFill>
                            <a:schemeClr val="tx1"/>
                          </a:solidFill>
                          <a:effectLst/>
                          <a:latin typeface="+mn-lt"/>
                          <a:ea typeface="+mn-ea"/>
                          <a:cs typeface="+mn-cs"/>
                        </a:rPr>
                        <a:t>停用它：電腦設定 </a:t>
                      </a:r>
                      <a:r>
                        <a:rPr lang="en-US" altLang="zh-TW" sz="1800" b="0" i="0" kern="1200" dirty="0" smtClean="0">
                          <a:solidFill>
                            <a:schemeClr val="tx1"/>
                          </a:solidFill>
                          <a:effectLst/>
                          <a:latin typeface="+mn-lt"/>
                          <a:ea typeface="+mn-ea"/>
                          <a:cs typeface="+mn-cs"/>
                        </a:rPr>
                        <a:t>&gt; [</a:t>
                      </a:r>
                      <a:r>
                        <a:rPr lang="zh-TW" altLang="en-US" sz="1800" b="0" i="0" kern="1200" dirty="0" smtClean="0">
                          <a:solidFill>
                            <a:schemeClr val="tx1"/>
                          </a:solidFill>
                          <a:effectLst/>
                          <a:latin typeface="+mn-lt"/>
                          <a:ea typeface="+mn-ea"/>
                          <a:cs typeface="+mn-cs"/>
                        </a:rPr>
                        <a:t>策略</a:t>
                      </a:r>
                      <a:r>
                        <a:rPr lang="en-US" altLang="zh-TW" sz="1800" b="0" i="0" kern="1200" dirty="0" smtClean="0">
                          <a:solidFill>
                            <a:schemeClr val="tx1"/>
                          </a:solidFill>
                          <a:effectLst/>
                          <a:latin typeface="+mn-lt"/>
                          <a:ea typeface="+mn-ea"/>
                          <a:cs typeface="+mn-cs"/>
                        </a:rPr>
                        <a:t>] &gt; </a:t>
                      </a:r>
                      <a:r>
                        <a:rPr lang="zh-TW" altLang="en-US" sz="1800" b="0" i="0" kern="1200" dirty="0" smtClean="0">
                          <a:solidFill>
                            <a:schemeClr val="tx1"/>
                          </a:solidFill>
                          <a:effectLst/>
                          <a:latin typeface="+mn-lt"/>
                          <a:ea typeface="+mn-ea"/>
                          <a:cs typeface="+mn-cs"/>
                        </a:rPr>
                        <a:t>管理範本 </a:t>
                      </a:r>
                      <a:r>
                        <a:rPr lang="en-US" altLang="zh-TW" sz="1800" b="0" i="0" kern="1200" dirty="0" smtClean="0">
                          <a:solidFill>
                            <a:schemeClr val="tx1"/>
                          </a:solidFill>
                          <a:effectLst/>
                          <a:latin typeface="+mn-lt"/>
                          <a:ea typeface="+mn-ea"/>
                          <a:cs typeface="+mn-cs"/>
                        </a:rPr>
                        <a:t>&gt; Windows </a:t>
                      </a:r>
                      <a:r>
                        <a:rPr lang="zh-TW" altLang="en-US" sz="1800" b="0" i="0" kern="1200" dirty="0" smtClean="0">
                          <a:solidFill>
                            <a:schemeClr val="tx1"/>
                          </a:solidFill>
                          <a:effectLst/>
                          <a:latin typeface="+mn-lt"/>
                          <a:ea typeface="+mn-ea"/>
                          <a:cs typeface="+mn-cs"/>
                        </a:rPr>
                        <a:t>元件 </a:t>
                      </a:r>
                      <a:r>
                        <a:rPr lang="en-US" altLang="zh-TW" sz="1800" b="0" i="0" kern="1200" dirty="0" smtClean="0">
                          <a:solidFill>
                            <a:schemeClr val="tx1"/>
                          </a:solidFill>
                          <a:effectLst/>
                          <a:latin typeface="+mn-lt"/>
                          <a:ea typeface="+mn-ea"/>
                          <a:cs typeface="+mn-cs"/>
                        </a:rPr>
                        <a:t>&gt; </a:t>
                      </a:r>
                      <a:r>
                        <a:rPr lang="zh-TW" altLang="en-US" sz="1800" b="0" i="0" kern="1200" dirty="0" smtClean="0">
                          <a:solidFill>
                            <a:schemeClr val="tx1"/>
                          </a:solidFill>
                          <a:effectLst/>
                          <a:latin typeface="+mn-lt"/>
                          <a:ea typeface="+mn-ea"/>
                          <a:cs typeface="+mn-cs"/>
                        </a:rPr>
                        <a:t>憑證使用者介面：在提升時列舉管理員帳戶。</a:t>
                      </a:r>
                      <a:endParaRPr lang="en-US" altLang="zh-TW" sz="1700" b="0" i="0" kern="1200" dirty="0" smtClean="0">
                        <a:solidFill>
                          <a:schemeClr val="tx1"/>
                        </a:solidFill>
                        <a:effectLst/>
                        <a:latin typeface="+mn-lt"/>
                        <a:ea typeface="+mn-ea"/>
                        <a:cs typeface="+mn-cs"/>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2489582577"/>
                  </a:ext>
                </a:extLst>
              </a:tr>
            </a:tbl>
          </a:graphicData>
        </a:graphic>
      </p:graphicFrame>
      <p:sp>
        <p:nvSpPr>
          <p:cNvPr id="7" name="投影片編號版面配置區 6"/>
          <p:cNvSpPr>
            <a:spLocks noGrp="1"/>
          </p:cNvSpPr>
          <p:nvPr>
            <p:ph type="sldNum" sz="quarter" idx="12"/>
          </p:nvPr>
        </p:nvSpPr>
        <p:spPr/>
        <p:txBody>
          <a:bodyPr/>
          <a:lstStyle/>
          <a:p>
            <a:fld id="{D16C3A51-89D0-4E4D-AA61-5A30A561532A}" type="slidenum">
              <a:rPr lang="zh-TW" altLang="en-US" smtClean="0"/>
              <a:pPr/>
              <a:t>99</a:t>
            </a:fld>
            <a:endParaRPr lang="zh-TW" altLang="en-US"/>
          </a:p>
        </p:txBody>
      </p:sp>
      <p:sp>
        <p:nvSpPr>
          <p:cNvPr id="6" name="矩形 5"/>
          <p:cNvSpPr/>
          <p:nvPr/>
        </p:nvSpPr>
        <p:spPr>
          <a:xfrm>
            <a:off x="0" y="0"/>
            <a:ext cx="3175356" cy="461665"/>
          </a:xfrm>
          <a:prstGeom prst="rect">
            <a:avLst/>
          </a:prstGeom>
        </p:spPr>
        <p:txBody>
          <a:bodyPr wrap="none">
            <a:spAutoFit/>
          </a:bodyPr>
          <a:lstStyle/>
          <a:p>
            <a:r>
              <a:rPr lang="en-US" altLang="zh-TW" sz="2400" b="1" dirty="0">
                <a:solidFill>
                  <a:srgbClr val="39434C"/>
                </a:solidFill>
                <a:latin typeface="Roboto-Light"/>
              </a:rPr>
              <a:t>Mitigations</a:t>
            </a:r>
            <a:r>
              <a:rPr lang="zh-TW" altLang="en-US" sz="2400" b="1" dirty="0">
                <a:solidFill>
                  <a:srgbClr val="39434C"/>
                </a:solidFill>
                <a:latin typeface="Roboto-Light"/>
              </a:rPr>
              <a:t> </a:t>
            </a:r>
            <a:r>
              <a:rPr lang="zh-TW" altLang="en-US" sz="2400" b="1" dirty="0"/>
              <a:t>緩解措施</a:t>
            </a:r>
          </a:p>
        </p:txBody>
      </p:sp>
    </p:spTree>
    <p:extLst>
      <p:ext uri="{BB962C8B-B14F-4D97-AF65-F5344CB8AC3E}">
        <p14:creationId xmlns:p14="http://schemas.microsoft.com/office/powerpoint/2010/main" val="309747681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木刻字型">
  <a:themeElements>
    <a:clrScheme name="木刻字型">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木刻字型">
      <a:majorFont>
        <a:latin typeface="Rockwell Condensed"/>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木刻字型">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TM02836342[[fn=離子]]</Template>
  <TotalTime>1448</TotalTime>
  <Words>24390</Words>
  <Application>Microsoft Office PowerPoint</Application>
  <PresentationFormat>寬螢幕</PresentationFormat>
  <Paragraphs>2451</Paragraphs>
  <Slides>155</Slides>
  <Notes>0</Notes>
  <HiddenSlides>0</HiddenSlides>
  <MMClips>0</MMClips>
  <ScaleCrop>false</ScaleCrop>
  <HeadingPairs>
    <vt:vector size="6" baseType="variant">
      <vt:variant>
        <vt:lpstr>使用字型</vt:lpstr>
      </vt:variant>
      <vt:variant>
        <vt:i4>12</vt:i4>
      </vt:variant>
      <vt:variant>
        <vt:lpstr>佈景主題</vt:lpstr>
      </vt:variant>
      <vt:variant>
        <vt:i4>1</vt:i4>
      </vt:variant>
      <vt:variant>
        <vt:lpstr>投影片標題</vt:lpstr>
      </vt:variant>
      <vt:variant>
        <vt:i4>155</vt:i4>
      </vt:variant>
    </vt:vector>
  </HeadingPairs>
  <TitlesOfParts>
    <vt:vector size="168" baseType="lpstr">
      <vt:lpstr>__Noto_Sans_TC_f99f41</vt:lpstr>
      <vt:lpstr>Roboto-Light</vt:lpstr>
      <vt:lpstr>Roboto-Regular</vt:lpstr>
      <vt:lpstr>微軟正黑體</vt:lpstr>
      <vt:lpstr>新細明體</vt:lpstr>
      <vt:lpstr>標楷體</vt:lpstr>
      <vt:lpstr>Arial</vt:lpstr>
      <vt:lpstr>Calibri</vt:lpstr>
      <vt:lpstr>Calibri</vt:lpstr>
      <vt:lpstr>Rockwell</vt:lpstr>
      <vt:lpstr>Rockwell Condensed</vt:lpstr>
      <vt:lpstr>Wingdings</vt:lpstr>
      <vt:lpstr>木刻字型</vt:lpstr>
      <vt:lpstr>From MITRE ATT&amp;CK to SPARTA  1.MITRE ATT&amp;CK</vt:lpstr>
      <vt:lpstr>Threat Modelling 威脅建模</vt:lpstr>
      <vt:lpstr>Threat Modelling威脅建模:  Stride | DREAD</vt:lpstr>
      <vt:lpstr>Cyber Killing Chain</vt:lpstr>
      <vt:lpstr>資安威脅趨勢   MiTRE Att@ck</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MITRE ATT&amp;CK® Navigator</vt:lpstr>
      <vt:lpstr>PowerPoint 簡報</vt:lpstr>
      <vt:lpstr>Cyber Analytic Repository Exploration Tool (CARET)</vt:lpstr>
      <vt:lpstr>TRAM | Threat Report ATT&amp;CK® Mapping</vt:lpstr>
      <vt:lpstr>ATT&amp;CK Workbench  https://mitre-engenuity.org/cybersecurity/center-for-threat-informed-defense/our-work/attck-workbench/</vt:lpstr>
      <vt:lpstr>PowerPoint 簡報</vt:lpstr>
      <vt:lpstr>PowerPoint 簡報</vt:lpstr>
      <vt:lpstr>OT security</vt:lpstr>
      <vt:lpstr>PowerPoint 簡報</vt:lpstr>
      <vt:lpstr>PowerPoint 簡報</vt:lpstr>
      <vt:lpstr>網路服務阻斷 Network Denial of Service</vt:lpstr>
      <vt:lpstr>PowerPoint 簡報</vt:lpstr>
      <vt:lpstr>PowerPoint 簡報</vt:lpstr>
      <vt:lpstr>PowerPoint 簡報</vt:lpstr>
      <vt:lpstr>PowerPoint 簡報</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user</dc:creator>
  <cp:lastModifiedBy>使用者</cp:lastModifiedBy>
  <cp:revision>113</cp:revision>
  <dcterms:created xsi:type="dcterms:W3CDTF">2023-09-26T00:39:18Z</dcterms:created>
  <dcterms:modified xsi:type="dcterms:W3CDTF">2023-11-07T10:27:27Z</dcterms:modified>
</cp:coreProperties>
</file>